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9"/>
  </p:notesMasterIdLst>
  <p:sldIdLst>
    <p:sldId id="294" r:id="rId2"/>
    <p:sldId id="287" r:id="rId3"/>
    <p:sldId id="259" r:id="rId4"/>
    <p:sldId id="298" r:id="rId5"/>
    <p:sldId id="305" r:id="rId6"/>
    <p:sldId id="306" r:id="rId7"/>
    <p:sldId id="307"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75B54-4ABB-4534-875C-1BB72E407877}" v="1" dt="2025-09-29T11:28:00.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50" autoAdjust="0"/>
  </p:normalViewPr>
  <p:slideViewPr>
    <p:cSldViewPr snapToGrid="0">
      <p:cViewPr varScale="1">
        <p:scale>
          <a:sx n="129" d="100"/>
          <a:sy n="129" d="100"/>
        </p:scale>
        <p:origin x="110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Short Term Memory</a:t>
            </a:r>
          </a:p>
          <a:p>
            <a:pPr marL="285750" indent="-285750">
              <a:buFont typeface="Arial" panose="020B0604020202020204" pitchFamily="34" charset="0"/>
              <a:buChar char="•"/>
            </a:pPr>
            <a:r>
              <a:rPr lang="en-US" dirty="0"/>
              <a:t>This is where you do your thinking and where you take in new information e.g. what you see/hear/experience</a:t>
            </a:r>
          </a:p>
          <a:p>
            <a:pPr marL="285750" indent="-285750">
              <a:buFont typeface="Arial" panose="020B0604020202020204" pitchFamily="34" charset="0"/>
              <a:buChar char="•"/>
            </a:pPr>
            <a:r>
              <a:rPr lang="en-US" dirty="0"/>
              <a:t>Unless you think about it, most of it is forgotten</a:t>
            </a:r>
          </a:p>
          <a:p>
            <a:pPr marL="285750" indent="-285750">
              <a:buFont typeface="Arial" panose="020B0604020202020204" pitchFamily="34" charset="0"/>
              <a:buChar char="•"/>
            </a:pPr>
            <a:r>
              <a:rPr lang="en-US" dirty="0"/>
              <a:t>It holds a limited amount of information, otherwise is gets overloaded and doesn’t learn anything. So, cramming is a bag idea!</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Long Term Memory</a:t>
            </a:r>
          </a:p>
          <a:p>
            <a:pPr marL="285750" indent="-285750">
              <a:buFont typeface="Arial" panose="020B0604020202020204" pitchFamily="34" charset="0"/>
              <a:buChar char="•"/>
            </a:pPr>
            <a:r>
              <a:rPr lang="en-US" dirty="0"/>
              <a:t>This is where new information is stored, what you have learned – when you remember something, it comes from here</a:t>
            </a:r>
          </a:p>
          <a:p>
            <a:pPr marL="285750" indent="-285750">
              <a:buFont typeface="Arial" panose="020B0604020202020204" pitchFamily="34" charset="0"/>
              <a:buChar char="•"/>
            </a:pPr>
            <a:r>
              <a:rPr lang="en-US" dirty="0"/>
              <a:t>It can old an endless amount of information</a:t>
            </a:r>
          </a:p>
          <a:p>
            <a:pPr marL="285750" indent="-285750">
              <a:buFont typeface="Arial" panose="020B0604020202020204" pitchFamily="34" charset="0"/>
              <a:buChar char="•"/>
            </a:pPr>
            <a:r>
              <a:rPr lang="en-US" dirty="0"/>
              <a:t>The information gets forgotten if we don’t use it</a:t>
            </a:r>
            <a:endParaRPr lang="en-GB"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L</a:t>
            </a:r>
            <a:r>
              <a:rPr lang="en-GB" dirty="0"/>
              <a:t>earning </a:t>
            </a:r>
          </a:p>
          <a:p>
            <a:pPr marL="171450" indent="-171450"/>
            <a:r>
              <a:rPr lang="en-US" dirty="0"/>
              <a:t>Learning = a change in your long term memory</a:t>
            </a:r>
          </a:p>
          <a:p>
            <a:pPr marL="171450" indent="-171450"/>
            <a:r>
              <a:rPr lang="en-US" dirty="0"/>
              <a:t>For information or </a:t>
            </a:r>
            <a:r>
              <a:rPr lang="en-US" dirty="0" err="1"/>
              <a:t>skils</a:t>
            </a:r>
            <a:r>
              <a:rPr lang="en-US" dirty="0"/>
              <a:t> to be learnt and stored in your long-term memory, the mind must work hard. </a:t>
            </a:r>
          </a:p>
          <a:p>
            <a:pPr marL="171450" indent="-171450"/>
            <a:r>
              <a:rPr lang="en-US" dirty="0"/>
              <a:t>Therefore, when doing any revision activity, you must do things which actively make you think hard!</a:t>
            </a:r>
            <a:endParaRPr lang="en-GB" dirty="0"/>
          </a:p>
          <a:p>
            <a:pPr marL="158750" indent="0">
              <a:buNone/>
            </a:pPr>
            <a:endParaRPr lang="en-GB" dirty="0"/>
          </a:p>
        </p:txBody>
      </p:sp>
    </p:spTree>
    <p:extLst>
      <p:ext uri="{BB962C8B-B14F-4D97-AF65-F5344CB8AC3E}">
        <p14:creationId xmlns:p14="http://schemas.microsoft.com/office/powerpoint/2010/main" val="414218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We also know that information and skills are naturally forgotten if not revisited or practiced. </a:t>
            </a:r>
          </a:p>
          <a:p>
            <a:pPr marL="158750" indent="0">
              <a:buNone/>
            </a:pPr>
            <a:endParaRPr lang="en-US" dirty="0"/>
          </a:p>
          <a:p>
            <a:pPr marL="158750" indent="0">
              <a:buNone/>
            </a:pPr>
            <a:r>
              <a:rPr lang="en-US" dirty="0"/>
              <a:t>Research shows that over time you </a:t>
            </a:r>
            <a:r>
              <a:rPr lang="en-US" dirty="0" err="1"/>
              <a:t>foget</a:t>
            </a:r>
            <a:r>
              <a:rPr lang="en-US" dirty="0"/>
              <a:t> a majority of what you’ve learnt, it happens immediately.</a:t>
            </a:r>
          </a:p>
          <a:p>
            <a:pPr marL="158750" indent="0">
              <a:buNone/>
            </a:pPr>
            <a:endParaRPr lang="en-US" dirty="0"/>
          </a:p>
          <a:p>
            <a:pPr marL="158750" indent="0">
              <a:buNone/>
            </a:pPr>
            <a:r>
              <a:rPr lang="en-US" dirty="0"/>
              <a:t>Practice and retrieval helps break the forgetting curve and it strengthens long term memory – it stops the information ‘fading’ from your long-term memory</a:t>
            </a:r>
          </a:p>
          <a:p>
            <a:pPr marL="158750" indent="0">
              <a:buNone/>
            </a:pPr>
            <a:endParaRPr lang="en-US" dirty="0"/>
          </a:p>
          <a:p>
            <a:pPr marL="158750" indent="0">
              <a:buNone/>
            </a:pPr>
            <a:r>
              <a:rPr lang="en-US" dirty="0"/>
              <a:t>Retrieval helps organize information in your memory, making it easier and quicker to remember in the future</a:t>
            </a:r>
          </a:p>
          <a:p>
            <a:pPr marL="158750" indent="0">
              <a:buNone/>
            </a:pPr>
            <a:endParaRPr lang="en-US" dirty="0"/>
          </a:p>
          <a:p>
            <a:pPr marL="158750" indent="0">
              <a:buNone/>
            </a:pPr>
            <a:r>
              <a:rPr lang="en-US" dirty="0"/>
              <a:t>Retrieval helps you learn even more, knowledge is sticky!</a:t>
            </a:r>
            <a:endParaRPr lang="en-GB" dirty="0"/>
          </a:p>
        </p:txBody>
      </p:sp>
    </p:spTree>
    <p:extLst>
      <p:ext uri="{BB962C8B-B14F-4D97-AF65-F5344CB8AC3E}">
        <p14:creationId xmlns:p14="http://schemas.microsoft.com/office/powerpoint/2010/main" val="243173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39fcd41a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39fcd41a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we know doesn’t 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science of learning has also told us there are several ineffective revision strategies which remain popular. Students often feel as they have been ‘busy’ doing these, they are revising hard. However, they have little impact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Re-reading – this gives a false sense that you ‘know it’. However, your brain isn’t doing any hard work or learning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Highighting</a:t>
            </a:r>
            <a:r>
              <a:rPr lang="en-US" dirty="0"/>
              <a:t> – it wastes time and leaves you focusing on a narrow area, often missing the big picture of the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Cramming – This essentially overloads your working memory, you cant learn it all. It causes stress/anxiety before exams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Re-writing – writing out your notes again isn’t making your brain do any hard work, it simply wastes time.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516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Choose a pod to watch with the class</a:t>
            </a:r>
            <a:r>
              <a:rPr lang="en-GB" dirty="0"/>
              <a:t> (from your subject area or any relevant to all pupils such as keeping fit and heathy, study smart or British values)</a:t>
            </a:r>
          </a:p>
          <a:p>
            <a:pPr marL="158750" indent="0">
              <a:buNone/>
            </a:pPr>
            <a:r>
              <a:rPr lang="en-GB" dirty="0"/>
              <a:t>With the class, model how you would draw small images to help you remember the content of the pod</a:t>
            </a:r>
          </a:p>
          <a:p>
            <a:pPr marL="158750" indent="0">
              <a:buNone/>
            </a:pPr>
            <a:r>
              <a:rPr lang="en-GB" dirty="0"/>
              <a:t>After, annotate the images to show the class why you chose them</a:t>
            </a:r>
            <a:endParaRPr lang="en-US" dirty="0"/>
          </a:p>
        </p:txBody>
      </p:sp>
    </p:spTree>
    <p:extLst>
      <p:ext uri="{BB962C8B-B14F-4D97-AF65-F5344CB8AC3E}">
        <p14:creationId xmlns:p14="http://schemas.microsoft.com/office/powerpoint/2010/main" val="229904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Choose another pod. This time, take feedback from the class and create the images and annotations together, stopping the pod to discuss what to draw and annotate</a:t>
            </a:r>
          </a:p>
        </p:txBody>
      </p:sp>
    </p:spTree>
    <p:extLst>
      <p:ext uri="{BB962C8B-B14F-4D97-AF65-F5344CB8AC3E}">
        <p14:creationId xmlns:p14="http://schemas.microsoft.com/office/powerpoint/2010/main" val="157538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90382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55B9-18A1-4876-B9B3-15E7339C6CE2}"/>
              </a:ext>
            </a:extLst>
          </p:cNvPr>
          <p:cNvSpPr>
            <a:spLocks noGrp="1"/>
          </p:cNvSpPr>
          <p:nvPr>
            <p:ph type="title"/>
          </p:nvPr>
        </p:nvSpPr>
        <p:spPr>
          <a:xfrm>
            <a:off x="311700" y="45221"/>
            <a:ext cx="8520600" cy="572700"/>
          </a:xfrm>
        </p:spPr>
        <p:txBody>
          <a:bodyPr>
            <a:noAutofit/>
          </a:bodyPr>
          <a:lstStyle/>
          <a:p>
            <a:r>
              <a:rPr lang="en-US" sz="3200" dirty="0">
                <a:solidFill>
                  <a:srgbClr val="FF0000"/>
                </a:solidFill>
                <a:latin typeface="Calibri" panose="020F0502020204030204" pitchFamily="34" charset="0"/>
                <a:cs typeface="Calibri" panose="020F0502020204030204" pitchFamily="34" charset="0"/>
              </a:rPr>
              <a:t>The Science of Learning</a:t>
            </a:r>
            <a:endParaRPr lang="en-GB" sz="3200"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E7706937-69AE-44FF-A530-CB46B446D84A}"/>
              </a:ext>
            </a:extLst>
          </p:cNvPr>
          <p:cNvSpPr>
            <a:spLocks noGrp="1"/>
          </p:cNvSpPr>
          <p:nvPr>
            <p:ph type="body" idx="1"/>
          </p:nvPr>
        </p:nvSpPr>
        <p:spPr>
          <a:xfrm>
            <a:off x="287534" y="583560"/>
            <a:ext cx="8520600" cy="3416400"/>
          </a:xfrm>
        </p:spPr>
        <p:txBody>
          <a:bodyPr/>
          <a:lstStyle/>
          <a:p>
            <a:pPr marL="114300" indent="0">
              <a:buNone/>
            </a:pPr>
            <a:r>
              <a:rPr lang="en-US" dirty="0">
                <a:solidFill>
                  <a:schemeClr val="tx1"/>
                </a:solidFill>
                <a:latin typeface="Calibri" panose="020F0502020204030204" pitchFamily="34" charset="0"/>
                <a:cs typeface="Calibri" panose="020F0502020204030204" pitchFamily="34" charset="0"/>
              </a:rPr>
              <a:t>How memory works</a:t>
            </a:r>
          </a:p>
          <a:p>
            <a:pPr marL="114300" indent="0">
              <a:buNone/>
            </a:pPr>
            <a:r>
              <a:rPr lang="en-US" dirty="0">
                <a:solidFill>
                  <a:schemeClr val="tx1"/>
                </a:solidFill>
                <a:latin typeface="Calibri" panose="020F0502020204030204" pitchFamily="34" charset="0"/>
                <a:cs typeface="Calibri" panose="020F0502020204030204" pitchFamily="34" charset="0"/>
              </a:rPr>
              <a:t>Understanding the basics of memory, helps you understand how someone should learn and revise</a:t>
            </a:r>
            <a:endParaRPr lang="en-GB"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49CEADC-6183-4348-B4CE-431D924EDABB}"/>
              </a:ext>
            </a:extLst>
          </p:cNvPr>
          <p:cNvSpPr txBox="1"/>
          <p:nvPr/>
        </p:nvSpPr>
        <p:spPr>
          <a:xfrm>
            <a:off x="209051" y="1708460"/>
            <a:ext cx="2743200" cy="2462213"/>
          </a:xfrm>
          <a:prstGeom prst="rect">
            <a:avLst/>
          </a:prstGeom>
          <a:solidFill>
            <a:schemeClr val="bg1"/>
          </a:solidFill>
          <a:ln>
            <a:solidFill>
              <a:srgbClr val="FF0000"/>
            </a:solidFill>
          </a:ln>
        </p:spPr>
        <p:txBody>
          <a:bodyPr wrap="square" rtlCol="0">
            <a:spAutoFit/>
          </a:bodyPr>
          <a:lstStyle/>
          <a:p>
            <a:r>
              <a:rPr lang="en-US" dirty="0">
                <a:latin typeface="Calibri" panose="020F0502020204030204" pitchFamily="34" charset="0"/>
                <a:cs typeface="Calibri" panose="020F0502020204030204" pitchFamily="34" charset="0"/>
              </a:rPr>
              <a:t>Short Term Memory – ‘Working Memory’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is where you do your thinking and where you take in new information e.g. what you see/hear/experience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Unless you think about it, most of it is forgotten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It holds a limited amount of information, and can get overloaded!</a:t>
            </a:r>
            <a:endParaRPr lang="en-GB"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190B676-7E11-4FF3-B6CA-DE28480AE582}"/>
              </a:ext>
            </a:extLst>
          </p:cNvPr>
          <p:cNvSpPr txBox="1"/>
          <p:nvPr/>
        </p:nvSpPr>
        <p:spPr>
          <a:xfrm>
            <a:off x="3176234" y="1708460"/>
            <a:ext cx="2743200" cy="2031325"/>
          </a:xfrm>
          <a:prstGeom prst="rect">
            <a:avLst/>
          </a:prstGeom>
          <a:noFill/>
          <a:ln>
            <a:solidFill>
              <a:srgbClr val="FF0000"/>
            </a:solidFill>
          </a:ln>
        </p:spPr>
        <p:txBody>
          <a:bodyPr wrap="square" rtlCol="0">
            <a:spAutoFit/>
          </a:bodyPr>
          <a:lstStyle/>
          <a:p>
            <a:r>
              <a:rPr lang="en-US" dirty="0">
                <a:latin typeface="Calibri" panose="020F0502020204030204" pitchFamily="34" charset="0"/>
                <a:cs typeface="Calibri" panose="020F0502020204030204" pitchFamily="34" charset="0"/>
              </a:rPr>
              <a:t>Long Term Memory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is where new information is stored, what you have learned – when you remember something, it comes from here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It can hold an endless amount of information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information gets forgotten if we don’t use it</a:t>
            </a:r>
            <a:endParaRPr lang="en-GB"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BC01250-4238-417F-BCBE-F7F38C928817}"/>
              </a:ext>
            </a:extLst>
          </p:cNvPr>
          <p:cNvSpPr txBox="1"/>
          <p:nvPr/>
        </p:nvSpPr>
        <p:spPr>
          <a:xfrm>
            <a:off x="6143417" y="1708460"/>
            <a:ext cx="2743200" cy="954107"/>
          </a:xfrm>
          <a:prstGeom prst="rect">
            <a:avLst/>
          </a:prstGeom>
          <a:noFill/>
          <a:ln>
            <a:solidFill>
              <a:srgbClr val="FF0000"/>
            </a:solidFill>
          </a:ln>
        </p:spPr>
        <p:txBody>
          <a:bodyPr wrap="square" rtlCol="0">
            <a:spAutoFit/>
          </a:bodyPr>
          <a:lstStyle/>
          <a:p>
            <a:r>
              <a:rPr lang="en-US" dirty="0">
                <a:latin typeface="Calibri" panose="020F0502020204030204" pitchFamily="34" charset="0"/>
                <a:cs typeface="Calibri" panose="020F0502020204030204" pitchFamily="34" charset="0"/>
              </a:rPr>
              <a:t>Learning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Learning = a change in your long term memory</a:t>
            </a:r>
          </a:p>
          <a:p>
            <a:endParaRPr lang="en-GB"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88A138A-C45A-4D1B-B3BD-F0CEAB3D4EF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40262" y="2662567"/>
            <a:ext cx="2029970" cy="1661244"/>
          </a:xfrm>
          <a:prstGeom prst="rect">
            <a:avLst/>
          </a:prstGeom>
        </p:spPr>
      </p:pic>
      <p:pic>
        <p:nvPicPr>
          <p:cNvPr id="9" name="Picture 8">
            <a:extLst>
              <a:ext uri="{FF2B5EF4-FFF2-40B4-BE49-F238E27FC236}">
                <a16:creationId xmlns:a16="http://schemas.microsoft.com/office/drawing/2014/main" id="{7BCA3EB1-2AB1-44AD-BD71-C807E2DC25CF}"/>
              </a:ext>
            </a:extLst>
          </p:cNvPr>
          <p:cNvPicPr>
            <a:picLocks noChangeAspect="1"/>
          </p:cNvPicPr>
          <p:nvPr/>
        </p:nvPicPr>
        <p:blipFill>
          <a:blip r:embed="rId4"/>
          <a:stretch>
            <a:fillRect/>
          </a:stretch>
        </p:blipFill>
        <p:spPr>
          <a:xfrm>
            <a:off x="0" y="4270946"/>
            <a:ext cx="9144000" cy="866775"/>
          </a:xfrm>
          <a:prstGeom prst="rect">
            <a:avLst/>
          </a:prstGeom>
        </p:spPr>
      </p:pic>
    </p:spTree>
    <p:extLst>
      <p:ext uri="{BB962C8B-B14F-4D97-AF65-F5344CB8AC3E}">
        <p14:creationId xmlns:p14="http://schemas.microsoft.com/office/powerpoint/2010/main" val="339782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61B5A-AC22-4234-99BF-7115127F7238}"/>
              </a:ext>
            </a:extLst>
          </p:cNvPr>
          <p:cNvPicPr>
            <a:picLocks noChangeAspect="1"/>
          </p:cNvPicPr>
          <p:nvPr/>
        </p:nvPicPr>
        <p:blipFill>
          <a:blip r:embed="rId3"/>
          <a:stretch>
            <a:fillRect/>
          </a:stretch>
        </p:blipFill>
        <p:spPr>
          <a:xfrm>
            <a:off x="640153" y="396108"/>
            <a:ext cx="7589447" cy="4146390"/>
          </a:xfrm>
          <a:prstGeom prst="rect">
            <a:avLst/>
          </a:prstGeom>
        </p:spPr>
      </p:pic>
      <p:sp>
        <p:nvSpPr>
          <p:cNvPr id="4" name="Text Placeholder 2">
            <a:extLst>
              <a:ext uri="{FF2B5EF4-FFF2-40B4-BE49-F238E27FC236}">
                <a16:creationId xmlns:a16="http://schemas.microsoft.com/office/drawing/2014/main" id="{2858A6CD-336A-430F-B1C8-BF76545C2A26}"/>
              </a:ext>
            </a:extLst>
          </p:cNvPr>
          <p:cNvSpPr txBox="1">
            <a:spLocks/>
          </p:cNvSpPr>
          <p:nvPr/>
        </p:nvSpPr>
        <p:spPr>
          <a:xfrm>
            <a:off x="311700" y="178334"/>
            <a:ext cx="8520600" cy="341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sz="2400" dirty="0">
                <a:solidFill>
                  <a:srgbClr val="FF0000"/>
                </a:solidFill>
                <a:latin typeface="Calibri" panose="020F0502020204030204" pitchFamily="34" charset="0"/>
                <a:cs typeface="Calibri" panose="020F0502020204030204" pitchFamily="34" charset="0"/>
              </a:rPr>
              <a:t>Forgetting and Retrieval</a:t>
            </a:r>
            <a:endParaRPr lang="en-GB" sz="2400" dirty="0">
              <a:solidFill>
                <a:srgbClr val="FF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8133021-A4FB-4C4F-BEBC-EB25559B31C0}"/>
              </a:ext>
            </a:extLst>
          </p:cNvPr>
          <p:cNvPicPr>
            <a:picLocks noChangeAspect="1"/>
          </p:cNvPicPr>
          <p:nvPr/>
        </p:nvPicPr>
        <p:blipFill>
          <a:blip r:embed="rId4"/>
          <a:stretch>
            <a:fillRect/>
          </a:stretch>
        </p:blipFill>
        <p:spPr>
          <a:xfrm>
            <a:off x="0" y="4270946"/>
            <a:ext cx="9144000" cy="866775"/>
          </a:xfrm>
          <a:prstGeom prst="rect">
            <a:avLst/>
          </a:prstGeom>
        </p:spPr>
      </p:pic>
    </p:spTree>
    <p:extLst>
      <p:ext uri="{BB962C8B-B14F-4D97-AF65-F5344CB8AC3E}">
        <p14:creationId xmlns:p14="http://schemas.microsoft.com/office/powerpoint/2010/main" val="195754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6079839" y="341505"/>
            <a:ext cx="2631899" cy="1815882"/>
          </a:xfrm>
          <a:prstGeom prst="rect">
            <a:avLst/>
          </a:prstGeom>
          <a:ln>
            <a:noFill/>
          </a:ln>
          <a:effectLst>
            <a:outerShdw blurRad="292100" dist="139700" dir="2700000" algn="tl" rotWithShape="0">
              <a:srgbClr val="333333">
                <a:alpha val="65000"/>
              </a:srgbClr>
            </a:outerShdw>
          </a:effectLst>
        </p:spPr>
      </p:pic>
      <p:pic>
        <p:nvPicPr>
          <p:cNvPr id="80" name="Google Shape;80;p17"/>
          <p:cNvPicPr preferRelativeResize="0"/>
          <p:nvPr/>
        </p:nvPicPr>
        <p:blipFill>
          <a:blip r:embed="rId4">
            <a:alphaModFix/>
          </a:blip>
          <a:stretch>
            <a:fillRect/>
          </a:stretch>
        </p:blipFill>
        <p:spPr>
          <a:xfrm>
            <a:off x="3742373" y="2333862"/>
            <a:ext cx="2631898" cy="1937084"/>
          </a:xfrm>
          <a:prstGeom prst="rect">
            <a:avLst/>
          </a:prstGeom>
          <a:ln>
            <a:noFill/>
          </a:ln>
          <a:effectLst>
            <a:outerShdw blurRad="292100" dist="139700" dir="2700000" algn="tl" rotWithShape="0">
              <a:srgbClr val="333333">
                <a:alpha val="65000"/>
              </a:srgbClr>
            </a:outerShdw>
          </a:effectLst>
        </p:spPr>
      </p:pic>
      <p:sp>
        <p:nvSpPr>
          <p:cNvPr id="9" name="Text Placeholder 2">
            <a:extLst>
              <a:ext uri="{FF2B5EF4-FFF2-40B4-BE49-F238E27FC236}">
                <a16:creationId xmlns:a16="http://schemas.microsoft.com/office/drawing/2014/main" id="{164A71BB-D2FB-4EBD-9AD1-528B37AF21A2}"/>
              </a:ext>
            </a:extLst>
          </p:cNvPr>
          <p:cNvSpPr txBox="1">
            <a:spLocks/>
          </p:cNvSpPr>
          <p:nvPr/>
        </p:nvSpPr>
        <p:spPr>
          <a:xfrm>
            <a:off x="311700" y="317662"/>
            <a:ext cx="8520600" cy="341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sz="3200" dirty="0">
                <a:solidFill>
                  <a:srgbClr val="FF0000"/>
                </a:solidFill>
                <a:latin typeface="Calibri" panose="020F0502020204030204" pitchFamily="34" charset="0"/>
                <a:cs typeface="Calibri" panose="020F0502020204030204" pitchFamily="34" charset="0"/>
              </a:rPr>
              <a:t>What does not work?</a:t>
            </a:r>
            <a:endParaRPr lang="en-GB" sz="3200"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85BA3E8-3F98-4DEB-BC02-23925E5D17FC}"/>
              </a:ext>
            </a:extLst>
          </p:cNvPr>
          <p:cNvSpPr txBox="1"/>
          <p:nvPr/>
        </p:nvSpPr>
        <p:spPr>
          <a:xfrm>
            <a:off x="432262" y="1163782"/>
            <a:ext cx="450549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Re-reading</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Highlighting</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Cramming</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Re-Writing</a:t>
            </a:r>
            <a:endParaRPr lang="en-GB" sz="28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CB112EA-0D42-4C22-B259-8D0C2AEF241A}"/>
              </a:ext>
            </a:extLst>
          </p:cNvPr>
          <p:cNvPicPr>
            <a:picLocks noChangeAspect="1"/>
          </p:cNvPicPr>
          <p:nvPr/>
        </p:nvPicPr>
        <p:blipFill>
          <a:blip r:embed="rId5"/>
          <a:stretch>
            <a:fillRect/>
          </a:stretch>
        </p:blipFill>
        <p:spPr>
          <a:xfrm>
            <a:off x="0" y="4270946"/>
            <a:ext cx="9144000" cy="86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316-FA01-F3A1-17E5-578788D576EF}"/>
              </a:ext>
            </a:extLst>
          </p:cNvPr>
          <p:cNvSpPr>
            <a:spLocks noGrp="1"/>
          </p:cNvSpPr>
          <p:nvPr>
            <p:ph type="title"/>
          </p:nvPr>
        </p:nvSpPr>
        <p:spPr>
          <a:xfrm>
            <a:off x="311700" y="169629"/>
            <a:ext cx="8520600" cy="572700"/>
          </a:xfrm>
        </p:spPr>
        <p:txBody>
          <a:bodyPr>
            <a:normAutofit fontScale="90000"/>
          </a:bodyPr>
          <a:lstStyle/>
          <a:p>
            <a:pPr algn="ctr"/>
            <a:r>
              <a:rPr lang="en-US" b="1" dirty="0">
                <a:solidFill>
                  <a:srgbClr val="FF0000"/>
                </a:solidFill>
                <a:latin typeface="ITC Kabel Std Book" panose="020D0402020204020904" pitchFamily="34" charset="0"/>
              </a:rPr>
              <a:t>Pod Revision Method 2 – The Power of Symbols</a:t>
            </a:r>
            <a:br>
              <a:rPr lang="en-US" b="1" dirty="0">
                <a:solidFill>
                  <a:srgbClr val="FF0000"/>
                </a:solidFill>
                <a:latin typeface="ITC Kabel Std Book" panose="020D0402020204020904" pitchFamily="34" charset="0"/>
              </a:rPr>
            </a:br>
            <a:r>
              <a:rPr lang="en-US" b="1" u="sng" dirty="0">
                <a:solidFill>
                  <a:srgbClr val="FF0000"/>
                </a:solidFill>
                <a:latin typeface="ITC Kabel Std Book" panose="020D0402020204020904" pitchFamily="34" charset="0"/>
              </a:rPr>
              <a:t>The Science</a:t>
            </a:r>
            <a:endParaRPr lang="en-GB" b="1" u="sng" dirty="0">
              <a:solidFill>
                <a:srgbClr val="FF0000"/>
              </a:solidFill>
              <a:latin typeface="ITC Kabel Std Book" panose="020D0402020204020904" pitchFamily="34" charset="0"/>
            </a:endParaRPr>
          </a:p>
        </p:txBody>
      </p:sp>
      <p:sp>
        <p:nvSpPr>
          <p:cNvPr id="3" name="Text Placeholder 2">
            <a:extLst>
              <a:ext uri="{FF2B5EF4-FFF2-40B4-BE49-F238E27FC236}">
                <a16:creationId xmlns:a16="http://schemas.microsoft.com/office/drawing/2014/main" id="{A550E579-B1C7-A00F-58C4-102AA93BEFF4}"/>
              </a:ext>
            </a:extLst>
          </p:cNvPr>
          <p:cNvSpPr>
            <a:spLocks noGrp="1"/>
          </p:cNvSpPr>
          <p:nvPr>
            <p:ph type="body" idx="1"/>
          </p:nvPr>
        </p:nvSpPr>
        <p:spPr>
          <a:xfrm>
            <a:off x="138024" y="1087159"/>
            <a:ext cx="5250402" cy="3416400"/>
          </a:xfrm>
        </p:spPr>
        <p:txBody>
          <a:bodyPr>
            <a:normAutofit lnSpcReduction="10000"/>
          </a:bodyPr>
          <a:lstStyle/>
          <a:p>
            <a:r>
              <a:rPr lang="en-US" b="0" i="0" dirty="0">
                <a:solidFill>
                  <a:schemeClr val="tx1"/>
                </a:solidFill>
                <a:effectLst/>
                <a:latin typeface="Calibri" panose="020F0502020204030204" pitchFamily="34" charset="0"/>
                <a:cs typeface="Calibri" panose="020F0502020204030204" pitchFamily="34" charset="0"/>
              </a:rPr>
              <a:t>Research has found that the brain can process images and store them in its long-term memory systems after only seeing them for a small amount of time.</a:t>
            </a:r>
          </a:p>
          <a:p>
            <a:r>
              <a:rPr lang="en-US" b="0" i="0" dirty="0">
                <a:solidFill>
                  <a:schemeClr val="tx1"/>
                </a:solidFill>
                <a:effectLst/>
                <a:latin typeface="Calibri" panose="020F0502020204030204" pitchFamily="34" charset="0"/>
                <a:cs typeface="Calibri" panose="020F0502020204030204" pitchFamily="34" charset="0"/>
              </a:rPr>
              <a:t>Long-term image memory rates also increase when a person sees the same object, or scene, multiple times</a:t>
            </a:r>
          </a:p>
          <a:p>
            <a:r>
              <a:rPr lang="en-US" dirty="0">
                <a:solidFill>
                  <a:schemeClr val="tx1"/>
                </a:solidFill>
                <a:latin typeface="Calibri" panose="020F0502020204030204" pitchFamily="34" charset="0"/>
                <a:cs typeface="Calibri" panose="020F0502020204030204" pitchFamily="34" charset="0"/>
              </a:rPr>
              <a:t>So, revising with images or symbols and revisiting these images and symbols means information associated with them is stored in your long-term memory. Perfect for revision!</a:t>
            </a:r>
          </a:p>
        </p:txBody>
      </p:sp>
      <p:pic>
        <p:nvPicPr>
          <p:cNvPr id="4" name="Picture 3">
            <a:extLst>
              <a:ext uri="{FF2B5EF4-FFF2-40B4-BE49-F238E27FC236}">
                <a16:creationId xmlns:a16="http://schemas.microsoft.com/office/drawing/2014/main" id="{E55F125C-7722-7CAF-7094-C6CE19C876FB}"/>
              </a:ext>
            </a:extLst>
          </p:cNvPr>
          <p:cNvPicPr>
            <a:picLocks noChangeAspect="1"/>
          </p:cNvPicPr>
          <p:nvPr/>
        </p:nvPicPr>
        <p:blipFill>
          <a:blip r:embed="rId3"/>
          <a:stretch>
            <a:fillRect/>
          </a:stretch>
        </p:blipFill>
        <p:spPr>
          <a:xfrm>
            <a:off x="0" y="4326853"/>
            <a:ext cx="9144000" cy="865632"/>
          </a:xfrm>
          <a:prstGeom prst="rect">
            <a:avLst/>
          </a:prstGeom>
        </p:spPr>
      </p:pic>
      <p:pic>
        <p:nvPicPr>
          <p:cNvPr id="6" name="Picture 5">
            <a:extLst>
              <a:ext uri="{FF2B5EF4-FFF2-40B4-BE49-F238E27FC236}">
                <a16:creationId xmlns:a16="http://schemas.microsoft.com/office/drawing/2014/main" id="{E5B9796A-5022-C16E-D59C-C98AC88E8AE1}"/>
              </a:ext>
            </a:extLst>
          </p:cNvPr>
          <p:cNvPicPr>
            <a:picLocks noChangeAspect="1"/>
          </p:cNvPicPr>
          <p:nvPr/>
        </p:nvPicPr>
        <p:blipFill>
          <a:blip r:embed="rId4"/>
          <a:stretch>
            <a:fillRect/>
          </a:stretch>
        </p:blipFill>
        <p:spPr>
          <a:xfrm>
            <a:off x="5290795" y="1070984"/>
            <a:ext cx="3409950" cy="3238500"/>
          </a:xfrm>
          <a:prstGeom prst="rect">
            <a:avLst/>
          </a:prstGeom>
        </p:spPr>
      </p:pic>
    </p:spTree>
    <p:extLst>
      <p:ext uri="{BB962C8B-B14F-4D97-AF65-F5344CB8AC3E}">
        <p14:creationId xmlns:p14="http://schemas.microsoft.com/office/powerpoint/2010/main" val="222453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316-FA01-F3A1-17E5-578788D576EF}"/>
              </a:ext>
            </a:extLst>
          </p:cNvPr>
          <p:cNvSpPr>
            <a:spLocks noGrp="1"/>
          </p:cNvSpPr>
          <p:nvPr>
            <p:ph type="title"/>
          </p:nvPr>
        </p:nvSpPr>
        <p:spPr>
          <a:xfrm>
            <a:off x="279042" y="336366"/>
            <a:ext cx="8520600" cy="572700"/>
          </a:xfrm>
        </p:spPr>
        <p:txBody>
          <a:bodyPr>
            <a:normAutofit fontScale="90000"/>
          </a:bodyPr>
          <a:lstStyle/>
          <a:p>
            <a:pPr algn="ctr"/>
            <a:r>
              <a:rPr lang="en-US" b="1" dirty="0">
                <a:solidFill>
                  <a:srgbClr val="FF0000"/>
                </a:solidFill>
                <a:latin typeface="ITC Kabel Std Book" panose="020D0402020204020904" pitchFamily="34" charset="0"/>
              </a:rPr>
              <a:t>Pod Revision Method 2 – The Power of Symbols - I</a:t>
            </a:r>
            <a:endParaRPr lang="en-GB" b="1" dirty="0">
              <a:solidFill>
                <a:srgbClr val="FF0000"/>
              </a:solidFill>
              <a:latin typeface="ITC Kabel Std Book" panose="020D0402020204020904" pitchFamily="34" charset="0"/>
            </a:endParaRPr>
          </a:p>
        </p:txBody>
      </p:sp>
      <p:sp>
        <p:nvSpPr>
          <p:cNvPr id="3" name="Text Placeholder 2">
            <a:extLst>
              <a:ext uri="{FF2B5EF4-FFF2-40B4-BE49-F238E27FC236}">
                <a16:creationId xmlns:a16="http://schemas.microsoft.com/office/drawing/2014/main" id="{A550E579-B1C7-A00F-58C4-102AA93BEFF4}"/>
              </a:ext>
            </a:extLst>
          </p:cNvPr>
          <p:cNvSpPr>
            <a:spLocks noGrp="1"/>
          </p:cNvSpPr>
          <p:nvPr>
            <p:ph type="body" idx="1"/>
          </p:nvPr>
        </p:nvSpPr>
        <p:spPr>
          <a:xfrm>
            <a:off x="426002" y="972857"/>
            <a:ext cx="4014012" cy="3416400"/>
          </a:xfrm>
        </p:spPr>
        <p:txBody>
          <a:bodyPr>
            <a:normAutofit lnSpcReduction="10000"/>
          </a:bodyPr>
          <a:lstStyle/>
          <a:p>
            <a:pPr marL="114300" indent="0">
              <a:buNone/>
            </a:pPr>
            <a:r>
              <a:rPr lang="en-US" sz="2800" b="0" i="0" u="none" strike="noStrike" baseline="0" dirty="0">
                <a:solidFill>
                  <a:schemeClr val="tx1"/>
                </a:solidFill>
                <a:latin typeface="Geomanist"/>
              </a:rPr>
              <a:t>Watch a topic, title or single Pod and create a set of around 6–8 symbols to represent the key pieces of information. Annotate your symbols.</a:t>
            </a:r>
            <a:endParaRPr lang="en-US" sz="2800" dirty="0">
              <a:solidFill>
                <a:schemeClr val="tx1"/>
              </a:solidFill>
              <a:latin typeface="ITC Kabel Std Book" panose="020D0402020204020904" pitchFamily="34" charset="0"/>
            </a:endParaRPr>
          </a:p>
        </p:txBody>
      </p:sp>
      <p:pic>
        <p:nvPicPr>
          <p:cNvPr id="4" name="Picture 3">
            <a:extLst>
              <a:ext uri="{FF2B5EF4-FFF2-40B4-BE49-F238E27FC236}">
                <a16:creationId xmlns:a16="http://schemas.microsoft.com/office/drawing/2014/main" id="{E55F125C-7722-7CAF-7094-C6CE19C876FB}"/>
              </a:ext>
            </a:extLst>
          </p:cNvPr>
          <p:cNvPicPr>
            <a:picLocks noChangeAspect="1"/>
          </p:cNvPicPr>
          <p:nvPr/>
        </p:nvPicPr>
        <p:blipFill>
          <a:blip r:embed="rId3"/>
          <a:stretch>
            <a:fillRect/>
          </a:stretch>
        </p:blipFill>
        <p:spPr>
          <a:xfrm>
            <a:off x="0" y="4326853"/>
            <a:ext cx="9144000" cy="865632"/>
          </a:xfrm>
          <a:prstGeom prst="rect">
            <a:avLst/>
          </a:prstGeom>
        </p:spPr>
      </p:pic>
      <p:pic>
        <p:nvPicPr>
          <p:cNvPr id="6" name="Picture 5">
            <a:extLst>
              <a:ext uri="{FF2B5EF4-FFF2-40B4-BE49-F238E27FC236}">
                <a16:creationId xmlns:a16="http://schemas.microsoft.com/office/drawing/2014/main" id="{E5B9796A-5022-C16E-D59C-C98AC88E8AE1}"/>
              </a:ext>
            </a:extLst>
          </p:cNvPr>
          <p:cNvPicPr>
            <a:picLocks noChangeAspect="1"/>
          </p:cNvPicPr>
          <p:nvPr/>
        </p:nvPicPr>
        <p:blipFill>
          <a:blip r:embed="rId4"/>
          <a:stretch>
            <a:fillRect/>
          </a:stretch>
        </p:blipFill>
        <p:spPr>
          <a:xfrm>
            <a:off x="4818289" y="952500"/>
            <a:ext cx="3409950" cy="3238500"/>
          </a:xfrm>
          <a:prstGeom prst="rect">
            <a:avLst/>
          </a:prstGeom>
        </p:spPr>
      </p:pic>
    </p:spTree>
    <p:extLst>
      <p:ext uri="{BB962C8B-B14F-4D97-AF65-F5344CB8AC3E}">
        <p14:creationId xmlns:p14="http://schemas.microsoft.com/office/powerpoint/2010/main" val="105800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316-FA01-F3A1-17E5-578788D576EF}"/>
              </a:ext>
            </a:extLst>
          </p:cNvPr>
          <p:cNvSpPr>
            <a:spLocks noGrp="1"/>
          </p:cNvSpPr>
          <p:nvPr>
            <p:ph type="title"/>
          </p:nvPr>
        </p:nvSpPr>
        <p:spPr>
          <a:xfrm>
            <a:off x="279042" y="336366"/>
            <a:ext cx="8520600" cy="572700"/>
          </a:xfrm>
        </p:spPr>
        <p:txBody>
          <a:bodyPr>
            <a:normAutofit fontScale="90000"/>
          </a:bodyPr>
          <a:lstStyle/>
          <a:p>
            <a:pPr algn="ctr"/>
            <a:r>
              <a:rPr lang="en-US" b="1" dirty="0">
                <a:solidFill>
                  <a:srgbClr val="FF0000"/>
                </a:solidFill>
                <a:latin typeface="ITC Kabel Std Book" panose="020D0402020204020904" pitchFamily="34" charset="0"/>
              </a:rPr>
              <a:t>Pod Revision Method 2 – The Power of Symbols - We</a:t>
            </a:r>
            <a:endParaRPr lang="en-GB" b="1" dirty="0">
              <a:solidFill>
                <a:srgbClr val="FF0000"/>
              </a:solidFill>
              <a:latin typeface="ITC Kabel Std Book" panose="020D0402020204020904" pitchFamily="34" charset="0"/>
            </a:endParaRPr>
          </a:p>
        </p:txBody>
      </p:sp>
      <p:sp>
        <p:nvSpPr>
          <p:cNvPr id="3" name="Text Placeholder 2">
            <a:extLst>
              <a:ext uri="{FF2B5EF4-FFF2-40B4-BE49-F238E27FC236}">
                <a16:creationId xmlns:a16="http://schemas.microsoft.com/office/drawing/2014/main" id="{A550E579-B1C7-A00F-58C4-102AA93BEFF4}"/>
              </a:ext>
            </a:extLst>
          </p:cNvPr>
          <p:cNvSpPr>
            <a:spLocks noGrp="1"/>
          </p:cNvSpPr>
          <p:nvPr>
            <p:ph type="body" idx="1"/>
          </p:nvPr>
        </p:nvSpPr>
        <p:spPr>
          <a:xfrm>
            <a:off x="426002" y="972857"/>
            <a:ext cx="4014012" cy="3416400"/>
          </a:xfrm>
        </p:spPr>
        <p:txBody>
          <a:bodyPr>
            <a:normAutofit fontScale="92500" lnSpcReduction="20000"/>
          </a:bodyPr>
          <a:lstStyle/>
          <a:p>
            <a:pPr marL="114300" indent="0">
              <a:buNone/>
            </a:pPr>
            <a:r>
              <a:rPr lang="en-US" sz="2800" dirty="0">
                <a:solidFill>
                  <a:schemeClr val="tx1"/>
                </a:solidFill>
                <a:latin typeface="Calibri" panose="020F0502020204030204" pitchFamily="34" charset="0"/>
                <a:cs typeface="Calibri" panose="020F0502020204030204" pitchFamily="34" charset="0"/>
              </a:rPr>
              <a:t>Choose another pod to watch as a class.</a:t>
            </a:r>
          </a:p>
          <a:p>
            <a:pPr marL="114300" indent="0">
              <a:buNone/>
            </a:pPr>
            <a:r>
              <a:rPr lang="en-US" sz="2800" dirty="0">
                <a:solidFill>
                  <a:schemeClr val="tx1"/>
                </a:solidFill>
                <a:latin typeface="Calibri" panose="020F0502020204030204" pitchFamily="34" charset="0"/>
                <a:cs typeface="Calibri" panose="020F0502020204030204" pitchFamily="34" charset="0"/>
              </a:rPr>
              <a:t>This time, together we will choose what symbols to draw to help us remember the information.</a:t>
            </a:r>
          </a:p>
          <a:p>
            <a:pPr marL="114300" indent="0">
              <a:buNone/>
            </a:pPr>
            <a:r>
              <a:rPr lang="en-US" sz="2800" dirty="0">
                <a:solidFill>
                  <a:schemeClr val="tx1"/>
                </a:solidFill>
                <a:latin typeface="Calibri" panose="020F0502020204030204" pitchFamily="34" charset="0"/>
                <a:cs typeface="Calibri" panose="020F0502020204030204" pitchFamily="34" charset="0"/>
              </a:rPr>
              <a:t>Let’s annotate the symbols together.</a:t>
            </a:r>
          </a:p>
        </p:txBody>
      </p:sp>
      <p:pic>
        <p:nvPicPr>
          <p:cNvPr id="4" name="Picture 3">
            <a:extLst>
              <a:ext uri="{FF2B5EF4-FFF2-40B4-BE49-F238E27FC236}">
                <a16:creationId xmlns:a16="http://schemas.microsoft.com/office/drawing/2014/main" id="{E55F125C-7722-7CAF-7094-C6CE19C876FB}"/>
              </a:ext>
            </a:extLst>
          </p:cNvPr>
          <p:cNvPicPr>
            <a:picLocks noChangeAspect="1"/>
          </p:cNvPicPr>
          <p:nvPr/>
        </p:nvPicPr>
        <p:blipFill>
          <a:blip r:embed="rId3"/>
          <a:stretch>
            <a:fillRect/>
          </a:stretch>
        </p:blipFill>
        <p:spPr>
          <a:xfrm>
            <a:off x="0" y="4326853"/>
            <a:ext cx="9144000" cy="865632"/>
          </a:xfrm>
          <a:prstGeom prst="rect">
            <a:avLst/>
          </a:prstGeom>
        </p:spPr>
      </p:pic>
      <p:pic>
        <p:nvPicPr>
          <p:cNvPr id="6" name="Picture 5">
            <a:extLst>
              <a:ext uri="{FF2B5EF4-FFF2-40B4-BE49-F238E27FC236}">
                <a16:creationId xmlns:a16="http://schemas.microsoft.com/office/drawing/2014/main" id="{E5B9796A-5022-C16E-D59C-C98AC88E8AE1}"/>
              </a:ext>
            </a:extLst>
          </p:cNvPr>
          <p:cNvPicPr>
            <a:picLocks noChangeAspect="1"/>
          </p:cNvPicPr>
          <p:nvPr/>
        </p:nvPicPr>
        <p:blipFill>
          <a:blip r:embed="rId4"/>
          <a:stretch>
            <a:fillRect/>
          </a:stretch>
        </p:blipFill>
        <p:spPr>
          <a:xfrm>
            <a:off x="4818289" y="952500"/>
            <a:ext cx="3409950" cy="3238500"/>
          </a:xfrm>
          <a:prstGeom prst="rect">
            <a:avLst/>
          </a:prstGeom>
        </p:spPr>
      </p:pic>
    </p:spTree>
    <p:extLst>
      <p:ext uri="{BB962C8B-B14F-4D97-AF65-F5344CB8AC3E}">
        <p14:creationId xmlns:p14="http://schemas.microsoft.com/office/powerpoint/2010/main" val="162463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316-FA01-F3A1-17E5-578788D576EF}"/>
              </a:ext>
            </a:extLst>
          </p:cNvPr>
          <p:cNvSpPr>
            <a:spLocks noGrp="1"/>
          </p:cNvSpPr>
          <p:nvPr>
            <p:ph type="title"/>
          </p:nvPr>
        </p:nvSpPr>
        <p:spPr>
          <a:xfrm>
            <a:off x="279042" y="336366"/>
            <a:ext cx="8520600" cy="572700"/>
          </a:xfrm>
        </p:spPr>
        <p:txBody>
          <a:bodyPr>
            <a:normAutofit fontScale="90000"/>
          </a:bodyPr>
          <a:lstStyle/>
          <a:p>
            <a:pPr algn="ctr"/>
            <a:r>
              <a:rPr lang="en-US" b="1" dirty="0">
                <a:solidFill>
                  <a:srgbClr val="FF0000"/>
                </a:solidFill>
                <a:latin typeface="ITC Kabel Std Book" panose="020D0402020204020904" pitchFamily="34" charset="0"/>
              </a:rPr>
              <a:t>Pod Revision Method 2 – The Power of Symbols - You</a:t>
            </a:r>
            <a:endParaRPr lang="en-GB" b="1" dirty="0">
              <a:solidFill>
                <a:srgbClr val="FF0000"/>
              </a:solidFill>
              <a:latin typeface="ITC Kabel Std Book" panose="020D0402020204020904" pitchFamily="34" charset="0"/>
            </a:endParaRPr>
          </a:p>
        </p:txBody>
      </p:sp>
      <p:sp>
        <p:nvSpPr>
          <p:cNvPr id="3" name="Text Placeholder 2">
            <a:extLst>
              <a:ext uri="{FF2B5EF4-FFF2-40B4-BE49-F238E27FC236}">
                <a16:creationId xmlns:a16="http://schemas.microsoft.com/office/drawing/2014/main" id="{A550E579-B1C7-A00F-58C4-102AA93BEFF4}"/>
              </a:ext>
            </a:extLst>
          </p:cNvPr>
          <p:cNvSpPr>
            <a:spLocks noGrp="1"/>
          </p:cNvSpPr>
          <p:nvPr>
            <p:ph type="body" idx="1"/>
          </p:nvPr>
        </p:nvSpPr>
        <p:spPr>
          <a:xfrm>
            <a:off x="426002" y="972857"/>
            <a:ext cx="4014012" cy="3416400"/>
          </a:xfrm>
        </p:spPr>
        <p:txBody>
          <a:bodyPr>
            <a:normAutofit fontScale="85000" lnSpcReduction="20000"/>
          </a:bodyPr>
          <a:lstStyle/>
          <a:p>
            <a:pPr marL="114300" indent="0">
              <a:buNone/>
            </a:pPr>
            <a:r>
              <a:rPr lang="en-US" sz="2800" dirty="0">
                <a:solidFill>
                  <a:schemeClr val="tx1"/>
                </a:solidFill>
                <a:latin typeface="Calibri" panose="020F0502020204030204" pitchFamily="34" charset="0"/>
                <a:cs typeface="Calibri" panose="020F0502020204030204" pitchFamily="34" charset="0"/>
              </a:rPr>
              <a:t>Finally, choose a third pod to watch.</a:t>
            </a:r>
          </a:p>
          <a:p>
            <a:pPr marL="114300" indent="0">
              <a:buNone/>
            </a:pPr>
            <a:r>
              <a:rPr lang="en-US" sz="2800" dirty="0">
                <a:solidFill>
                  <a:schemeClr val="tx1"/>
                </a:solidFill>
                <a:latin typeface="Calibri" panose="020F0502020204030204" pitchFamily="34" charset="0"/>
                <a:cs typeface="Calibri" panose="020F0502020204030204" pitchFamily="34" charset="0"/>
              </a:rPr>
              <a:t>This time, work independently to draw and annotate your symbols.</a:t>
            </a:r>
          </a:p>
          <a:p>
            <a:pPr marL="114300" indent="0">
              <a:buNone/>
            </a:pPr>
            <a:r>
              <a:rPr lang="en-US" sz="2800" b="1" dirty="0">
                <a:solidFill>
                  <a:schemeClr val="tx1"/>
                </a:solidFill>
                <a:latin typeface="Calibri" panose="020F0502020204030204" pitchFamily="34" charset="0"/>
                <a:cs typeface="Calibri" panose="020F0502020204030204" pitchFamily="34" charset="0"/>
              </a:rPr>
              <a:t>This revision method is proven to help commit information into your long-term memory</a:t>
            </a:r>
          </a:p>
        </p:txBody>
      </p:sp>
      <p:pic>
        <p:nvPicPr>
          <p:cNvPr id="4" name="Picture 3">
            <a:extLst>
              <a:ext uri="{FF2B5EF4-FFF2-40B4-BE49-F238E27FC236}">
                <a16:creationId xmlns:a16="http://schemas.microsoft.com/office/drawing/2014/main" id="{E55F125C-7722-7CAF-7094-C6CE19C876FB}"/>
              </a:ext>
            </a:extLst>
          </p:cNvPr>
          <p:cNvPicPr>
            <a:picLocks noChangeAspect="1"/>
          </p:cNvPicPr>
          <p:nvPr/>
        </p:nvPicPr>
        <p:blipFill>
          <a:blip r:embed="rId3"/>
          <a:stretch>
            <a:fillRect/>
          </a:stretch>
        </p:blipFill>
        <p:spPr>
          <a:xfrm>
            <a:off x="0" y="4326853"/>
            <a:ext cx="9144000" cy="865632"/>
          </a:xfrm>
          <a:prstGeom prst="rect">
            <a:avLst/>
          </a:prstGeom>
        </p:spPr>
      </p:pic>
      <p:pic>
        <p:nvPicPr>
          <p:cNvPr id="6" name="Picture 5">
            <a:extLst>
              <a:ext uri="{FF2B5EF4-FFF2-40B4-BE49-F238E27FC236}">
                <a16:creationId xmlns:a16="http://schemas.microsoft.com/office/drawing/2014/main" id="{E5B9796A-5022-C16E-D59C-C98AC88E8AE1}"/>
              </a:ext>
            </a:extLst>
          </p:cNvPr>
          <p:cNvPicPr>
            <a:picLocks noChangeAspect="1"/>
          </p:cNvPicPr>
          <p:nvPr/>
        </p:nvPicPr>
        <p:blipFill>
          <a:blip r:embed="rId4"/>
          <a:stretch>
            <a:fillRect/>
          </a:stretch>
        </p:blipFill>
        <p:spPr>
          <a:xfrm>
            <a:off x="4818289" y="952500"/>
            <a:ext cx="3409950" cy="3238500"/>
          </a:xfrm>
          <a:prstGeom prst="rect">
            <a:avLst/>
          </a:prstGeom>
        </p:spPr>
      </p:pic>
    </p:spTree>
    <p:extLst>
      <p:ext uri="{BB962C8B-B14F-4D97-AF65-F5344CB8AC3E}">
        <p14:creationId xmlns:p14="http://schemas.microsoft.com/office/powerpoint/2010/main" val="279143327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836</Words>
  <Application>Microsoft Office PowerPoint</Application>
  <PresentationFormat>On-screen Show (16:9)</PresentationFormat>
  <Paragraphs>71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Geomanist</vt:lpstr>
      <vt:lpstr>ITC Kabel Std Book</vt:lpstr>
      <vt:lpstr>Simple Light</vt:lpstr>
      <vt:lpstr>The Science of Learning</vt:lpstr>
      <vt:lpstr>PowerPoint Presentation</vt:lpstr>
      <vt:lpstr>PowerPoint Presentation</vt:lpstr>
      <vt:lpstr>Pod Revision Method 2 – The Power of Symbols The Science</vt:lpstr>
      <vt:lpstr>Pod Revision Method 2 – The Power of Symbols - I</vt:lpstr>
      <vt:lpstr>Pod Revision Method 2 – The Power of Symbols - We</vt:lpstr>
      <vt:lpstr>Pod Revision Method 2 – The Power of Symbols -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Angus, C (Miss)</dc:creator>
  <cp:lastModifiedBy>Angus, C (Miss)</cp:lastModifiedBy>
  <cp:revision>45</cp:revision>
  <dcterms:modified xsi:type="dcterms:W3CDTF">2025-10-08T11:16:57Z</dcterms:modified>
</cp:coreProperties>
</file>