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71" r:id="rId2"/>
    <p:sldId id="256" r:id="rId3"/>
    <p:sldId id="257" r:id="rId4"/>
    <p:sldId id="259" r:id="rId5"/>
    <p:sldId id="258" r:id="rId6"/>
    <p:sldId id="261" r:id="rId7"/>
    <p:sldId id="260"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62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51DF2-E868-4A88-9505-396141F1120B}" type="datetimeFigureOut">
              <a:rPr lang="en-GB" smtClean="0"/>
              <a:t>09/01/2023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778BDE-5167-4FB1-B3CF-93E958A0B9EA}" type="slidenum">
              <a:rPr lang="en-GB" smtClean="0"/>
              <a:t>‹#›</a:t>
            </a:fld>
            <a:endParaRPr lang="en-GB"/>
          </a:p>
        </p:txBody>
      </p:sp>
    </p:spTree>
    <p:extLst>
      <p:ext uri="{BB962C8B-B14F-4D97-AF65-F5344CB8AC3E}">
        <p14:creationId xmlns:p14="http://schemas.microsoft.com/office/powerpoint/2010/main" val="1339554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35FD8E-D9A8-4F84-8FBE-B20B0EEB1FE8}" type="datetime1">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25835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A52067-2889-4388-A7B9-15210B446028}" type="datetime1">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21988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8B28B-803F-4E50-8344-D509B11DFB92}" type="datetime1">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07335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2983D3-C032-458C-A92F-55F4D0121784}" type="datetime1">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141672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66E0DD-2851-47C7-9115-55656B105DB1}" type="datetime1">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63415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F84BC8-ABB7-4AF0-A8FE-DB76326B1296}" type="datetime1">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568894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9AE142-E9A4-49EA-A0E2-720D9838318C}" type="datetime1">
              <a:rPr lang="en-GB" smtClean="0"/>
              <a:t>09/01/2023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45819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FC6DBD-09C3-4DB5-8506-57A2E085AA8B}" type="datetime1">
              <a:rPr lang="en-GB" smtClean="0"/>
              <a:t>09/01/2023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55484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8F969-F9BE-4988-BA69-5AA4A9C4C8B4}" type="datetime1">
              <a:rPr lang="en-GB" smtClean="0"/>
              <a:t>09/01/2023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113946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4FAD40-9B06-494A-871F-56D13969097B}" type="datetime1">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283543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03FA6B-7F8C-4E44-9732-CED4B3C21367}" type="datetime1">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DA215-6977-48F1-8156-8B8B1A4E37B0}" type="slidenum">
              <a:rPr lang="en-GB" smtClean="0"/>
              <a:t>‹#›</a:t>
            </a:fld>
            <a:endParaRPr lang="en-GB"/>
          </a:p>
        </p:txBody>
      </p:sp>
    </p:spTree>
    <p:extLst>
      <p:ext uri="{BB962C8B-B14F-4D97-AF65-F5344CB8AC3E}">
        <p14:creationId xmlns:p14="http://schemas.microsoft.com/office/powerpoint/2010/main" val="3909273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66656-ECFF-4944-96A8-0746AD1AC8D1}" type="datetime1">
              <a:rPr lang="en-GB" smtClean="0"/>
              <a:t>09/01/2023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DA215-6977-48F1-8156-8B8B1A4E37B0}" type="slidenum">
              <a:rPr lang="en-GB" smtClean="0"/>
              <a:t>‹#›</a:t>
            </a:fld>
            <a:endParaRPr lang="en-GB"/>
          </a:p>
        </p:txBody>
      </p:sp>
    </p:spTree>
    <p:extLst>
      <p:ext uri="{BB962C8B-B14F-4D97-AF65-F5344CB8AC3E}">
        <p14:creationId xmlns:p14="http://schemas.microsoft.com/office/powerpoint/2010/main" val="2449104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genius.com/19421527/J-b-priestley-an-inspector-calls-act-one/Im-still-on-the-bench-it-may-be-something-about-a-warrant" TargetMode="External"/><Relationship Id="rId3" Type="http://schemas.openxmlformats.org/officeDocument/2006/relationships/hyperlink" Target="https://genius.com/26095586/J-b-priestley-an-inspector-calls-act-one/Ednall-answer-it" TargetMode="External"/><Relationship Id="rId7" Type="http://schemas.openxmlformats.org/officeDocument/2006/relationships/hyperlink" Target="https://genius.com/24964689/J-b-priestley-an-inspector-calls-act-one/Give-us-some-more-light" TargetMode="External"/><Relationship Id="rId2" Type="http://schemas.openxmlformats.org/officeDocument/2006/relationships/hyperlink" Target="https://genius.com/24964662/J-b-priestley-an-inspector-calls-act-one/We-hear-the-sharp-ring-of-a-door-bell-birling-stops-to-listen" TargetMode="External"/><Relationship Id="rId1" Type="http://schemas.openxmlformats.org/officeDocument/2006/relationships/slideLayout" Target="../slideLayouts/slideLayout1.xml"/><Relationship Id="rId6" Type="http://schemas.openxmlformats.org/officeDocument/2006/relationships/hyperlink" Target="https://genius.com/19421524/J-b-priestley-an-inspector-calls-act-one/Does-he-want-to-see-me" TargetMode="External"/><Relationship Id="rId5" Type="http://schemas.openxmlformats.org/officeDocument/2006/relationships/hyperlink" Target="https://genius.com/17390417/J-b-priestley-an-inspector-calls-act-one/Goole" TargetMode="External"/><Relationship Id="rId10" Type="http://schemas.openxmlformats.org/officeDocument/2006/relationships/hyperlink" Target="https://genius.com/18881902/J-b-priestley-an-inspector-calls-act-one/Edna-opening-door-and-announcing-inspector-goole" TargetMode="External"/><Relationship Id="rId4" Type="http://schemas.openxmlformats.org/officeDocument/2006/relationships/hyperlink" Target="https://genius.com/26280491/J-b-priestley-an-inspector-calls-act-one/A-police-inspector" TargetMode="External"/><Relationship Id="rId9" Type="http://schemas.openxmlformats.org/officeDocument/2006/relationships/hyperlink" Target="https://genius.com/26095774/J-b-priestley-an-inspector-calls-act-one/Who-is-uneasy-sharpl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genius.com/26095804/J-b-priestley-an-inspector-calls-act-one/My-god" TargetMode="External"/><Relationship Id="rId3" Type="http://schemas.openxmlformats.org/officeDocument/2006/relationships/hyperlink" Target="https://genius.com/24964830/J-b-priestley-an-inspector-calls-act-one/Have-a-glass-of-port-or-a-little-whisky" TargetMode="External"/><Relationship Id="rId7" Type="http://schemas.openxmlformats.org/officeDocument/2006/relationships/hyperlink" Target="https://genius.com/27342440/J-b-priestley-an-inspector-calls-act-one/Burnt-her-inside-out" TargetMode="External"/><Relationship Id="rId2" Type="http://schemas.openxmlformats.org/officeDocument/2006/relationships/hyperlink" Target="https://genius.com/21412161/J-b-priestley-an-inspector-calls-act-one/The-inspector-need-not-be-a-big-man-but-he-creates-at-once-an-impression-of-massiveness-solidity-and-purposefulness" TargetMode="External"/><Relationship Id="rId1" Type="http://schemas.openxmlformats.org/officeDocument/2006/relationships/slideLayout" Target="../slideLayouts/slideLayout1.xml"/><Relationship Id="rId6" Type="http://schemas.openxmlformats.org/officeDocument/2006/relationships/hyperlink" Target="https://genius.com/27342427/J-b-priestley-an-inspector-calls-act-one/After-a-pause-with-a-touch-of-impatience" TargetMode="External"/><Relationship Id="rId11" Type="http://schemas.openxmlformats.org/officeDocument/2006/relationships/hyperlink" Target="https://genius.com/21412219/J-b-priestley-an-inspector-calls-act-one/Yes-yes-horrid-business" TargetMode="External"/><Relationship Id="rId5" Type="http://schemas.openxmlformats.org/officeDocument/2006/relationships/hyperlink" Target="https://genius.com/26095784/J-b-priestley-an-inspector-calls-act-one/And-lord-mayor-two-years-ago-and-im-still-on-the-bench-so-i-know-the-brumley-police-offices-pretty-well" TargetMode="External"/><Relationship Id="rId10" Type="http://schemas.openxmlformats.org/officeDocument/2006/relationships/hyperlink" Target="https://genius.com/26095842/J-b-priestley-an-inspector-calls-act-one/Rather-impatiently" TargetMode="External"/><Relationship Id="rId4" Type="http://schemas.openxmlformats.org/officeDocument/2006/relationships/hyperlink" Target="https://genius.com/24964719/J-b-priestley-an-inspector-calls-act-one/I-was-an-alderman-for-years" TargetMode="External"/><Relationship Id="rId9" Type="http://schemas.openxmlformats.org/officeDocument/2006/relationships/hyperlink" Target="https://genius.com/24964853/J-b-priestley-an-inspector-calls-act-on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genius.com/26095861/J-b-priestley-an-inspector-calls-act-one/Weve-several-hundred-young-women-there-yknow-and-they-keep-changing" TargetMode="External"/><Relationship Id="rId2" Type="http://schemas.openxmlformats.org/officeDocument/2006/relationships/hyperlink" Target="https://genius.com/24399984/J-b-priestley-an-inspector-calls-act-one/Cutting-through-massively" TargetMode="External"/><Relationship Id="rId1" Type="http://schemas.openxmlformats.org/officeDocument/2006/relationships/slideLayout" Target="../slideLayouts/slideLayout1.xml"/><Relationship Id="rId6" Type="http://schemas.openxmlformats.org/officeDocument/2006/relationships/hyperlink" Target="https://genius.com/26097587/J-b-priestley-an-inspector-calls-act-one/Coolly-looking-hard-at-him" TargetMode="External"/><Relationship Id="rId5" Type="http://schemas.openxmlformats.org/officeDocument/2006/relationships/hyperlink" Target="https://genius.com/24964857/J-b-priestley-an-inspector-calls-act-one/Any-particular-reason-why-i-shouldnt-see-this-girls-photograph-inspector" TargetMode="External"/><Relationship Id="rId4" Type="http://schemas.openxmlformats.org/officeDocument/2006/relationships/hyperlink" Target="https://genius.com/26095871/J-b-priestley-an-inspector-calls-act-one/They-are-surprised-and-rather-annoye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genius.com/26095879/J-b-priestley-an-inspector-calls-act-one/Perhaps-i-ought-to-explain-first-that-this-is-mr-gerald-croft-the-son-of-sir-george-croft" TargetMode="External"/><Relationship Id="rId2" Type="http://schemas.openxmlformats.org/officeDocument/2006/relationships/hyperlink" Target="https://genius.com/19421537/J-b-priestley-an-inspector-calls-act-one/Just-keep-quiet-eric" TargetMode="External"/><Relationship Id="rId1" Type="http://schemas.openxmlformats.org/officeDocument/2006/relationships/slideLayout" Target="../slideLayouts/slideLayout1.xml"/><Relationship Id="rId4" Type="http://schemas.openxmlformats.org/officeDocument/2006/relationships/hyperlink" Target="https://genius.com/24964874/J-b-priestley-an-inspector-calls-act-one/The-wretched-girls-suicid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genius.com/24964891/J-b-priestley-an-inspector-calls-act-one/If-we-were-all-responsible-for-everything-that-happened-to-everybody-wed-had-anything-to-do-with-it-would-be-very-awkward-wouldnt-it" TargetMode="External"/><Relationship Id="rId2" Type="http://schemas.openxmlformats.org/officeDocument/2006/relationships/hyperlink" Target="https://genius.com/26097609/J-b-priestley-an-inspector-calls-act-one/A-chain-of-events" TargetMode="External"/><Relationship Id="rId1" Type="http://schemas.openxmlformats.org/officeDocument/2006/relationships/slideLayout" Target="../slideLayouts/slideLayout1.xml"/><Relationship Id="rId6" Type="http://schemas.openxmlformats.org/officeDocument/2006/relationships/hyperlink" Target="https://genius.com/26097632/J-b-priestley-an-inspector-calls-act-one/How-i-choose-to-run-my-business-is-it-now" TargetMode="External"/><Relationship Id="rId5" Type="http://schemas.openxmlformats.org/officeDocument/2006/relationships/hyperlink" Target="https://genius.com/24964907/J-b-priestley-an-inspector-calls-act-one/They-suddenly-decided-to-ask-for-more-money" TargetMode="External"/><Relationship Id="rId4" Type="http://schemas.openxmlformats.org/officeDocument/2006/relationships/hyperlink" Target="https://genius.com/26097622/J-b-priestley-an-inspector-calls-act-one/Lively-good-looking-girl-country-bred"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genius.com/26097684/J-b-priestley-an-inspector-calls-act-one/Eva-smith-was-one-of-them-shed-had-a-lot-to-say-far-too-much-so-she-had-to-go" TargetMode="External"/><Relationship Id="rId3" Type="http://schemas.openxmlformats.org/officeDocument/2006/relationships/hyperlink" Target="https://genius.com/26097654/J-b-priestley-an-inspector-calls-act-one/They-could-go-and-work-somewhere-else" TargetMode="External"/><Relationship Id="rId7" Type="http://schemas.openxmlformats.org/officeDocument/2006/relationships/hyperlink" Target="https://genius.com/26097697/J-b-priestley-an-inspector-calls-act-one/We-let-them-all-come-back-at-the-old-rates-except-the-four-or-five-ring-leaders" TargetMode="External"/><Relationship Id="rId12" Type="http://schemas.openxmlformats.org/officeDocument/2006/relationships/hyperlink" Target="https://genius.com/18551666/J-b-priestley-an-inspector-calls-act-one/Google" TargetMode="External"/><Relationship Id="rId2" Type="http://schemas.openxmlformats.org/officeDocument/2006/relationships/hyperlink" Target="https://genius.com/26097637/J-b-priestley-an-inspector-calls-act-one/Its-my-duty-to-ask-questions" TargetMode="External"/><Relationship Id="rId1" Type="http://schemas.openxmlformats.org/officeDocument/2006/relationships/slideLayout" Target="../slideLayouts/slideLayout1.xml"/><Relationship Id="rId6" Type="http://schemas.openxmlformats.org/officeDocument/2006/relationships/hyperlink" Target="https://genius.com/24964915/J-b-priestley-an-inspector-calls-act-one/Theyd-be-all-broke-if-i-know-them" TargetMode="External"/><Relationship Id="rId11" Type="http://schemas.openxmlformats.org/officeDocument/2006/relationships/hyperlink" Target="https://genius.com/26097706/J-b-priestley-an-inspector-calls-act-one/But-after-all-its-better-to-ask-for-the-earth-than-to-take-it" TargetMode="External"/><Relationship Id="rId5" Type="http://schemas.openxmlformats.org/officeDocument/2006/relationships/hyperlink" Target="https://genius.com/26097675/J-b-priestley-an-inspector-calls-act-one/Look-just-you-keep-out-of-this" TargetMode="External"/><Relationship Id="rId10" Type="http://schemas.openxmlformats.org/officeDocument/2006/relationships/hyperlink" Target="https://genius.com/26103274/J-b-priestley-an-inspector-calls-act-one/He-could-he-could-have-kept-her-on-instead-of-throwing-her-out-i-call-it-tough-luck" TargetMode="External"/><Relationship Id="rId4" Type="http://schemas.openxmlformats.org/officeDocument/2006/relationships/hyperlink" Target="https://genius.com/16904839/J-b-priestley-an-inspector-calls-act-one/It-isnt-if-you-cant-go-and-work-somewhere-else" TargetMode="External"/><Relationship Id="rId9" Type="http://schemas.openxmlformats.org/officeDocument/2006/relationships/hyperlink" Target="https://genius.com/22459191/J-b-priestley-an-inspector-calls-act-one/You-couldnt-have-done-anything-els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genius.com/16158843/J-b-priestley-an-inspector-calls-act-one/We-play-golf-together-sometimes-up-at-the-west-brumley" TargetMode="External"/><Relationship Id="rId2" Type="http://schemas.openxmlformats.org/officeDocument/2006/relationships/hyperlink" Target="https://genius.com/26097722/J-b-priestley-an-inspector-calls-act-one/How-do-you-get-on-with-our-chief-constable-colonel-roberts" TargetMode="External"/><Relationship Id="rId1" Type="http://schemas.openxmlformats.org/officeDocument/2006/relationships/slideLayout" Target="../slideLayouts/slideLayout1.xml"/><Relationship Id="rId6" Type="http://schemas.openxmlformats.org/officeDocument/2006/relationships/hyperlink" Target="https://genius.com/26097749/J-b-priestley-an-inspector-calls-act-one/Its-about-time-you-learnt-to-face-a-few-responsibilities" TargetMode="External"/><Relationship Id="rId5" Type="http://schemas.openxmlformats.org/officeDocument/2006/relationships/hyperlink" Target="https://genius.com/24964950/J-b-priestley-an-inspector-calls-act-one/Unless-you-brighten-your-ideas-youll-never-be-in-a-position-to-let-anybody-stay-or-to-tell-anybody-to-go" TargetMode="External"/><Relationship Id="rId4" Type="http://schemas.openxmlformats.org/officeDocument/2006/relationships/hyperlink" Target="https://genius.com/26097732/J-b-priestley-an-inspector-calls-act-one/I-didnt-suppose-you-di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enius.com/26103334/J-b-priestley-an-inspector-calls-act-one/Nothing-to-do-with-you-sheila-run-along" TargetMode="External"/><Relationship Id="rId7" Type="http://schemas.openxmlformats.org/officeDocument/2006/relationships/hyperlink" Target="https://genius.com/16904844/J-b-priestley-an-inspector-calls-act-one/Quite-young-inspector-yes-twenty-four-sheila-pretty" TargetMode="External"/><Relationship Id="rId2" Type="http://schemas.openxmlformats.org/officeDocument/2006/relationships/hyperlink" Target="https://genius.com/26103296/J-b-priestley-an-inspector-calls-act-one/Theres-nothing-else-yknow-ive-just-told-you-that" TargetMode="External"/><Relationship Id="rId1" Type="http://schemas.openxmlformats.org/officeDocument/2006/relationships/slideLayout" Target="../slideLayouts/slideLayout1.xml"/><Relationship Id="rId6" Type="http://schemas.openxmlformats.org/officeDocument/2006/relationships/hyperlink" Target="https://genius.com/25457622/J-b-priestley-an-inspector-calls-act-one/Oh-i-wish-you-hadnt-told-me" TargetMode="External"/><Relationship Id="rId5" Type="http://schemas.openxmlformats.org/officeDocument/2006/relationships/hyperlink" Target="https://genius.com/26302460/J-b-priestley-an-inspector-calls-act-one/No-she-wanted-to-end-her-life-she-felt-she-couldnt-go-on-any-longer" TargetMode="External"/><Relationship Id="rId4" Type="http://schemas.openxmlformats.org/officeDocument/2006/relationships/hyperlink" Target="https://genius.com/16904866/J-b-priestley-an-inspector-calls-act-one/Oh-how-horrible-was-it-an-accident"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genius.com/26104921/J-b-priestley-an-inspector-calls-act-one/This-makes-a-difference" TargetMode="External"/><Relationship Id="rId2" Type="http://schemas.openxmlformats.org/officeDocument/2006/relationships/hyperlink" Target="https://genius.com/26103405/J-b-priestley-an-inspector-calls-act-one/With-marked-change-of-tone-well-of-course-if-id-known-that-earlier-i-wouldnt-has-called-you-officious-and-talked-about-reporting-you" TargetMode="External"/><Relationship Id="rId1" Type="http://schemas.openxmlformats.org/officeDocument/2006/relationships/slideLayout" Target="../slideLayouts/slideLayout1.xml"/><Relationship Id="rId5" Type="http://schemas.openxmlformats.org/officeDocument/2006/relationships/hyperlink" Target="https://genius.com/26104939/J-b-priestley-an-inspector-calls-act-one/Cutting-in" TargetMode="External"/><Relationship Id="rId4" Type="http://schemas.openxmlformats.org/officeDocument/2006/relationships/hyperlink" Target="https://genius.com/26104931/J-b-priestley-an-inspector-calls-act-one/You-and-i-had-better-go-and-talk-this-over-quietly-in-a-corne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genius.com/26104953/J-b-priestley-an-inspector-calls-act-one/No-work-no-money-coming-in-and-living-in-lodgings-with-no-relatives-to-help-her-few-friends-lonely-half-starved" TargetMode="External"/><Relationship Id="rId2" Type="http://schemas.openxmlformats.org/officeDocument/2006/relationships/hyperlink" Target="https://genius.com/26103460/J-b-priestley-an-inspector-calls-act-one/Im-trying-to-settle-it-sensibly-for-you" TargetMode="External"/><Relationship Id="rId1" Type="http://schemas.openxmlformats.org/officeDocument/2006/relationships/slideLayout" Target="../slideLayouts/slideLayout1.xml"/><Relationship Id="rId5" Type="http://schemas.openxmlformats.org/officeDocument/2006/relationships/hyperlink" Target="https://genius.com/18881917/J-b-priestley-an-inspector-calls-act-one/But-these-girls-arent-cheap-labour-theyre-people" TargetMode="External"/><Relationship Id="rId4" Type="http://schemas.openxmlformats.org/officeDocument/2006/relationships/hyperlink" Target="https://genius.com/26104962/J-b-priestley-an-inspector-calls-act-one/Factories-and-warehouses-wouldnt-know-were-to-look-for-cheap-labour-ask-your-fath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genius.com/26104977/J-b-priestley-an-inspector-calls-act-one/Good" TargetMode="External"/><Relationship Id="rId2" Type="http://schemas.openxmlformats.org/officeDocument/2006/relationships/hyperlink" Target="https://genius.com/26104975/J-b-priestley-an-inspector-calls-act-one/For-your-benefit" TargetMode="External"/><Relationship Id="rId1" Type="http://schemas.openxmlformats.org/officeDocument/2006/relationships/slideLayout" Target="../slideLayouts/slideLayout1.xml"/><Relationship Id="rId4" Type="http://schemas.openxmlformats.org/officeDocument/2006/relationships/hyperlink" Target="https://genius.com/26105006/J-b-priestley-an-inspector-calls-act-one/She-enjoyed-being-among-pretty-clothe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genius.com/26105054/J-b-priestley-an-inspector-calls-act-one/Child" TargetMode="External"/><Relationship Id="rId2" Type="http://schemas.openxmlformats.org/officeDocument/2006/relationships/hyperlink" Target="https://genius.com/26105017/J-b-priestley-an-inspector-calls-act-one/He-moves-nearer-a-light" TargetMode="External"/><Relationship Id="rId1" Type="http://schemas.openxmlformats.org/officeDocument/2006/relationships/slideLayout" Target="../slideLayouts/slideLayout1.xml"/><Relationship Id="rId5" Type="http://schemas.openxmlformats.org/officeDocument/2006/relationships/hyperlink" Target="https://genius.com/26105071/J-b-priestley-an-inspector-calls-act-one/Gerald-and-eric-exchange-uneasy-glances" TargetMode="External"/><Relationship Id="rId4" Type="http://schemas.openxmlformats.org/officeDocument/2006/relationships/hyperlink" Target="https://genius.com/26105067/J-b-priestley-an-inspector-calls-act-one/Nasty-mes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genius.com/26105092/J-b-priestley-an-inspector-calls-act-one/If-you-turn-in-you-might-have-to-turn-out-again-soon" TargetMode="External"/><Relationship Id="rId2" Type="http://schemas.openxmlformats.org/officeDocument/2006/relationships/hyperlink" Target="https://genius.com/26105080/J-b-priestley-an-inspector-calls-act-one/I-think-id-better-turn-in" TargetMode="External"/><Relationship Id="rId1" Type="http://schemas.openxmlformats.org/officeDocument/2006/relationships/slideLayout" Target="../slideLayouts/slideLayout1.xml"/><Relationship Id="rId4" Type="http://schemas.openxmlformats.org/officeDocument/2006/relationships/hyperlink" Target="https://genius.com/26105102/J-b-priestley-an-inspector-calls-act-one/Were-respectable-citizens-and-not-criminal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genius.com/26105114/J-b-priestley-an-inspector-calls-act-one/She-was-very-pretty-too" TargetMode="External"/><Relationship Id="rId2" Type="http://schemas.openxmlformats.org/officeDocument/2006/relationships/hyperlink" Target="https://genius.com/26105107/J-b-priestley-an-inspector-calls-act-one/Id-persuade-mother-to-close-our-account-with-them"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genius.com/23950047/J-b-priestley-an-inspector-calls-act-one/Yes-but-it-didnt-seem-to-be-anything-very-terrible-at-the-time-dont-you-understand-and-if-i-could-help-her-now-i-would" TargetMode="External"/><Relationship Id="rId2" Type="http://schemas.openxmlformats.org/officeDocument/2006/relationships/hyperlink" Target="https://genius.com/19535257/J-b-priestley-an-inspector-calls-act-one/And-so-you-used-the-power-you-had-as-a-daughter-of-a-good-customer-and-also-of-a-man-well-known-in-the-town-to-punish-the-girl-just-because-she-made-you-feel-like-that"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genius.com/26105131/J-b-priestley-an-inspector-calls-act-one/Now-listen-darling" TargetMode="External"/><Relationship Id="rId2" Type="http://schemas.openxmlformats.org/officeDocument/2006/relationships/hyperlink" Target="https://genius.com/26105127/J-b-priestley-an-inspector-calls-act-one/Oh-dont-be-stupid"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genius.com/18530761/J-b-priestley-an-inspector-calls-act-one/Why-you-fool-he-knows-of-course-he-knows-and-i-hate-to-think-how-much-he-knows-that-we-dont-know-yet-youll-see-youll-se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genius.com/21411862/J-b-priestley-an-inspector-calls-act-one/Gaily-possessively" TargetMode="External"/><Relationship Id="rId13" Type="http://schemas.openxmlformats.org/officeDocument/2006/relationships/hyperlink" Target="https://genius.com/26984675/J-b-priestley-an-inspector-calls-act-one/Yknow-eh" TargetMode="External"/><Relationship Id="rId18" Type="http://schemas.openxmlformats.org/officeDocument/2006/relationships/hyperlink" Target="https://genius.com/16866617/J-b-priestley-an-inspector-calls-act-one/Arthur-youre-not-supposed-to-say-such-things" TargetMode="External"/><Relationship Id="rId3" Type="http://schemas.openxmlformats.org/officeDocument/2006/relationships/hyperlink" Target="https://genius.com/24756103/J-b-priestley-an-inspector-calls-act-one/Giving-us-the-port-edna-thats-right" TargetMode="External"/><Relationship Id="rId21" Type="http://schemas.openxmlformats.org/officeDocument/2006/relationships/hyperlink" Target="https://genius.com/17390329/J-b-priestley-an-inspector-calls-act-one/Half-serious" TargetMode="External"/><Relationship Id="rId7" Type="http://schemas.openxmlformats.org/officeDocument/2006/relationships/hyperlink" Target="https://genius.com/18039951/J-b-priestley-an-inspector-calls-act-one/The-governor-prides-himself-on-being-a-good-judge-of-port" TargetMode="External"/><Relationship Id="rId12" Type="http://schemas.openxmlformats.org/officeDocument/2006/relationships/hyperlink" Target="https://genius.com/26984658/J-b-priestley-an-inspector-calls-act-one/Sybil" TargetMode="External"/><Relationship Id="rId17" Type="http://schemas.openxmlformats.org/officeDocument/2006/relationships/hyperlink" Target="https://genius.com/26095931/J-b-priestley-an-inspector-calls-act-one/Good-dinner-too-sybil-tell-cook-from-me" TargetMode="External"/><Relationship Id="rId2" Type="http://schemas.openxmlformats.org/officeDocument/2006/relationships/hyperlink" Target="https://genius.com/26984463/J-b-priestley-an-inspector-calls-act-one/Arthur-birling" TargetMode="External"/><Relationship Id="rId16" Type="http://schemas.openxmlformats.org/officeDocument/2006/relationships/hyperlink" Target="https://genius.com/26095915/J-b-priestley-an-inspector-calls-act-one/Yes-maam" TargetMode="External"/><Relationship Id="rId20" Type="http://schemas.openxmlformats.org/officeDocument/2006/relationships/hyperlink" Target="https://genius.com/26095665/J-b-priestley-an-inspector-calls-act-one/As-she-does-not-reply-with-more-insistence" TargetMode="External"/><Relationship Id="rId1" Type="http://schemas.openxmlformats.org/officeDocument/2006/relationships/slideLayout" Target="../slideLayouts/slideLayout1.xml"/><Relationship Id="rId6" Type="http://schemas.openxmlformats.org/officeDocument/2006/relationships/hyperlink" Target="https://genius.com/17390316/J-b-priestley-an-inspector-calls-act-one/Its-exactly-the-same-port-your-father-gets" TargetMode="External"/><Relationship Id="rId11" Type="http://schemas.openxmlformats.org/officeDocument/2006/relationships/hyperlink" Target="https://genius.com/21411871/J-b-priestley-an-inspector-calls-act-one/No-not-yet" TargetMode="External"/><Relationship Id="rId5" Type="http://schemas.openxmlformats.org/officeDocument/2006/relationships/hyperlink" Target="https://genius.com/26984493/J-b-priestley-an-inspector-calls-act-one/Finchley" TargetMode="External"/><Relationship Id="rId15" Type="http://schemas.openxmlformats.org/officeDocument/2006/relationships/hyperlink" Target="https://genius.com/19421499/J-b-priestley-an-inspector-calls-act-one/Ill-ring-from-the-drawing-room-when-we-want-coffee" TargetMode="External"/><Relationship Id="rId23" Type="http://schemas.openxmlformats.org/officeDocument/2006/relationships/hyperlink" Target="https://genius.com/24903964/J-b-priestley-an-inspector-calls-act-one/Same-tone-as-before" TargetMode="External"/><Relationship Id="rId10" Type="http://schemas.openxmlformats.org/officeDocument/2006/relationships/hyperlink" Target="https://genius.com/26984576/J-b-priestley-an-inspector-calls-act-one/Im-not-a-purple-faced-old-man" TargetMode="External"/><Relationship Id="rId19" Type="http://schemas.openxmlformats.org/officeDocument/2006/relationships/hyperlink" Target="https://genius.com/26095940/J-b-priestley-an-inspector-calls-act-one/Im-treating-gerald-like-one-of-the-family" TargetMode="External"/><Relationship Id="rId4" Type="http://schemas.openxmlformats.org/officeDocument/2006/relationships/hyperlink" Target="https://genius.com/26984488/J-b-priestley-an-inspector-calls-act-one/He-pushes-it-towards-eric" TargetMode="External"/><Relationship Id="rId9" Type="http://schemas.openxmlformats.org/officeDocument/2006/relationships/hyperlink" Target="https://genius.com/26984555/J-b-priestley-an-inspector-calls-act-one/Id-hate-you-to-know-all-about-port" TargetMode="External"/><Relationship Id="rId14" Type="http://schemas.openxmlformats.org/officeDocument/2006/relationships/hyperlink" Target="https://genius.com/18039959/J-b-priestley-an-inspector-calls-act-one/Mummy" TargetMode="External"/><Relationship Id="rId22" Type="http://schemas.openxmlformats.org/officeDocument/2006/relationships/hyperlink" Target="https://genius.com/21712890/J-b-priestley-an-inspector-calls-act-one/I-was-awfully-busy-at-the-works-all-that-tim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genius.com/26096187/J-b-priestley-an-inspector-calls-act-one/This-quiet-little-family-party" TargetMode="External"/><Relationship Id="rId3" Type="http://schemas.openxmlformats.org/officeDocument/2006/relationships/hyperlink" Target="https://genius.com/26095676/J-b-priestley-an-inspector-calls-act-one/Eric-suddenly-guffaws" TargetMode="External"/><Relationship Id="rId7" Type="http://schemas.openxmlformats.org/officeDocument/2006/relationships/hyperlink" Target="https://genius.com/26095694/J-b-priestley-an-inspector-calls-act-one/Now-stop-it-you-two" TargetMode="External"/><Relationship Id="rId2" Type="http://schemas.openxmlformats.org/officeDocument/2006/relationships/hyperlink" Target="https://genius.com/16866680/J-b-priestley-an-inspector-calls-act-one/When-youre-married-youll-realize-that-men-with-important-work-to-do-sometimes-have-to-spend-nearly-all-their-time-and-energy-on-their-business-youll-have-to-get-used-to-that-just-as-i-had" TargetMode="External"/><Relationship Id="rId1" Type="http://schemas.openxmlformats.org/officeDocument/2006/relationships/slideLayout" Target="../slideLayouts/slideLayout1.xml"/><Relationship Id="rId6" Type="http://schemas.openxmlformats.org/officeDocument/2006/relationships/hyperlink" Target="https://genius.com/22781690/J-b-priestley-an-inspector-calls-act-one/Ass" TargetMode="External"/><Relationship Id="rId5" Type="http://schemas.openxmlformats.org/officeDocument/2006/relationships/hyperlink" Target="https://genius.com/21712915/J-b-priestley-an-inspector-calls-act-one/What-an-expression-sheila-really-the-things-you-girls-pick-up-these-days" TargetMode="External"/><Relationship Id="rId10" Type="http://schemas.openxmlformats.org/officeDocument/2006/relationships/hyperlink" Target="https://genius.com/26097145/J-b-priestley-an-inspector-calls-act-one/Drink" TargetMode="External"/><Relationship Id="rId4" Type="http://schemas.openxmlformats.org/officeDocument/2006/relationships/hyperlink" Target="https://genius.com/18039997/J-b-priestley-an-inspector-calls-act-one/Squiffy" TargetMode="External"/><Relationship Id="rId9" Type="http://schemas.openxmlformats.org/officeDocument/2006/relationships/hyperlink" Target="https://genius.com/18040002/J-b-priestley-an-inspector-calls-act-one/And-we-lady-croft"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genius.com/17390353/J-b-priestley-an-inspector-calls-act-one/Nasty-temper" TargetMode="External"/><Relationship Id="rId3" Type="http://schemas.openxmlformats.org/officeDocument/2006/relationships/hyperlink" Target="https://genius.com/17390346/J-b-priestley-an-inspector-calls-act-one/Look-forward-to-the-time-when-crofts-and-birlings-are-no-longer-competing-but-are-working-together" TargetMode="External"/><Relationship Id="rId7" Type="http://schemas.openxmlformats.org/officeDocument/2006/relationships/hyperlink" Target="https://genius.com/26097212/J-b-priestley-an-inspector-calls-act-one/Yes-gerald-yes-sheila" TargetMode="External"/><Relationship Id="rId2" Type="http://schemas.openxmlformats.org/officeDocument/2006/relationships/hyperlink" Target="https://genius.com/24963241/J-b-priestley-an-inspector-calls-act-one/Youre-just-the-kind-of-son-in-law-i-always-wanted" TargetMode="External"/><Relationship Id="rId1" Type="http://schemas.openxmlformats.org/officeDocument/2006/relationships/slideLayout" Target="../slideLayouts/slideLayout1.xml"/><Relationship Id="rId6" Type="http://schemas.openxmlformats.org/officeDocument/2006/relationships/hyperlink" Target="https://genius.com/26095704/J-b-priestley-an-inspector-calls-act-one/Gerald-and-sheila" TargetMode="External"/><Relationship Id="rId5" Type="http://schemas.openxmlformats.org/officeDocument/2006/relationships/hyperlink" Target="https://genius.com/21712936/J-b-priestley-an-inspector-calls-act-one/Now-arthur-i-dont-think-you-ought-to-talk-business-on-an-occasion-like-this" TargetMode="External"/><Relationship Id="rId4" Type="http://schemas.openxmlformats.org/officeDocument/2006/relationships/hyperlink" Target="https://genius.com/21439862/J-b-priestley-an-inspector-calls-act-one/For-lower-costs-and-higher-prices" TargetMode="External"/><Relationship Id="rId9" Type="http://schemas.openxmlformats.org/officeDocument/2006/relationships/hyperlink" Target="https://genius.com/24963493/J-b-priestley-an-inspector-calls-act-one/I-can-make-you-as-happy-as-you-deserve-to-b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genius.com/26097315/J-b-priestley-an-inspector-calls-act-one/Who-has-put-the-ring-on-admiringly" TargetMode="External"/><Relationship Id="rId13" Type="http://schemas.openxmlformats.org/officeDocument/2006/relationships/hyperlink" Target="https://genius.com/26095532/J-b-priestley-an-inspector-calls-act-one/Daddy" TargetMode="External"/><Relationship Id="rId3" Type="http://schemas.openxmlformats.org/officeDocument/2006/relationships/hyperlink" Target="https://genius.com/24963537/J-b-priestley-an-inspector-calls-act-one/L" TargetMode="External"/><Relationship Id="rId7" Type="http://schemas.openxmlformats.org/officeDocument/2006/relationships/hyperlink" Target="https://genius.com/26280428/J-b-priestley-an-inspector-calls-act-one/Steady-the-buffs" TargetMode="External"/><Relationship Id="rId12" Type="http://schemas.openxmlformats.org/officeDocument/2006/relationships/hyperlink" Target="https://genius.com/24964136/J-b-priestley-an-inspector-calls-act-one/I-dont-often-make-speeches-at-you" TargetMode="External"/><Relationship Id="rId17" Type="http://schemas.openxmlformats.org/officeDocument/2006/relationships/hyperlink" Target="https://genius.com/21712943/J-b-priestley-an-inspector-calls-act-one/Theres-a-lot-of-wild-talk-about-possible-labour-trouble-in-the-near-future-dont-worry-weve-passed-the-worst-of-it-we-employers-at-last-are-coming-together-to-see-that-our-interests-and-the-interests-of-capital-are-properly-protected" TargetMode="External"/><Relationship Id="rId2" Type="http://schemas.openxmlformats.org/officeDocument/2006/relationships/hyperlink" Target="https://genius.com/26097268/J-b-priestley-an-inspector-calls-act-one/He-produces-a-ring-case" TargetMode="External"/><Relationship Id="rId16" Type="http://schemas.openxmlformats.org/officeDocument/2006/relationships/hyperlink" Target="https://genius.com/16705130/J-b-priestley-an-inspector-calls-act-one/I-speak-as-a-hard-headed-business-man" TargetMode="External"/><Relationship Id="rId1" Type="http://schemas.openxmlformats.org/officeDocument/2006/relationships/slideLayout" Target="../slideLayouts/slideLayout1.xml"/><Relationship Id="rId6" Type="http://schemas.openxmlformats.org/officeDocument/2006/relationships/hyperlink" Target="https://genius.com/16904777/J-b-priestley-an-inspector-calls-act-one/She-kisses-gerald-hastily" TargetMode="External"/><Relationship Id="rId11" Type="http://schemas.openxmlformats.org/officeDocument/2006/relationships/hyperlink" Target="https://genius.com/26097361/J-b-priestley-an-inspector-calls-act-one/Sheila-and-i-had-better-go-into-the-drawing-room-and-leave-you-men" TargetMode="External"/><Relationship Id="rId5" Type="http://schemas.openxmlformats.org/officeDocument/2006/relationships/hyperlink" Target="https://genius.com/16705123/J-b-priestley-an-inspector-calls-act-one/Mummy" TargetMode="External"/><Relationship Id="rId15" Type="http://schemas.openxmlformats.org/officeDocument/2006/relationships/hyperlink" Target="https://genius.com/16705127/J-b-priestley-an-inspector-calls-act-one/He-holds-them-for-a-moment-before-continuing" TargetMode="External"/><Relationship Id="rId10" Type="http://schemas.openxmlformats.org/officeDocument/2006/relationships/hyperlink" Target="https://genius.com/17390359/J-b-priestley-an-inspector-calls-act-one/Be-careful-with-it" TargetMode="External"/><Relationship Id="rId4" Type="http://schemas.openxmlformats.org/officeDocument/2006/relationships/hyperlink" Target="https://genius.com/16705112/J-b-priestley-an-inspector-calls-act-one/Excited-oh-gerald-youve-got-it-is-it-the-one-you-wanted-me-to-have" TargetMode="External"/><Relationship Id="rId9" Type="http://schemas.openxmlformats.org/officeDocument/2006/relationships/hyperlink" Target="https://genius.com/16904674/J-b-priestley-an-inspector-calls-act-one/Now-i-really-feel-engaged" TargetMode="External"/><Relationship Id="rId14" Type="http://schemas.openxmlformats.org/officeDocument/2006/relationships/hyperlink" Target="https://genius.com/24964274/J-b-priestley-an-inspector-calls-act-on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genius.com/16158788/J-b-priestley-an-inspector-calls-act-one/Just-let-me-finish-eric-youve-a-lot-to-learn-yet-and-im-taking-as-a-hard-headed-practical-man-of-business" TargetMode="External"/><Relationship Id="rId13" Type="http://schemas.openxmlformats.org/officeDocument/2006/relationships/hyperlink" Target="https://genius.com/24399895/J-b-priestley-an-inspector-calls-act-one/Bernard-shaws-and-hgwellses-do-all-the-talking" TargetMode="External"/><Relationship Id="rId3" Type="http://schemas.openxmlformats.org/officeDocument/2006/relationships/hyperlink" Target="https://genius.com/19700425/J-b-priestley-an-inspector-calls-act-one/What-about-war" TargetMode="External"/><Relationship Id="rId7" Type="http://schemas.openxmlformats.org/officeDocument/2006/relationships/hyperlink" Target="https://genius.com/19700436/J-b-priestley-an-inspector-calls-act-one/Yes-i-know-but-still" TargetMode="External"/><Relationship Id="rId12" Type="http://schemas.openxmlformats.org/officeDocument/2006/relationships/hyperlink" Target="https://genius.com/25279321/J-b-priestley-an-inspector-calls-act-one/" TargetMode="External"/><Relationship Id="rId2" Type="http://schemas.openxmlformats.org/officeDocument/2006/relationships/hyperlink" Target="https://genius.com/26095720/J-b-priestley-an-inspector-calls-act-one/I-believe-youre-right-sir" TargetMode="External"/><Relationship Id="rId1" Type="http://schemas.openxmlformats.org/officeDocument/2006/relationships/slideLayout" Target="../slideLayouts/slideLayout1.xml"/><Relationship Id="rId6" Type="http://schemas.openxmlformats.org/officeDocument/2006/relationships/hyperlink" Target="https://genius.com/22305578/J-b-priestley-an-inspector-calls-act-one/Nobody-wants-war" TargetMode="External"/><Relationship Id="rId11" Type="http://schemas.openxmlformats.org/officeDocument/2006/relationships/hyperlink" Target="https://genius.com/19700457/J-b-priestley-an-inspector-calls-act-one/Except-of-course-in-russia-which-will-always-be-behindhand-naturally" TargetMode="External"/><Relationship Id="rId5" Type="http://schemas.openxmlformats.org/officeDocument/2006/relationships/hyperlink" Target="https://genius.com/21712983/J-b-priestley-an-inspector-calls-act-one/The-germans-dont-want-war" TargetMode="External"/><Relationship Id="rId10" Type="http://schemas.openxmlformats.org/officeDocument/2006/relationships/hyperlink" Target="https://genius.com/25279191/J-b-priestley-an-inspector-calls-act-one/" TargetMode="External"/><Relationship Id="rId4" Type="http://schemas.openxmlformats.org/officeDocument/2006/relationships/hyperlink" Target="https://genius.com/17390364/J-b-priestley-an-inspector-calls-act-one/And-to-that-i-say-fiddlesticks" TargetMode="External"/><Relationship Id="rId9" Type="http://schemas.openxmlformats.org/officeDocument/2006/relationships/hyperlink" Target="https://genius.com/16705144/J-b-priestley-an-inspector-calls-act-one/The-worlds-developing-so-fast-that-itll-make-war-impossible-look-at-the-progress-were-making-in-a-year-or-two-well-have-aeroplanes-that-will-be-able-to-go-anywhere-and-look-at-the-way-the-auto-mobiles-making-headway-bigger-and-faster-all-the-time-and-then-ships-why-a-friend-of-mine-went-over-this-new-liner-last-week-the-titanic-she-sails-next-week-forty-six-thousand-eight-hundred-tons-new-york-in-five-days-and-every-luxury-and-unsinkable-absolutely-unsinkabl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genius.com/21411911/J-b-priestley-an-inspector-calls-act-one/We-think-we-are" TargetMode="External"/><Relationship Id="rId3" Type="http://schemas.openxmlformats.org/officeDocument/2006/relationships/hyperlink" Target="https://genius.com/26095746/J-b-priestley-an-inspector-calls-act-one/Feels-you-might-have-done-better-for-yourself-socially" TargetMode="External"/><Relationship Id="rId7" Type="http://schemas.openxmlformats.org/officeDocument/2006/relationships/hyperlink" Target="https://genius.com/26095756/J-b-priestley-an-inspector-calls-act-one/Nice-well-behaved-family" TargetMode="External"/><Relationship Id="rId2" Type="http://schemas.openxmlformats.org/officeDocument/2006/relationships/hyperlink" Target="https://genius.com/27341976/J-b-priestley-an-inspector-calls-act-one/Ah-you-dont-know-what-youre-missing-i-like-a-good-cigar" TargetMode="External"/><Relationship Id="rId1" Type="http://schemas.openxmlformats.org/officeDocument/2006/relationships/slideLayout" Target="../slideLayouts/slideLayout1.xml"/><Relationship Id="rId6" Type="http://schemas.openxmlformats.org/officeDocument/2006/relationships/hyperlink" Target="https://genius.com/17390384/J-b-priestley-an-inspector-calls-act-one/Start-a-scandal" TargetMode="External"/><Relationship Id="rId5" Type="http://schemas.openxmlformats.org/officeDocument/2006/relationships/hyperlink" Target="https://genius.com/24399910/J-b-priestley-an-inspector-calls-act-one/I-was-lord-mayor-here-two-years-ago-when-royalty-visited-us-and-ive-always-been-regarded-as-a-sound-useful-party-man-so-well-i-gather-theres-a-very-good-chance-of-a-knighthood" TargetMode="External"/><Relationship Id="rId10" Type="http://schemas.openxmlformats.org/officeDocument/2006/relationships/hyperlink" Target="https://genius.com/26100337/J-b-priestley-an-inspector-calls-act-one/You-can-promise-her-that-well-try-to-keep-out-of-trouble-during-the-next-few-months" TargetMode="External"/><Relationship Id="rId4" Type="http://schemas.openxmlformats.org/officeDocument/2006/relationships/hyperlink" Target="https://genius.com/24964622/J-b-priestley-an-inspector-calls-act-one/Just-a-knighthood-of-course" TargetMode="External"/><Relationship Id="rId9" Type="http://schemas.openxmlformats.org/officeDocument/2006/relationships/hyperlink" Target="https://genius.com/26095764/J-b-priestley-an-inspector-calls-act-one/I-know-shed-be-delighte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genius.com/26095769/J-b-priestley-an-inspector-calls-act-one/A-sort-of-sign-or-token-of-their-self-respect" TargetMode="External"/><Relationship Id="rId7" Type="http://schemas.openxmlformats.org/officeDocument/2006/relationships/hyperlink" Target="https://genius.com/17390400/J-b-priestley-an-inspector-calls-act-one/That-a-man-has-to-mind-his-own-business-and-look-after-himself-and-his-own-and" TargetMode="External"/><Relationship Id="rId2" Type="http://schemas.openxmlformats.org/officeDocument/2006/relationships/hyperlink" Target="https://genius.com/19535133/J-b-priestley-an-inspector-calls-act-one/That-clothes-mean-something-quite-different-to-a-woman" TargetMode="External"/><Relationship Id="rId1" Type="http://schemas.openxmlformats.org/officeDocument/2006/relationships/slideLayout" Target="../slideLayouts/slideLayout1.xml"/><Relationship Id="rId6" Type="http://schemas.openxmlformats.org/officeDocument/2006/relationships/hyperlink" Target="https://genius.com/21713085/J-b-priestley-an-inspector-calls-act-one/But-the-way-some-of-these-cranks-talk-and-write-now-youd-think-everybody-has-to-look-after-everybody-else-as-if-we-were-all-mixed-up-together-like-bees-in-a-hive" TargetMode="External"/><Relationship Id="rId5" Type="http://schemas.openxmlformats.org/officeDocument/2006/relationships/hyperlink" Target="https://genius.com/26097490/J-b-priestley-an-inspector-calls-act-one/Man-has-to-make-his-own-way-has-to-look-after-himself" TargetMode="External"/><Relationship Id="rId4" Type="http://schemas.openxmlformats.org/officeDocument/2006/relationships/hyperlink" Target="https://genius.com/26097472/J-b-priestley-an-inspector-calls-act-one/But-he-checks-himsel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321CA-4288-4425-84CA-94C47F5A2B3B}"/>
              </a:ext>
            </a:extLst>
          </p:cNvPr>
          <p:cNvSpPr>
            <a:spLocks noGrp="1"/>
          </p:cNvSpPr>
          <p:nvPr>
            <p:ph type="title"/>
          </p:nvPr>
        </p:nvSpPr>
        <p:spPr/>
        <p:txBody>
          <a:bodyPr/>
          <a:lstStyle/>
          <a:p>
            <a:r>
              <a:rPr lang="en-GB" dirty="0"/>
              <a:t>An Inspector Calls</a:t>
            </a:r>
          </a:p>
        </p:txBody>
      </p:sp>
      <p:sp>
        <p:nvSpPr>
          <p:cNvPr id="3" name="Content Placeholder 2">
            <a:extLst>
              <a:ext uri="{FF2B5EF4-FFF2-40B4-BE49-F238E27FC236}">
                <a16:creationId xmlns:a16="http://schemas.microsoft.com/office/drawing/2014/main" id="{E2C04AD6-BB15-4E46-B7F5-96E4164ADB38}"/>
              </a:ext>
            </a:extLst>
          </p:cNvPr>
          <p:cNvSpPr>
            <a:spLocks noGrp="1"/>
          </p:cNvSpPr>
          <p:nvPr>
            <p:ph idx="1"/>
          </p:nvPr>
        </p:nvSpPr>
        <p:spPr/>
        <p:txBody>
          <a:bodyPr/>
          <a:lstStyle/>
          <a:p>
            <a:pPr marL="0" indent="0">
              <a:buNone/>
            </a:pPr>
            <a:r>
              <a:rPr lang="en-GB" dirty="0"/>
              <a:t>By J B Priestley </a:t>
            </a:r>
          </a:p>
          <a:p>
            <a:pPr marL="0" indent="0">
              <a:buNone/>
            </a:pPr>
            <a:endParaRPr lang="en-GB" dirty="0"/>
          </a:p>
          <a:p>
            <a:pPr marL="0" indent="0">
              <a:buNone/>
            </a:pPr>
            <a:endParaRPr lang="en-GB" dirty="0"/>
          </a:p>
          <a:p>
            <a:pPr marL="0" indent="0">
              <a:buNone/>
            </a:pPr>
            <a:endParaRPr lang="en-GB" dirty="0"/>
          </a:p>
          <a:p>
            <a:pPr marL="0" indent="0">
              <a:buNone/>
            </a:pPr>
            <a:r>
              <a:rPr lang="en-GB" sz="4400" dirty="0"/>
              <a:t>ENGLISH - FRENCH</a:t>
            </a:r>
          </a:p>
        </p:txBody>
      </p:sp>
      <p:sp>
        <p:nvSpPr>
          <p:cNvPr id="4" name="Slide Number Placeholder 3">
            <a:extLst>
              <a:ext uri="{FF2B5EF4-FFF2-40B4-BE49-F238E27FC236}">
                <a16:creationId xmlns:a16="http://schemas.microsoft.com/office/drawing/2014/main" id="{8047DC2F-9928-44B1-A272-27E588C43F7F}"/>
              </a:ext>
            </a:extLst>
          </p:cNvPr>
          <p:cNvSpPr>
            <a:spLocks noGrp="1"/>
          </p:cNvSpPr>
          <p:nvPr>
            <p:ph type="sldNum" sz="quarter" idx="12"/>
          </p:nvPr>
        </p:nvSpPr>
        <p:spPr/>
        <p:txBody>
          <a:bodyPr/>
          <a:lstStyle/>
          <a:p>
            <a:fld id="{C63DA215-6977-48F1-8156-8B8B1A4E37B0}" type="slidenum">
              <a:rPr lang="en-GB" smtClean="0"/>
              <a:t>1</a:t>
            </a:fld>
            <a:endParaRPr lang="en-GB"/>
          </a:p>
        </p:txBody>
      </p:sp>
    </p:spTree>
    <p:extLst>
      <p:ext uri="{BB962C8B-B14F-4D97-AF65-F5344CB8AC3E}">
        <p14:creationId xmlns:p14="http://schemas.microsoft.com/office/powerpoint/2010/main" val="2124736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105014"/>
            <a:ext cx="3943350"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br>
              <a:rPr lang="en-GB" sz="900" dirty="0"/>
            </a:br>
            <a:r>
              <a:rPr lang="en-GB" sz="900" dirty="0"/>
              <a:t>// </a:t>
            </a:r>
            <a:r>
              <a:rPr lang="en-GB" sz="900" dirty="0">
                <a:hlinkClick r:id="rId2">
                  <a:extLst>
                    <a:ext uri="{A12FA001-AC4F-418D-AE19-62706E023703}">
                      <ahyp:hlinkClr xmlns:ahyp="http://schemas.microsoft.com/office/drawing/2018/hyperlinkcolor" val="tx"/>
                    </a:ext>
                  </a:extLst>
                </a:hlinkClick>
              </a:rPr>
              <a:t>we hear the sharp ring of a door bell. Birling stops to listen</a:t>
            </a:r>
            <a:r>
              <a:rPr lang="en-GB" sz="900" dirty="0"/>
              <a:t>.//</a:t>
            </a:r>
            <a:br>
              <a:rPr lang="en-GB" sz="900" dirty="0"/>
            </a:br>
            <a:br>
              <a:rPr lang="en-GB" sz="900" dirty="0"/>
            </a:br>
            <a:r>
              <a:rPr lang="en-GB" sz="900" dirty="0"/>
              <a:t>Eric: Somebody at the front door.</a:t>
            </a:r>
            <a:br>
              <a:rPr lang="en-GB" sz="900" dirty="0"/>
            </a:br>
            <a:br>
              <a:rPr lang="en-GB" sz="900" dirty="0"/>
            </a:br>
            <a:r>
              <a:rPr lang="en-GB" sz="900" dirty="0"/>
              <a:t>Birling: </a:t>
            </a:r>
            <a:r>
              <a:rPr lang="en-GB" sz="900" dirty="0" err="1">
                <a:hlinkClick r:id="rId3">
                  <a:extLst>
                    <a:ext uri="{A12FA001-AC4F-418D-AE19-62706E023703}">
                      <ahyp:hlinkClr xmlns:ahyp="http://schemas.microsoft.com/office/drawing/2018/hyperlinkcolor" val="tx"/>
                    </a:ext>
                  </a:extLst>
                </a:hlinkClick>
              </a:rPr>
              <a:t>Edna'll</a:t>
            </a:r>
            <a:r>
              <a:rPr lang="en-GB" sz="900" dirty="0">
                <a:hlinkClick r:id="rId3">
                  <a:extLst>
                    <a:ext uri="{A12FA001-AC4F-418D-AE19-62706E023703}">
                      <ahyp:hlinkClr xmlns:ahyp="http://schemas.microsoft.com/office/drawing/2018/hyperlinkcolor" val="tx"/>
                    </a:ext>
                  </a:extLst>
                </a:hlinkClick>
              </a:rPr>
              <a:t> answer it.</a:t>
            </a:r>
            <a:r>
              <a:rPr lang="en-GB" sz="900" dirty="0"/>
              <a:t> Well, have another glass of port, Gerald – and then we'll join the ladies. That'll stop me giving you good advice.</a:t>
            </a:r>
            <a:br>
              <a:rPr lang="en-GB" sz="900" dirty="0"/>
            </a:br>
            <a:br>
              <a:rPr lang="en-GB" sz="900" dirty="0"/>
            </a:br>
            <a:r>
              <a:rPr lang="en-GB" sz="900" dirty="0"/>
              <a:t>Eric: Yes, you've piled it on a bit tonight, father.</a:t>
            </a:r>
            <a:br>
              <a:rPr lang="en-GB" sz="900" dirty="0"/>
            </a:br>
            <a:br>
              <a:rPr lang="en-GB" sz="900" dirty="0"/>
            </a:br>
            <a:r>
              <a:rPr lang="en-GB" sz="900" dirty="0"/>
              <a:t>Birling: Special occasion. And feeling contented, for once, I wanted you to have the benefit of my experience.</a:t>
            </a:r>
            <a:br>
              <a:rPr lang="en-GB" sz="900" dirty="0"/>
            </a:br>
            <a:br>
              <a:rPr lang="en-GB" sz="900" dirty="0"/>
            </a:br>
            <a:r>
              <a:rPr lang="en-GB" sz="900" dirty="0"/>
              <a:t>// Edna enters//</a:t>
            </a:r>
            <a:br>
              <a:rPr lang="en-GB" sz="900" dirty="0"/>
            </a:br>
            <a:br>
              <a:rPr lang="en-GB" sz="900" dirty="0"/>
            </a:br>
            <a:r>
              <a:rPr lang="en-GB" sz="900" dirty="0"/>
              <a:t>Edna: Please, sir, an inspector's called.</a:t>
            </a:r>
            <a:br>
              <a:rPr lang="en-GB" sz="900" dirty="0"/>
            </a:br>
            <a:br>
              <a:rPr lang="en-GB" sz="900" dirty="0"/>
            </a:br>
            <a:r>
              <a:rPr lang="en-GB" sz="900" dirty="0"/>
              <a:t>Birling: An inspector? What kind of inspector?</a:t>
            </a:r>
            <a:br>
              <a:rPr lang="en-GB" sz="900" dirty="0"/>
            </a:br>
            <a:br>
              <a:rPr lang="en-GB" sz="900" dirty="0"/>
            </a:br>
            <a:r>
              <a:rPr lang="en-GB" sz="900" dirty="0"/>
              <a:t>Edna: </a:t>
            </a:r>
            <a:r>
              <a:rPr lang="en-GB" sz="900" dirty="0">
                <a:hlinkClick r:id="rId4">
                  <a:extLst>
                    <a:ext uri="{A12FA001-AC4F-418D-AE19-62706E023703}">
                      <ahyp:hlinkClr xmlns:ahyp="http://schemas.microsoft.com/office/drawing/2018/hyperlinkcolor" val="tx"/>
                    </a:ext>
                  </a:extLst>
                </a:hlinkClick>
              </a:rPr>
              <a:t>A police inspector.</a:t>
            </a:r>
            <a:r>
              <a:rPr lang="en-GB" sz="900" dirty="0"/>
              <a:t> He says his name's inspector </a:t>
            </a:r>
            <a:r>
              <a:rPr lang="en-GB" sz="900" dirty="0">
                <a:hlinkClick r:id="rId5">
                  <a:extLst>
                    <a:ext uri="{A12FA001-AC4F-418D-AE19-62706E023703}">
                      <ahyp:hlinkClr xmlns:ahyp="http://schemas.microsoft.com/office/drawing/2018/hyperlinkcolor" val="tx"/>
                    </a:ext>
                  </a:extLst>
                </a:hlinkClick>
              </a:rPr>
              <a:t>Goole.</a:t>
            </a:r>
            <a:br>
              <a:rPr lang="en-GB" sz="900" dirty="0"/>
            </a:br>
            <a:br>
              <a:rPr lang="en-GB" sz="900" dirty="0"/>
            </a:br>
            <a:r>
              <a:rPr lang="en-GB" sz="900" dirty="0"/>
              <a:t>Birling: Don't know him. </a:t>
            </a:r>
            <a:r>
              <a:rPr lang="en-GB" sz="900" dirty="0">
                <a:hlinkClick r:id="rId6">
                  <a:extLst>
                    <a:ext uri="{A12FA001-AC4F-418D-AE19-62706E023703}">
                      <ahyp:hlinkClr xmlns:ahyp="http://schemas.microsoft.com/office/drawing/2018/hyperlinkcolor" val="tx"/>
                    </a:ext>
                  </a:extLst>
                </a:hlinkClick>
              </a:rPr>
              <a:t>Does he want to see me?</a:t>
            </a:r>
            <a:br>
              <a:rPr lang="en-GB" sz="900" dirty="0"/>
            </a:br>
            <a:br>
              <a:rPr lang="en-GB" sz="900" dirty="0"/>
            </a:br>
            <a:r>
              <a:rPr lang="en-GB" sz="900" dirty="0"/>
              <a:t>Edna: Yes, sir. He says it's important.</a:t>
            </a:r>
            <a:br>
              <a:rPr lang="en-GB" sz="900" dirty="0"/>
            </a:br>
            <a:br>
              <a:rPr lang="en-GB" sz="900" dirty="0"/>
            </a:br>
            <a:r>
              <a:rPr lang="en-GB" sz="900" dirty="0"/>
              <a:t>Birling: All right, Edna. Show him in here. </a:t>
            </a:r>
            <a:r>
              <a:rPr lang="en-GB" sz="900" dirty="0">
                <a:hlinkClick r:id="rId7">
                  <a:extLst>
                    <a:ext uri="{A12FA001-AC4F-418D-AE19-62706E023703}">
                      <ahyp:hlinkClr xmlns:ahyp="http://schemas.microsoft.com/office/drawing/2018/hyperlinkcolor" val="tx"/>
                    </a:ext>
                  </a:extLst>
                </a:hlinkClick>
              </a:rPr>
              <a:t>Give us some more light</a:t>
            </a:r>
            <a:r>
              <a:rPr lang="en-GB" sz="900" dirty="0"/>
              <a:t>.</a:t>
            </a:r>
            <a:br>
              <a:rPr lang="en-GB" sz="900" dirty="0"/>
            </a:br>
            <a:br>
              <a:rPr lang="en-GB" sz="900" dirty="0"/>
            </a:br>
            <a:r>
              <a:rPr lang="en-GB" sz="900" dirty="0"/>
              <a:t>// Edna does, then goes out.//</a:t>
            </a:r>
            <a:br>
              <a:rPr lang="en-GB" sz="900" dirty="0"/>
            </a:br>
            <a:br>
              <a:rPr lang="en-GB" sz="900" dirty="0"/>
            </a:br>
            <a:r>
              <a:rPr lang="en-GB" sz="900" dirty="0">
                <a:hlinkClick r:id="rId8">
                  <a:extLst>
                    <a:ext uri="{A12FA001-AC4F-418D-AE19-62706E023703}">
                      <ahyp:hlinkClr xmlns:ahyp="http://schemas.microsoft.com/office/drawing/2018/hyperlinkcolor" val="tx"/>
                    </a:ext>
                  </a:extLst>
                </a:hlinkClick>
              </a:rPr>
              <a:t>I’m still on the bench. It may be something about a warrant.</a:t>
            </a:r>
            <a:br>
              <a:rPr lang="en-GB" sz="900" dirty="0"/>
            </a:br>
            <a:br>
              <a:rPr lang="en-GB" sz="900" dirty="0"/>
            </a:br>
            <a:r>
              <a:rPr lang="en-GB" sz="900" dirty="0"/>
              <a:t>Gerald: (lightly) Sure to be. Unless Eric’s been up to something. (nodding confidentially to Birling.) and that would be awkward, wouldn't it?</a:t>
            </a:r>
            <a:br>
              <a:rPr lang="en-GB" sz="900" dirty="0"/>
            </a:br>
            <a:br>
              <a:rPr lang="en-GB" sz="900" dirty="0"/>
            </a:br>
            <a:r>
              <a:rPr lang="en-GB" sz="900" dirty="0"/>
              <a:t>Birling: ( humorously ) Very.</a:t>
            </a:r>
            <a:br>
              <a:rPr lang="en-GB" sz="900" dirty="0"/>
            </a:br>
            <a:br>
              <a:rPr lang="en-GB" sz="900" dirty="0"/>
            </a:br>
            <a:r>
              <a:rPr lang="en-GB" sz="900" dirty="0"/>
              <a:t>Eric: </a:t>
            </a:r>
            <a:r>
              <a:rPr lang="en-GB" sz="900" dirty="0">
                <a:hlinkClick r:id="rId9">
                  <a:extLst>
                    <a:ext uri="{A12FA001-AC4F-418D-AE19-62706E023703}">
                      <ahyp:hlinkClr xmlns:ahyp="http://schemas.microsoft.com/office/drawing/2018/hyperlinkcolor" val="tx"/>
                    </a:ext>
                  </a:extLst>
                </a:hlinkClick>
              </a:rPr>
              <a:t>(who is uneasy, sharply)</a:t>
            </a:r>
            <a:r>
              <a:rPr lang="en-GB" sz="900" dirty="0"/>
              <a:t> Here, what do you mean?</a:t>
            </a:r>
            <a:br>
              <a:rPr lang="en-GB" sz="900" dirty="0"/>
            </a:br>
            <a:br>
              <a:rPr lang="en-GB" sz="900" dirty="0"/>
            </a:br>
            <a:r>
              <a:rPr lang="en-GB" sz="900" dirty="0"/>
              <a:t>Gerald: (lightly) Only something we were talking about when you were out. A joke really.</a:t>
            </a:r>
            <a:br>
              <a:rPr lang="en-GB" sz="900" dirty="0"/>
            </a:br>
            <a:br>
              <a:rPr lang="en-GB" sz="900" dirty="0"/>
            </a:br>
            <a:r>
              <a:rPr lang="en-GB" sz="900" dirty="0"/>
              <a:t>Eric: (still uneasy) Well, I don't think it's very funny.</a:t>
            </a:r>
            <a:br>
              <a:rPr lang="en-GB" sz="900" dirty="0"/>
            </a:br>
            <a:br>
              <a:rPr lang="en-GB" sz="900" dirty="0"/>
            </a:br>
            <a:r>
              <a:rPr lang="en-GB" sz="900" dirty="0"/>
              <a:t>Birling: (sharply, staring at him) what's the matter with you?</a:t>
            </a:r>
            <a:br>
              <a:rPr lang="en-GB" sz="900" dirty="0"/>
            </a:br>
            <a:br>
              <a:rPr lang="en-GB" sz="900" dirty="0"/>
            </a:br>
            <a:r>
              <a:rPr lang="en-GB" sz="900" dirty="0"/>
              <a:t>Eric: (defiantly) Nothing.</a:t>
            </a:r>
            <a:br>
              <a:rPr lang="en-GB" sz="900" dirty="0"/>
            </a:br>
            <a:br>
              <a:rPr lang="en-GB" sz="900" dirty="0"/>
            </a:br>
            <a:r>
              <a:rPr lang="en-GB" sz="900" dirty="0">
                <a:hlinkClick r:id="rId10">
                  <a:extLst>
                    <a:ext uri="{A12FA001-AC4F-418D-AE19-62706E023703}">
                      <ahyp:hlinkClr xmlns:ahyp="http://schemas.microsoft.com/office/drawing/2018/hyperlinkcolor" val="tx"/>
                    </a:ext>
                  </a:extLst>
                </a:hlinkClick>
              </a:rPr>
              <a:t>Edna: (opening door, and announcing) Inspector Goole.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10</a:t>
            </a:fld>
            <a:endParaRPr lang="en-GB"/>
          </a:p>
        </p:txBody>
      </p:sp>
      <p:sp>
        <p:nvSpPr>
          <p:cNvPr id="6" name="Rectangle 1">
            <a:extLst>
              <a:ext uri="{FF2B5EF4-FFF2-40B4-BE49-F238E27FC236}">
                <a16:creationId xmlns:a16="http://schemas.microsoft.com/office/drawing/2014/main" id="{55251C4E-B70D-481E-BD4D-94022C7011C0}"/>
              </a:ext>
            </a:extLst>
          </p:cNvPr>
          <p:cNvSpPr>
            <a:spLocks noChangeArrowheads="1"/>
          </p:cNvSpPr>
          <p:nvPr/>
        </p:nvSpPr>
        <p:spPr bwMode="auto">
          <a:xfrm>
            <a:off x="4353887" y="71527"/>
            <a:ext cx="4705498" cy="67864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br>
              <a:rPr lang="fr-FR" sz="900" dirty="0"/>
            </a:br>
            <a:r>
              <a:rPr lang="fr-FR" sz="900" dirty="0"/>
              <a:t>Nous entendons la sonnette aiguë d’une sonnette de porte. </a:t>
            </a:r>
            <a:r>
              <a:rPr lang="fr-FR" sz="900" dirty="0" err="1"/>
              <a:t>Birling</a:t>
            </a:r>
            <a:r>
              <a:rPr lang="fr-FR" sz="900" dirty="0"/>
              <a:t> s’arrête pour écouter.//</a:t>
            </a:r>
            <a:br>
              <a:rPr lang="fr-FR" sz="900" dirty="0"/>
            </a:br>
            <a:br>
              <a:rPr lang="fr-FR" sz="900" dirty="0"/>
            </a:br>
            <a:r>
              <a:rPr lang="fr-FR" sz="900" dirty="0" err="1"/>
              <a:t>Eric</a:t>
            </a:r>
            <a:r>
              <a:rPr lang="fr-FR" sz="900" dirty="0"/>
              <a:t> : Quelqu’un à la porte d’entrée.</a:t>
            </a:r>
            <a:br>
              <a:rPr lang="fr-FR" sz="900" dirty="0"/>
            </a:br>
            <a:br>
              <a:rPr lang="fr-FR" sz="900" dirty="0"/>
            </a:br>
            <a:r>
              <a:rPr lang="fr-FR" sz="900" dirty="0" err="1"/>
              <a:t>Birling</a:t>
            </a:r>
            <a:r>
              <a:rPr lang="fr-FR" sz="900" dirty="0"/>
              <a:t> : Edna va y répondre. Eh bien, prenez un autre verre de porto, Gerald – et ensuite nous rejoindrons les dames. Cela m’empêchera de vous donner de bons conseils.</a:t>
            </a:r>
            <a:br>
              <a:rPr lang="fr-FR" sz="900" dirty="0"/>
            </a:br>
            <a:br>
              <a:rPr lang="fr-FR" sz="900" dirty="0"/>
            </a:br>
            <a:r>
              <a:rPr lang="fr-FR" sz="900" dirty="0" err="1"/>
              <a:t>Eric</a:t>
            </a:r>
            <a:r>
              <a:rPr lang="fr-FR" sz="900" dirty="0"/>
              <a:t> : Oui, tu l’as empilé un peu ce soir, père.</a:t>
            </a:r>
            <a:br>
              <a:rPr lang="fr-FR" sz="900" dirty="0"/>
            </a:br>
            <a:br>
              <a:rPr lang="fr-FR" sz="900" dirty="0"/>
            </a:br>
            <a:r>
              <a:rPr lang="fr-FR" sz="900" dirty="0" err="1"/>
              <a:t>Birling</a:t>
            </a:r>
            <a:r>
              <a:rPr lang="fr-FR" sz="900" dirty="0"/>
              <a:t> : Occasion spéciale. Et me sentant satisfait, pour une fois, je voulais que vous profitiez de mon expérience.</a:t>
            </a:r>
            <a:br>
              <a:rPr lang="fr-FR" sz="900" dirty="0"/>
            </a:br>
            <a:br>
              <a:rPr lang="fr-FR" sz="900" dirty="0"/>
            </a:br>
            <a:r>
              <a:rPr lang="fr-FR" sz="900" dirty="0"/>
              <a:t>Edna entre//</a:t>
            </a:r>
            <a:br>
              <a:rPr lang="fr-FR" sz="900" dirty="0"/>
            </a:br>
            <a:br>
              <a:rPr lang="fr-FR" sz="900" dirty="0"/>
            </a:br>
            <a:r>
              <a:rPr lang="fr-FR" sz="900" dirty="0"/>
              <a:t>Edna : S’il vous plaît, monsieur, un inspecteur a été appelé.</a:t>
            </a:r>
            <a:br>
              <a:rPr lang="fr-FR" sz="900" dirty="0"/>
            </a:br>
            <a:br>
              <a:rPr lang="fr-FR" sz="900" dirty="0"/>
            </a:br>
            <a:r>
              <a:rPr lang="fr-FR" sz="900" dirty="0" err="1"/>
              <a:t>Birling</a:t>
            </a:r>
            <a:r>
              <a:rPr lang="fr-FR" sz="900" dirty="0"/>
              <a:t> : Un inspecteur ? Quel genre d’inspecteur?</a:t>
            </a:r>
            <a:br>
              <a:rPr lang="fr-FR" sz="900" dirty="0"/>
            </a:br>
            <a:br>
              <a:rPr lang="fr-FR" sz="900" dirty="0"/>
            </a:br>
            <a:r>
              <a:rPr lang="fr-FR" sz="900" dirty="0"/>
              <a:t>Edna : Une inspectrice de police. Il dit son nom inspecteur </a:t>
            </a:r>
            <a:r>
              <a:rPr lang="fr-FR" sz="900" dirty="0" err="1"/>
              <a:t>Goole</a:t>
            </a:r>
            <a:r>
              <a:rPr lang="fr-FR" sz="900" dirty="0"/>
              <a:t>.</a:t>
            </a:r>
            <a:br>
              <a:rPr lang="fr-FR" sz="900" dirty="0"/>
            </a:br>
            <a:br>
              <a:rPr lang="fr-FR" sz="900" dirty="0"/>
            </a:br>
            <a:r>
              <a:rPr lang="fr-FR" sz="900" dirty="0" err="1"/>
              <a:t>Birling</a:t>
            </a:r>
            <a:r>
              <a:rPr lang="fr-FR" sz="900" dirty="0"/>
              <a:t> : Je ne le connais pas. Veut-il me voir?</a:t>
            </a:r>
            <a:br>
              <a:rPr lang="fr-FR" sz="900" dirty="0"/>
            </a:br>
            <a:br>
              <a:rPr lang="fr-FR" sz="900" dirty="0"/>
            </a:br>
            <a:r>
              <a:rPr lang="fr-FR" sz="900" dirty="0"/>
              <a:t>Edna : Oui, monsieur. Il dit que c’est important.</a:t>
            </a:r>
            <a:br>
              <a:rPr lang="fr-FR" sz="900" dirty="0"/>
            </a:br>
            <a:br>
              <a:rPr lang="fr-FR" sz="900" dirty="0"/>
            </a:br>
            <a:r>
              <a:rPr lang="fr-FR" sz="900" dirty="0" err="1"/>
              <a:t>Birling</a:t>
            </a:r>
            <a:r>
              <a:rPr lang="fr-FR" sz="900" dirty="0"/>
              <a:t> : Très bien, Edna. Montrez-le ici. Donnez-nous un peu plus de lumière.</a:t>
            </a:r>
            <a:br>
              <a:rPr lang="fr-FR" sz="900" dirty="0"/>
            </a:br>
            <a:br>
              <a:rPr lang="fr-FR" sz="900" dirty="0"/>
            </a:br>
            <a:r>
              <a:rPr lang="fr-FR" sz="900" dirty="0"/>
              <a:t>Edna le fait, puis sort.//</a:t>
            </a:r>
            <a:br>
              <a:rPr lang="fr-FR" sz="900" dirty="0"/>
            </a:br>
            <a:br>
              <a:rPr lang="fr-FR" sz="900" dirty="0"/>
            </a:br>
            <a:r>
              <a:rPr lang="fr-FR" sz="900" dirty="0"/>
              <a:t>Je suis toujours sur le banc. Il peut s’agir d’un mandat.</a:t>
            </a:r>
            <a:br>
              <a:rPr lang="fr-FR" sz="900" dirty="0"/>
            </a:br>
            <a:br>
              <a:rPr lang="fr-FR" sz="900" dirty="0"/>
            </a:br>
            <a:r>
              <a:rPr lang="fr-FR" sz="900" dirty="0"/>
              <a:t>Gerald : (légèrement) Sûr de l’être. À moins </a:t>
            </a:r>
            <a:r>
              <a:rPr lang="fr-FR" sz="900" dirty="0" err="1"/>
              <a:t>qu’Eric</a:t>
            </a:r>
            <a:r>
              <a:rPr lang="fr-FR" sz="900" dirty="0"/>
              <a:t> n’ait fait quelque chose. (hochant la tête confidentiellement à </a:t>
            </a:r>
            <a:r>
              <a:rPr lang="fr-FR" sz="900" dirty="0" err="1"/>
              <a:t>Birling</a:t>
            </a:r>
            <a:r>
              <a:rPr lang="fr-FR" sz="900" dirty="0"/>
              <a:t>.) Et ce serait gênant, n’est-ce pas?</a:t>
            </a:r>
            <a:br>
              <a:rPr lang="fr-FR" sz="900" dirty="0"/>
            </a:br>
            <a:br>
              <a:rPr lang="fr-FR" sz="900" dirty="0"/>
            </a:br>
            <a:r>
              <a:rPr lang="fr-FR" sz="900" dirty="0" err="1"/>
              <a:t>Birling</a:t>
            </a:r>
            <a:r>
              <a:rPr lang="fr-FR" sz="900" dirty="0"/>
              <a:t> : (avec humour) Très.</a:t>
            </a:r>
            <a:br>
              <a:rPr lang="fr-FR" sz="900" dirty="0"/>
            </a:br>
            <a:br>
              <a:rPr lang="fr-FR" sz="900" dirty="0"/>
            </a:br>
            <a:r>
              <a:rPr lang="fr-FR" sz="900" dirty="0" err="1"/>
              <a:t>Eric</a:t>
            </a:r>
            <a:r>
              <a:rPr lang="fr-FR" sz="900" dirty="0"/>
              <a:t> : (qui est mal à l’aise, brusquement) Ici, que voulez-vous dire ?</a:t>
            </a:r>
            <a:br>
              <a:rPr lang="fr-FR" sz="900" dirty="0"/>
            </a:br>
            <a:br>
              <a:rPr lang="fr-FR" sz="900" dirty="0"/>
            </a:br>
            <a:r>
              <a:rPr lang="fr-FR" sz="900" dirty="0"/>
              <a:t>Gerald : (légèrement) Seulement quelque chose dont nous parlions quand vous étiez dehors. Une blague vraiment.</a:t>
            </a:r>
            <a:br>
              <a:rPr lang="fr-FR" sz="900" dirty="0"/>
            </a:br>
            <a:br>
              <a:rPr lang="fr-FR" sz="900" dirty="0"/>
            </a:br>
            <a:r>
              <a:rPr lang="fr-FR" sz="900" dirty="0" err="1"/>
              <a:t>Eric</a:t>
            </a:r>
            <a:r>
              <a:rPr lang="fr-FR" sz="900" dirty="0"/>
              <a:t> : (toujours mal à l’aise) Eh bien, je ne pense pas que ce soit très drôle.</a:t>
            </a:r>
            <a:br>
              <a:rPr lang="fr-FR" sz="900" dirty="0"/>
            </a:br>
            <a:br>
              <a:rPr lang="fr-FR" sz="900" dirty="0"/>
            </a:br>
            <a:r>
              <a:rPr lang="fr-FR" sz="900" dirty="0" err="1"/>
              <a:t>Birling</a:t>
            </a:r>
            <a:r>
              <a:rPr lang="fr-FR" sz="900" dirty="0"/>
              <a:t>: (brusquement, le regardant) quel est le problème avec vous?</a:t>
            </a:r>
            <a:br>
              <a:rPr lang="fr-FR" sz="900" dirty="0"/>
            </a:br>
            <a:br>
              <a:rPr lang="fr-FR" sz="900" dirty="0"/>
            </a:br>
            <a:r>
              <a:rPr lang="fr-FR" sz="900" dirty="0" err="1"/>
              <a:t>Eric</a:t>
            </a:r>
            <a:r>
              <a:rPr lang="fr-FR" sz="900" dirty="0"/>
              <a:t> : (avec défi) Rien.</a:t>
            </a:r>
            <a:br>
              <a:rPr lang="fr-FR" sz="900" dirty="0"/>
            </a:br>
            <a:br>
              <a:rPr lang="fr-FR" sz="900" dirty="0"/>
            </a:br>
            <a:r>
              <a:rPr lang="fr-FR" sz="900" dirty="0"/>
              <a:t>Edna : (ouvrant la porte et annonçant) l’inspecteur </a:t>
            </a:r>
            <a:r>
              <a:rPr lang="fr-FR" sz="900" dirty="0" err="1"/>
              <a:t>Goole</a:t>
            </a:r>
            <a:r>
              <a:rPr lang="fr-FR" sz="900" dirty="0"/>
              <a: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66237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3"/>
            <a:ext cx="4130032"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 the inspector enters, and Edna goes, closing door after her. </a:t>
            </a:r>
            <a:r>
              <a:rPr lang="en-GB" sz="900" dirty="0">
                <a:hlinkClick r:id="rId2">
                  <a:extLst>
                    <a:ext uri="{A12FA001-AC4F-418D-AE19-62706E023703}">
                      <ahyp:hlinkClr xmlns:ahyp="http://schemas.microsoft.com/office/drawing/2018/hyperlinkcolor" val="tx"/>
                    </a:ext>
                  </a:extLst>
                </a:hlinkClick>
              </a:rPr>
              <a:t>The inspector need not be a big man but he creates at once an impression of massiveness, solidity and purposefulness</a:t>
            </a:r>
            <a:r>
              <a:rPr lang="en-GB" sz="900" dirty="0"/>
              <a:t>. He is a man in his fifties, dressed in a plain darkish suit of the period. He speaks carefully, weightily, and has a disconcerting habit of looking hard at the person he addresses before actually speaking.//</a:t>
            </a:r>
            <a:br>
              <a:rPr lang="en-GB" sz="900" dirty="0"/>
            </a:br>
            <a:br>
              <a:rPr lang="en-GB" sz="900" dirty="0"/>
            </a:br>
            <a:r>
              <a:rPr lang="en-GB" sz="900" dirty="0"/>
              <a:t>Inspector: Mr Birling?</a:t>
            </a:r>
            <a:br>
              <a:rPr lang="en-GB" sz="900" dirty="0"/>
            </a:br>
            <a:br>
              <a:rPr lang="en-GB" sz="900" dirty="0"/>
            </a:br>
            <a:r>
              <a:rPr lang="en-GB" sz="900" dirty="0"/>
              <a:t>Birling: Yes. Sit down inspector.</a:t>
            </a:r>
            <a:br>
              <a:rPr lang="en-GB" sz="900" dirty="0"/>
            </a:br>
            <a:br>
              <a:rPr lang="en-GB" sz="900" dirty="0"/>
            </a:br>
            <a:r>
              <a:rPr lang="en-GB" sz="900" dirty="0"/>
              <a:t>Inspector: (sitting) Thank you, sir.</a:t>
            </a:r>
            <a:br>
              <a:rPr lang="en-GB" sz="900" dirty="0"/>
            </a:br>
            <a:br>
              <a:rPr lang="en-GB" sz="900" dirty="0"/>
            </a:br>
            <a:r>
              <a:rPr lang="en-GB" sz="900" dirty="0"/>
              <a:t>Birling: </a:t>
            </a:r>
            <a:r>
              <a:rPr lang="en-GB" sz="900" dirty="0">
                <a:hlinkClick r:id="rId3">
                  <a:extLst>
                    <a:ext uri="{A12FA001-AC4F-418D-AE19-62706E023703}">
                      <ahyp:hlinkClr xmlns:ahyp="http://schemas.microsoft.com/office/drawing/2018/hyperlinkcolor" val="tx"/>
                    </a:ext>
                  </a:extLst>
                </a:hlinkClick>
              </a:rPr>
              <a:t>Have a glass of port – or a little whisky?</a:t>
            </a:r>
            <a:br>
              <a:rPr lang="en-GB" sz="900" dirty="0"/>
            </a:br>
            <a:br>
              <a:rPr lang="en-GB" sz="900" dirty="0"/>
            </a:br>
            <a:r>
              <a:rPr lang="en-GB" sz="900" dirty="0"/>
              <a:t>Inspector: No, thank you, Mr Birling. I'm on duty.</a:t>
            </a:r>
            <a:br>
              <a:rPr lang="en-GB" sz="900" dirty="0"/>
            </a:br>
            <a:br>
              <a:rPr lang="en-GB" sz="900" dirty="0"/>
            </a:br>
            <a:r>
              <a:rPr lang="en-GB" sz="900" dirty="0"/>
              <a:t>Birling: You're new, aren't you?</a:t>
            </a:r>
            <a:br>
              <a:rPr lang="en-GB" sz="900" dirty="0"/>
            </a:br>
            <a:br>
              <a:rPr lang="en-GB" sz="900" dirty="0"/>
            </a:br>
            <a:r>
              <a:rPr lang="en-GB" sz="900" dirty="0"/>
              <a:t>Inspector: Yes, sir. Only recently transferred.</a:t>
            </a:r>
            <a:br>
              <a:rPr lang="en-GB" sz="900" dirty="0"/>
            </a:br>
            <a:br>
              <a:rPr lang="en-GB" sz="900" dirty="0"/>
            </a:br>
            <a:r>
              <a:rPr lang="en-GB" sz="900" dirty="0"/>
              <a:t>Birling: I thought you must be. </a:t>
            </a:r>
            <a:r>
              <a:rPr lang="en-GB" sz="900" dirty="0">
                <a:hlinkClick r:id="rId4">
                  <a:extLst>
                    <a:ext uri="{A12FA001-AC4F-418D-AE19-62706E023703}">
                      <ahyp:hlinkClr xmlns:ahyp="http://schemas.microsoft.com/office/drawing/2018/hyperlinkcolor" val="tx"/>
                    </a:ext>
                  </a:extLst>
                </a:hlinkClick>
              </a:rPr>
              <a:t>I was an alderman for years</a:t>
            </a:r>
            <a:r>
              <a:rPr lang="en-GB" sz="900" dirty="0"/>
              <a:t> – </a:t>
            </a:r>
            <a:r>
              <a:rPr lang="en-GB" sz="900" dirty="0">
                <a:hlinkClick r:id="rId5">
                  <a:extLst>
                    <a:ext uri="{A12FA001-AC4F-418D-AE19-62706E023703}">
                      <ahyp:hlinkClr xmlns:ahyp="http://schemas.microsoft.com/office/drawing/2018/hyperlinkcolor" val="tx"/>
                    </a:ext>
                  </a:extLst>
                </a:hlinkClick>
              </a:rPr>
              <a:t>and lord mayor two years ago – and I’m still on the bench – so I know the </a:t>
            </a:r>
            <a:r>
              <a:rPr lang="en-GB" sz="900" dirty="0" err="1">
                <a:hlinkClick r:id="rId5">
                  <a:extLst>
                    <a:ext uri="{A12FA001-AC4F-418D-AE19-62706E023703}">
                      <ahyp:hlinkClr xmlns:ahyp="http://schemas.microsoft.com/office/drawing/2018/hyperlinkcolor" val="tx"/>
                    </a:ext>
                  </a:extLst>
                </a:hlinkClick>
              </a:rPr>
              <a:t>brumley</a:t>
            </a:r>
            <a:r>
              <a:rPr lang="en-GB" sz="900" dirty="0">
                <a:hlinkClick r:id="rId5">
                  <a:extLst>
                    <a:ext uri="{A12FA001-AC4F-418D-AE19-62706E023703}">
                      <ahyp:hlinkClr xmlns:ahyp="http://schemas.microsoft.com/office/drawing/2018/hyperlinkcolor" val="tx"/>
                    </a:ext>
                  </a:extLst>
                </a:hlinkClick>
              </a:rPr>
              <a:t> police offices pretty well</a:t>
            </a:r>
            <a:r>
              <a:rPr lang="en-GB" sz="900" dirty="0"/>
              <a:t> – and I thought I’d never seen you before.</a:t>
            </a:r>
            <a:br>
              <a:rPr lang="en-GB" sz="900" dirty="0"/>
            </a:br>
            <a:br>
              <a:rPr lang="en-GB" sz="900" dirty="0"/>
            </a:br>
            <a:r>
              <a:rPr lang="en-GB" sz="900" dirty="0"/>
              <a:t>Inspector: Quite so.</a:t>
            </a:r>
            <a:br>
              <a:rPr lang="en-GB" sz="900" dirty="0"/>
            </a:br>
            <a:br>
              <a:rPr lang="en-GB" sz="900" dirty="0"/>
            </a:br>
            <a:r>
              <a:rPr lang="en-GB" sz="900" dirty="0"/>
              <a:t>Birling: Well, what can I do for you? Some trouble about a warrant?</a:t>
            </a:r>
            <a:br>
              <a:rPr lang="en-GB" sz="900" dirty="0"/>
            </a:br>
            <a:br>
              <a:rPr lang="en-GB" sz="900" dirty="0"/>
            </a:br>
            <a:r>
              <a:rPr lang="en-GB" sz="900" dirty="0"/>
              <a:t>Inspector: No, Mr Birling.</a:t>
            </a:r>
            <a:br>
              <a:rPr lang="en-GB" sz="900" dirty="0"/>
            </a:br>
            <a:br>
              <a:rPr lang="en-GB" sz="900" dirty="0"/>
            </a:br>
            <a:r>
              <a:rPr lang="en-GB" sz="900" dirty="0"/>
              <a:t>Birling: </a:t>
            </a:r>
            <a:r>
              <a:rPr lang="en-GB" sz="900" dirty="0">
                <a:hlinkClick r:id="rId6">
                  <a:extLst>
                    <a:ext uri="{A12FA001-AC4F-418D-AE19-62706E023703}">
                      <ahyp:hlinkClr xmlns:ahyp="http://schemas.microsoft.com/office/drawing/2018/hyperlinkcolor" val="tx"/>
                    </a:ext>
                  </a:extLst>
                </a:hlinkClick>
              </a:rPr>
              <a:t>(after a pause, with a touch of impatience)</a:t>
            </a:r>
            <a:r>
              <a:rPr lang="en-GB" sz="900" dirty="0"/>
              <a:t> Well, what is it then?</a:t>
            </a:r>
            <a:br>
              <a:rPr lang="en-GB" sz="900" dirty="0"/>
            </a:br>
            <a:br>
              <a:rPr lang="en-GB" sz="900" dirty="0"/>
            </a:br>
            <a:r>
              <a:rPr lang="en-GB" sz="900" dirty="0"/>
              <a:t>Inspector: I’d like some information, if you don't mind, Mr Birling. Two hours ago a young woman died on the infirmary. She'd been taken there this afternoon because she'd swallowed a lot of strong disinfectant. </a:t>
            </a:r>
            <a:r>
              <a:rPr lang="en-GB" sz="900" dirty="0">
                <a:hlinkClick r:id="rId7">
                  <a:extLst>
                    <a:ext uri="{A12FA001-AC4F-418D-AE19-62706E023703}">
                      <ahyp:hlinkClr xmlns:ahyp="http://schemas.microsoft.com/office/drawing/2018/hyperlinkcolor" val="tx"/>
                    </a:ext>
                  </a:extLst>
                </a:hlinkClick>
              </a:rPr>
              <a:t>Burnt her inside out,</a:t>
            </a:r>
            <a:r>
              <a:rPr lang="en-GB" sz="900" dirty="0"/>
              <a:t> of course.</a:t>
            </a:r>
            <a:br>
              <a:rPr lang="en-GB" sz="900" dirty="0"/>
            </a:br>
            <a:br>
              <a:rPr lang="en-GB" sz="900" dirty="0"/>
            </a:br>
            <a:r>
              <a:rPr lang="en-GB" sz="900" dirty="0"/>
              <a:t>Eric: (involuntarily) </a:t>
            </a:r>
            <a:r>
              <a:rPr lang="en-GB" sz="900" dirty="0">
                <a:hlinkClick r:id="rId8">
                  <a:extLst>
                    <a:ext uri="{A12FA001-AC4F-418D-AE19-62706E023703}">
                      <ahyp:hlinkClr xmlns:ahyp="http://schemas.microsoft.com/office/drawing/2018/hyperlinkcolor" val="tx"/>
                    </a:ext>
                  </a:extLst>
                </a:hlinkClick>
              </a:rPr>
              <a:t>My god!</a:t>
            </a:r>
            <a:br>
              <a:rPr lang="en-GB" sz="900" dirty="0"/>
            </a:br>
            <a:br>
              <a:rPr lang="en-GB" sz="900" dirty="0"/>
            </a:br>
            <a:r>
              <a:rPr lang="en-GB" sz="900" dirty="0"/>
              <a:t>Inspector: Yes, she was in great agony. They did everything they could for her at the infirmary, but she died. Suicide, of course.</a:t>
            </a:r>
            <a:br>
              <a:rPr lang="en-GB" sz="900" dirty="0"/>
            </a:br>
            <a:br>
              <a:rPr lang="en-GB" sz="900" dirty="0"/>
            </a:br>
            <a:r>
              <a:rPr lang="en-GB" sz="900" dirty="0"/>
              <a:t>Birling</a:t>
            </a:r>
            <a:r>
              <a:rPr lang="en-GB" sz="900" dirty="0">
                <a:hlinkClick r:id="rId9">
                  <a:extLst>
                    <a:ext uri="{A12FA001-AC4F-418D-AE19-62706E023703}">
                      <ahyp:hlinkClr xmlns:ahyp="http://schemas.microsoft.com/office/drawing/2018/hyperlinkcolor" val="tx"/>
                    </a:ext>
                  </a:extLst>
                </a:hlinkClick>
              </a:rPr>
              <a:t>:</a:t>
            </a:r>
            <a:r>
              <a:rPr lang="en-GB" sz="900" dirty="0"/>
              <a:t> </a:t>
            </a:r>
            <a:r>
              <a:rPr lang="en-GB" sz="900" dirty="0">
                <a:hlinkClick r:id="rId10">
                  <a:extLst>
                    <a:ext uri="{A12FA001-AC4F-418D-AE19-62706E023703}">
                      <ahyp:hlinkClr xmlns:ahyp="http://schemas.microsoft.com/office/drawing/2018/hyperlinkcolor" val="tx"/>
                    </a:ext>
                  </a:extLst>
                </a:hlinkClick>
              </a:rPr>
              <a:t>(rather impatiently)</a:t>
            </a:r>
            <a:r>
              <a:rPr lang="en-GB" sz="900" dirty="0"/>
              <a:t> </a:t>
            </a:r>
            <a:r>
              <a:rPr lang="en-GB" sz="900" dirty="0">
                <a:hlinkClick r:id="rId11">
                  <a:extLst>
                    <a:ext uri="{A12FA001-AC4F-418D-AE19-62706E023703}">
                      <ahyp:hlinkClr xmlns:ahyp="http://schemas.microsoft.com/office/drawing/2018/hyperlinkcolor" val="tx"/>
                    </a:ext>
                  </a:extLst>
                </a:hlinkClick>
              </a:rPr>
              <a:t>Yes, yes. Horrid business</a:t>
            </a:r>
            <a:r>
              <a:rPr lang="en-GB" sz="900" dirty="0"/>
              <a:t>. But I don't understand why you should come here, inspector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11</a:t>
            </a:fld>
            <a:endParaRPr lang="en-GB"/>
          </a:p>
        </p:txBody>
      </p:sp>
      <p:sp>
        <p:nvSpPr>
          <p:cNvPr id="6" name="Rectangle 1">
            <a:extLst>
              <a:ext uri="{FF2B5EF4-FFF2-40B4-BE49-F238E27FC236}">
                <a16:creationId xmlns:a16="http://schemas.microsoft.com/office/drawing/2014/main" id="{986D6FC8-D4D8-4552-BD8A-CC9138D6CB6D}"/>
              </a:ext>
            </a:extLst>
          </p:cNvPr>
          <p:cNvSpPr>
            <a:spLocks noChangeArrowheads="1"/>
          </p:cNvSpPr>
          <p:nvPr/>
        </p:nvSpPr>
        <p:spPr bwMode="auto">
          <a:xfrm>
            <a:off x="4773338" y="35765"/>
            <a:ext cx="4130032" cy="67864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l’inspecteur entre, et Edna s’en va, fermant la porte après elle. L’inspecteur n’a pas besoin d’être un grand homme, mais il crée à la fois une impression de masse, de solidité et de détermination. C’est un homme d’une cinquantaine d’années, vêtu d’un costume sombre de l’époque. Il parle prudemment, lourdement, et a la fâcheuse habitude de regarder attentivement la personne à qui il s’adresse avant de parler.</a:t>
            </a:r>
            <a:br>
              <a:rPr lang="fr-FR" sz="900" dirty="0"/>
            </a:br>
            <a:br>
              <a:rPr lang="fr-FR" sz="900" dirty="0"/>
            </a:br>
            <a:r>
              <a:rPr lang="fr-FR" sz="900" dirty="0"/>
              <a:t>Inspecteur: Monsieur </a:t>
            </a:r>
            <a:r>
              <a:rPr lang="fr-FR" sz="900" dirty="0" err="1"/>
              <a:t>Birling</a:t>
            </a:r>
            <a:r>
              <a:rPr lang="fr-FR" sz="900" dirty="0"/>
              <a:t>?</a:t>
            </a:r>
            <a:br>
              <a:rPr lang="fr-FR" sz="900" dirty="0"/>
            </a:br>
            <a:br>
              <a:rPr lang="fr-FR" sz="900" dirty="0"/>
            </a:br>
            <a:r>
              <a:rPr lang="fr-FR" sz="900" dirty="0" err="1"/>
              <a:t>Birling</a:t>
            </a:r>
            <a:r>
              <a:rPr lang="fr-FR" sz="900" dirty="0"/>
              <a:t> : Oui. Asseyez-vous inspecteur.</a:t>
            </a:r>
            <a:br>
              <a:rPr lang="fr-FR" sz="900" dirty="0"/>
            </a:br>
            <a:br>
              <a:rPr lang="fr-FR" sz="900" dirty="0"/>
            </a:br>
            <a:r>
              <a:rPr lang="fr-FR" sz="900" dirty="0"/>
              <a:t>Inspecteur : (séance) Merci, monsieur.</a:t>
            </a:r>
            <a:br>
              <a:rPr lang="fr-FR" sz="900" dirty="0"/>
            </a:br>
            <a:br>
              <a:rPr lang="fr-FR" sz="900" dirty="0"/>
            </a:br>
            <a:r>
              <a:rPr lang="fr-FR" sz="900" dirty="0" err="1"/>
              <a:t>Birling</a:t>
            </a:r>
            <a:r>
              <a:rPr lang="fr-FR" sz="900" dirty="0"/>
              <a:t> : Vous avez un verre de porto – ou un peu de whisky ?</a:t>
            </a:r>
            <a:br>
              <a:rPr lang="fr-FR" sz="900" dirty="0"/>
            </a:br>
            <a:br>
              <a:rPr lang="fr-FR" sz="900" dirty="0"/>
            </a:br>
            <a:r>
              <a:rPr lang="fr-FR" sz="900" dirty="0"/>
              <a:t>Inspecteur: Non, merci, M. </a:t>
            </a:r>
            <a:r>
              <a:rPr lang="fr-FR" sz="900" dirty="0" err="1"/>
              <a:t>Birling</a:t>
            </a:r>
            <a:r>
              <a:rPr lang="fr-FR" sz="900" dirty="0"/>
              <a:t>. Je suis de service.</a:t>
            </a:r>
            <a:br>
              <a:rPr lang="fr-FR" sz="900" dirty="0"/>
            </a:br>
            <a:br>
              <a:rPr lang="fr-FR" sz="900" dirty="0"/>
            </a:br>
            <a:r>
              <a:rPr lang="fr-FR" sz="900" dirty="0" err="1"/>
              <a:t>Birling</a:t>
            </a:r>
            <a:r>
              <a:rPr lang="fr-FR" sz="900" dirty="0"/>
              <a:t> : Vous êtes nouveau, n’est-ce pas ?</a:t>
            </a:r>
            <a:br>
              <a:rPr lang="fr-FR" sz="900" dirty="0"/>
            </a:br>
            <a:br>
              <a:rPr lang="fr-FR" sz="900" dirty="0"/>
            </a:br>
            <a:r>
              <a:rPr lang="fr-FR" sz="900" dirty="0"/>
              <a:t>Inspecteur : Oui, monsieur. Transféré récemment.</a:t>
            </a:r>
            <a:br>
              <a:rPr lang="fr-FR" sz="900" dirty="0"/>
            </a:br>
            <a:br>
              <a:rPr lang="fr-FR" sz="900" dirty="0"/>
            </a:br>
            <a:r>
              <a:rPr lang="fr-FR" sz="900" dirty="0" err="1"/>
              <a:t>Birling</a:t>
            </a:r>
            <a:r>
              <a:rPr lang="fr-FR" sz="900" dirty="0"/>
              <a:t> : Je pensais que vous deviez l’être. J’ai été conseiller municipal pendant des années – et lord-maire il y a deux ans – et je suis toujours sur le banc – donc je connais assez bien les bureaux de police de </a:t>
            </a:r>
            <a:r>
              <a:rPr lang="fr-FR" sz="900" dirty="0" err="1"/>
              <a:t>Brumley</a:t>
            </a:r>
            <a:r>
              <a:rPr lang="fr-FR" sz="900" dirty="0"/>
              <a:t> – et je pensais que je ne vous avais jamais vu auparavant.</a:t>
            </a:r>
            <a:br>
              <a:rPr lang="fr-FR" sz="900" dirty="0"/>
            </a:br>
            <a:br>
              <a:rPr lang="fr-FR" sz="900" dirty="0"/>
            </a:br>
            <a:r>
              <a:rPr lang="fr-FR" sz="900" dirty="0"/>
              <a:t>Inspecteur : Tout à fait.</a:t>
            </a:r>
            <a:br>
              <a:rPr lang="fr-FR" sz="900" dirty="0"/>
            </a:br>
            <a:br>
              <a:rPr lang="fr-FR" sz="900" dirty="0"/>
            </a:br>
            <a:r>
              <a:rPr lang="fr-FR" sz="900" dirty="0" err="1"/>
              <a:t>Birling</a:t>
            </a:r>
            <a:r>
              <a:rPr lang="fr-FR" sz="900" dirty="0"/>
              <a:t>: Eh bien, que puis-je faire pour vous? Certains problèmes au sujet d’un mandat?</a:t>
            </a:r>
            <a:br>
              <a:rPr lang="fr-FR" sz="900" dirty="0"/>
            </a:br>
            <a:br>
              <a:rPr lang="fr-FR" sz="900" dirty="0"/>
            </a:br>
            <a:r>
              <a:rPr lang="fr-FR" sz="900" dirty="0"/>
              <a:t>Inspecteur: Non, Monsieur </a:t>
            </a:r>
            <a:r>
              <a:rPr lang="fr-FR" sz="900" dirty="0" err="1"/>
              <a:t>Birling</a:t>
            </a:r>
            <a:r>
              <a:rPr lang="fr-FR" sz="900" dirty="0"/>
              <a:t>.</a:t>
            </a:r>
            <a:br>
              <a:rPr lang="fr-FR" sz="900" dirty="0"/>
            </a:br>
            <a:br>
              <a:rPr lang="fr-FR" sz="900" dirty="0"/>
            </a:br>
            <a:r>
              <a:rPr lang="fr-FR" sz="900" dirty="0" err="1"/>
              <a:t>Birling</a:t>
            </a:r>
            <a:r>
              <a:rPr lang="fr-FR" sz="900" dirty="0"/>
              <a:t>: (après une pause, avec une pointe d’impatience) Eh bien, qu’est-ce que c’est alors?</a:t>
            </a:r>
            <a:br>
              <a:rPr lang="fr-FR" sz="900" dirty="0"/>
            </a:br>
            <a:br>
              <a:rPr lang="fr-FR" sz="900" dirty="0"/>
            </a:br>
            <a:r>
              <a:rPr lang="fr-FR" sz="900" dirty="0"/>
              <a:t>Inspecteur: J’aimerais avoir des informations, si vous n’y voyez pas d’inconvénient, M. </a:t>
            </a:r>
            <a:r>
              <a:rPr lang="fr-FR" sz="900" dirty="0" err="1"/>
              <a:t>Birling</a:t>
            </a:r>
            <a:r>
              <a:rPr lang="fr-FR" sz="900" dirty="0"/>
              <a:t>. Il y a deux heures, une jeune femme est morte à l’infirmerie. Elle avait été emmenée là-bas cet après-midi parce qu’elle avait avalé beaucoup de désinfectant puissant. L’a brûlée à l’envers, bien sûr.</a:t>
            </a:r>
            <a:br>
              <a:rPr lang="fr-FR" sz="900" dirty="0"/>
            </a:br>
            <a:br>
              <a:rPr lang="fr-FR" sz="900" dirty="0"/>
            </a:br>
            <a:r>
              <a:rPr lang="fr-FR" sz="900" dirty="0" err="1"/>
              <a:t>Eric</a:t>
            </a:r>
            <a:r>
              <a:rPr lang="fr-FR" sz="900" dirty="0"/>
              <a:t> : (involontairement) Mon dieu !</a:t>
            </a:r>
            <a:br>
              <a:rPr lang="fr-FR" sz="900" dirty="0"/>
            </a:br>
            <a:br>
              <a:rPr lang="fr-FR" sz="900" dirty="0"/>
            </a:br>
            <a:r>
              <a:rPr lang="fr-FR" sz="900" dirty="0"/>
              <a:t>Inspecteur : Oui, elle était dans une grande agonie. Ils ont fait tout ce qu’ils pouvaient pour elle à l’infirmerie, mais elle est morte. Le suicide, bien sûr.</a:t>
            </a:r>
            <a:br>
              <a:rPr lang="fr-FR" sz="900" dirty="0"/>
            </a:br>
            <a:br>
              <a:rPr lang="fr-FR" sz="900" dirty="0"/>
            </a:br>
            <a:r>
              <a:rPr lang="fr-FR" sz="900" dirty="0" err="1"/>
              <a:t>Birling</a:t>
            </a:r>
            <a:r>
              <a:rPr lang="fr-FR" sz="900" dirty="0"/>
              <a:t> : (plutôt impatient) Oui, oui. Horrible affaire. Mais je ne comprends pas pourquoi vous devriez venir ici, inspecteur...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524595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2"/>
            <a:ext cx="4130032"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a:t>
            </a:r>
            <a:r>
              <a:rPr lang="en-GB" sz="900" dirty="0">
                <a:hlinkClick r:id="rId2">
                  <a:extLst>
                    <a:ext uri="{A12FA001-AC4F-418D-AE19-62706E023703}">
                      <ahyp:hlinkClr xmlns:ahyp="http://schemas.microsoft.com/office/drawing/2018/hyperlinkcolor" val="tx"/>
                    </a:ext>
                  </a:extLst>
                </a:hlinkClick>
              </a:rPr>
              <a:t>cutting through, massively)</a:t>
            </a:r>
            <a:r>
              <a:rPr lang="en-GB" sz="900" dirty="0"/>
              <a:t> I’ve been round to the room she had, and she'd left a letter there and a sort of diary. Like a lot of these young women who get into various kinds of trouble, she'd used more than one name. But her original name – her real name – was Eva Smith.</a:t>
            </a:r>
            <a:br>
              <a:rPr lang="en-GB" sz="900" dirty="0"/>
            </a:br>
            <a:br>
              <a:rPr lang="en-GB" sz="900" dirty="0"/>
            </a:br>
            <a:r>
              <a:rPr lang="en-GB" sz="900" dirty="0"/>
              <a:t>Birling: (thoughtfully) Eva Smith?</a:t>
            </a:r>
            <a:br>
              <a:rPr lang="en-GB" sz="900" dirty="0"/>
            </a:br>
            <a:br>
              <a:rPr lang="en-GB" sz="900" dirty="0"/>
            </a:br>
            <a:r>
              <a:rPr lang="en-GB" sz="900" dirty="0"/>
              <a:t>Inspector: Do you remember her, Mr Birling?</a:t>
            </a:r>
            <a:br>
              <a:rPr lang="en-GB" sz="900" dirty="0"/>
            </a:br>
            <a:br>
              <a:rPr lang="en-GB" sz="900" dirty="0"/>
            </a:br>
            <a:r>
              <a:rPr lang="en-GB" sz="900" dirty="0"/>
              <a:t>Birling: (slowly) No – I seem to remember hearing that name – Eva Smith – somewhere. But it doesn't convey anything to me. And I don't see where I come into this.</a:t>
            </a:r>
            <a:br>
              <a:rPr lang="en-GB" sz="900" dirty="0"/>
            </a:br>
            <a:br>
              <a:rPr lang="en-GB" sz="900" dirty="0"/>
            </a:br>
            <a:r>
              <a:rPr lang="en-GB" sz="900" dirty="0"/>
              <a:t>Inspector: She was employed in your works at one time.</a:t>
            </a:r>
            <a:br>
              <a:rPr lang="en-GB" sz="900" dirty="0"/>
            </a:br>
            <a:br>
              <a:rPr lang="en-GB" sz="900" dirty="0"/>
            </a:br>
            <a:r>
              <a:rPr lang="en-GB" sz="900" dirty="0"/>
              <a:t>Birling: Oh – that's it, is it? Well, </a:t>
            </a:r>
            <a:r>
              <a:rPr lang="en-GB" sz="900" dirty="0">
                <a:hlinkClick r:id="rId3">
                  <a:extLst>
                    <a:ext uri="{A12FA001-AC4F-418D-AE19-62706E023703}">
                      <ahyp:hlinkClr xmlns:ahyp="http://schemas.microsoft.com/office/drawing/2018/hyperlinkcolor" val="tx"/>
                    </a:ext>
                  </a:extLst>
                </a:hlinkClick>
              </a:rPr>
              <a:t>we've several hundred young women there, </a:t>
            </a:r>
            <a:r>
              <a:rPr lang="en-GB" sz="900" dirty="0" err="1">
                <a:hlinkClick r:id="rId3">
                  <a:extLst>
                    <a:ext uri="{A12FA001-AC4F-418D-AE19-62706E023703}">
                      <ahyp:hlinkClr xmlns:ahyp="http://schemas.microsoft.com/office/drawing/2018/hyperlinkcolor" val="tx"/>
                    </a:ext>
                  </a:extLst>
                </a:hlinkClick>
              </a:rPr>
              <a:t>y'know</a:t>
            </a:r>
            <a:r>
              <a:rPr lang="en-GB" sz="900" dirty="0">
                <a:hlinkClick r:id="rId3">
                  <a:extLst>
                    <a:ext uri="{A12FA001-AC4F-418D-AE19-62706E023703}">
                      <ahyp:hlinkClr xmlns:ahyp="http://schemas.microsoft.com/office/drawing/2018/hyperlinkcolor" val="tx"/>
                    </a:ext>
                  </a:extLst>
                </a:hlinkClick>
              </a:rPr>
              <a:t>, and they keep changing.</a:t>
            </a:r>
            <a:br>
              <a:rPr lang="en-GB" sz="900" dirty="0"/>
            </a:br>
            <a:br>
              <a:rPr lang="en-GB" sz="900" dirty="0"/>
            </a:br>
            <a:r>
              <a:rPr lang="en-GB" sz="900" dirty="0"/>
              <a:t>Inspector: This young women, Eva Smith, was out of the ordinary. I found a photograph of her in her lodgings. Perhaps you'd remember her from that.</a:t>
            </a:r>
            <a:br>
              <a:rPr lang="en-GB" sz="900" dirty="0"/>
            </a:br>
            <a:br>
              <a:rPr lang="en-GB" sz="900" dirty="0"/>
            </a:br>
            <a:r>
              <a:rPr lang="en-GB" sz="900" dirty="0"/>
              <a:t>// inspector takes a photograph, about postcard size, out of his pocket and goes to Birling. Both Gerald and Eric rise to have a look at the photograph, but the inspector interposes himself between them and the photograph. </a:t>
            </a:r>
            <a:r>
              <a:rPr lang="en-GB" sz="900" dirty="0">
                <a:hlinkClick r:id="rId4">
                  <a:extLst>
                    <a:ext uri="{A12FA001-AC4F-418D-AE19-62706E023703}">
                      <ahyp:hlinkClr xmlns:ahyp="http://schemas.microsoft.com/office/drawing/2018/hyperlinkcolor" val="tx"/>
                    </a:ext>
                  </a:extLst>
                </a:hlinkClick>
              </a:rPr>
              <a:t>They are surprised and rather annoyed</a:t>
            </a:r>
            <a:r>
              <a:rPr lang="en-GB" sz="900" dirty="0"/>
              <a:t>. Birling stares hard, and with recognition, at the photograph, which the inspector then replaces in his pocket.//</a:t>
            </a:r>
            <a:br>
              <a:rPr lang="en-GB" sz="900" dirty="0"/>
            </a:br>
            <a:br>
              <a:rPr lang="en-GB" sz="900" dirty="0"/>
            </a:br>
            <a:r>
              <a:rPr lang="en-GB" sz="900" dirty="0"/>
              <a:t>Gerald: (showing annoyance) </a:t>
            </a:r>
            <a:r>
              <a:rPr lang="en-GB" sz="900" dirty="0">
                <a:hlinkClick r:id="rId5">
                  <a:extLst>
                    <a:ext uri="{A12FA001-AC4F-418D-AE19-62706E023703}">
                      <ahyp:hlinkClr xmlns:ahyp="http://schemas.microsoft.com/office/drawing/2018/hyperlinkcolor" val="tx"/>
                    </a:ext>
                  </a:extLst>
                </a:hlinkClick>
              </a:rPr>
              <a:t>Any particular reason why I shouldn't see this girl's photograph, inspector?</a:t>
            </a:r>
            <a:br>
              <a:rPr lang="en-GB" sz="900" dirty="0"/>
            </a:br>
            <a:br>
              <a:rPr lang="en-GB" sz="900" dirty="0"/>
            </a:br>
            <a:r>
              <a:rPr lang="en-GB" sz="900" dirty="0"/>
              <a:t>Inspector: </a:t>
            </a:r>
            <a:r>
              <a:rPr lang="en-GB" sz="900" dirty="0">
                <a:hlinkClick r:id="rId6">
                  <a:extLst>
                    <a:ext uri="{A12FA001-AC4F-418D-AE19-62706E023703}">
                      <ahyp:hlinkClr xmlns:ahyp="http://schemas.microsoft.com/office/drawing/2018/hyperlinkcolor" val="tx"/>
                    </a:ext>
                  </a:extLst>
                </a:hlinkClick>
              </a:rPr>
              <a:t>(coolly, looking hard at him)</a:t>
            </a:r>
            <a:r>
              <a:rPr lang="en-GB" sz="900" dirty="0"/>
              <a:t> There might be.</a:t>
            </a:r>
            <a:br>
              <a:rPr lang="en-GB" sz="900" dirty="0"/>
            </a:br>
            <a:br>
              <a:rPr lang="en-GB" sz="900" dirty="0"/>
            </a:br>
            <a:r>
              <a:rPr lang="en-GB" sz="900" dirty="0"/>
              <a:t>Eric: And the same applies to me, I suppose?</a:t>
            </a:r>
            <a:br>
              <a:rPr lang="en-GB" sz="900" dirty="0"/>
            </a:br>
            <a:br>
              <a:rPr lang="en-GB" sz="900" dirty="0"/>
            </a:br>
            <a:r>
              <a:rPr lang="en-GB" sz="900" dirty="0"/>
              <a:t>Inspector: Yes.</a:t>
            </a:r>
            <a:br>
              <a:rPr lang="en-GB" sz="900" dirty="0"/>
            </a:br>
            <a:br>
              <a:rPr lang="en-GB" sz="900" dirty="0"/>
            </a:br>
            <a:r>
              <a:rPr lang="en-GB" sz="900" dirty="0"/>
              <a:t>Gerald: I can't imagine what it could be.</a:t>
            </a:r>
            <a:br>
              <a:rPr lang="en-GB" sz="900" dirty="0"/>
            </a:br>
            <a:br>
              <a:rPr lang="en-GB" sz="900" dirty="0"/>
            </a:br>
            <a:r>
              <a:rPr lang="en-GB" sz="900" dirty="0"/>
              <a:t>Eric: Neither can I.</a:t>
            </a:r>
            <a:br>
              <a:rPr lang="en-GB" sz="900" dirty="0"/>
            </a:br>
            <a:br>
              <a:rPr lang="en-GB" sz="900" dirty="0"/>
            </a:br>
            <a:r>
              <a:rPr lang="en-GB" sz="900" dirty="0"/>
              <a:t>Birling: And I must say, I agree with them, inspector.</a:t>
            </a:r>
            <a:br>
              <a:rPr lang="en-GB" sz="900" dirty="0"/>
            </a:br>
            <a:br>
              <a:rPr lang="en-GB" sz="900" dirty="0"/>
            </a:br>
            <a:r>
              <a:rPr lang="en-GB" sz="900" dirty="0"/>
              <a:t>Inspector: It's the way I like to go to work. One person and one line of inquiry at a time. Otherwise, there's a muddle.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12</a:t>
            </a:fld>
            <a:endParaRPr lang="en-GB"/>
          </a:p>
        </p:txBody>
      </p:sp>
      <p:sp>
        <p:nvSpPr>
          <p:cNvPr id="6" name="Rectangle 1">
            <a:extLst>
              <a:ext uri="{FF2B5EF4-FFF2-40B4-BE49-F238E27FC236}">
                <a16:creationId xmlns:a16="http://schemas.microsoft.com/office/drawing/2014/main" id="{C240063E-D9CD-45D1-9B6E-5FD21AFAEAA9}"/>
              </a:ext>
            </a:extLst>
          </p:cNvPr>
          <p:cNvSpPr>
            <a:spLocks noChangeArrowheads="1"/>
          </p:cNvSpPr>
          <p:nvPr/>
        </p:nvSpPr>
        <p:spPr bwMode="auto">
          <a:xfrm>
            <a:off x="4773336" y="312763"/>
            <a:ext cx="4130032"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inspecteur : (coupant, massivement) J’ai fait le tour de la pièce qu’elle avait, et elle y avait laissé une lettre et une sorte de journal. Comme beaucoup de ces jeunes femmes qui ont des ennuis divers, elle avait utilisé plus d’un nom. Mais son nom d’origine – son vrai nom – était Eva Smith.</a:t>
            </a:r>
            <a:br>
              <a:rPr lang="fr-FR" sz="900" dirty="0"/>
            </a:br>
            <a:br>
              <a:rPr lang="fr-FR" sz="900" dirty="0"/>
            </a:br>
            <a:r>
              <a:rPr lang="fr-FR" sz="900" dirty="0" err="1"/>
              <a:t>Birling</a:t>
            </a:r>
            <a:r>
              <a:rPr lang="fr-FR" sz="900" dirty="0"/>
              <a:t> : (pensivement) Eva Smith ?</a:t>
            </a:r>
            <a:br>
              <a:rPr lang="fr-FR" sz="900" dirty="0"/>
            </a:br>
            <a:br>
              <a:rPr lang="fr-FR" sz="900" dirty="0"/>
            </a:br>
            <a:r>
              <a:rPr lang="fr-FR" sz="900" dirty="0"/>
              <a:t>Inspecteur: Vous souvenez-vous d’elle, M. </a:t>
            </a:r>
            <a:r>
              <a:rPr lang="fr-FR" sz="900" dirty="0" err="1"/>
              <a:t>Birling</a:t>
            </a:r>
            <a:r>
              <a:rPr lang="fr-FR" sz="900" dirty="0"/>
              <a:t>?</a:t>
            </a:r>
            <a:br>
              <a:rPr lang="fr-FR" sz="900" dirty="0"/>
            </a:br>
            <a:br>
              <a:rPr lang="fr-FR" sz="900" dirty="0"/>
            </a:br>
            <a:r>
              <a:rPr lang="fr-FR" sz="900" dirty="0" err="1"/>
              <a:t>Birling</a:t>
            </a:r>
            <a:r>
              <a:rPr lang="fr-FR" sz="900" dirty="0"/>
              <a:t> : (lentement) Non – il me semble me souvenir d’avoir entendu ce nom – Eva Smith – quelque part. Mais cela ne me transmet rien. Et je ne vois pas où j’en viens là-dedans.</a:t>
            </a:r>
            <a:br>
              <a:rPr lang="fr-FR" sz="900" dirty="0"/>
            </a:br>
            <a:br>
              <a:rPr lang="fr-FR" sz="900" dirty="0"/>
            </a:br>
            <a:r>
              <a:rPr lang="fr-FR" sz="900" dirty="0"/>
              <a:t>Inspecteur: Elle a été employée dans vos travaux à un moment donné.</a:t>
            </a:r>
            <a:br>
              <a:rPr lang="fr-FR" sz="900" dirty="0"/>
            </a:br>
            <a:br>
              <a:rPr lang="fr-FR" sz="900" dirty="0"/>
            </a:br>
            <a:r>
              <a:rPr lang="fr-FR" sz="900" dirty="0" err="1"/>
              <a:t>Birling</a:t>
            </a:r>
            <a:r>
              <a:rPr lang="fr-FR" sz="900" dirty="0"/>
              <a:t> : Oh, c’est ça, n’est-ce pas ? Eh bien, nous avons plusieurs centaines de jeunes femmes là-bas, vous savez, et elles ne cessent de changer.</a:t>
            </a:r>
            <a:br>
              <a:rPr lang="fr-FR" sz="900" dirty="0"/>
            </a:br>
            <a:br>
              <a:rPr lang="fr-FR" sz="900" dirty="0"/>
            </a:br>
            <a:r>
              <a:rPr lang="fr-FR" sz="900" dirty="0"/>
              <a:t>Inspecteur : Cette jeune femme, Eva Smith, sortait de l’ordinaire. J’ai trouvé une photo d’elle dans son logement. Peut-être vous en souviendrez-vous.</a:t>
            </a:r>
            <a:br>
              <a:rPr lang="fr-FR" sz="900" dirty="0"/>
            </a:br>
            <a:br>
              <a:rPr lang="fr-FR" sz="900" dirty="0"/>
            </a:br>
            <a:r>
              <a:rPr lang="fr-FR" sz="900" dirty="0"/>
              <a:t>L’inspecteur sort de sa poche une photo, de la taille d’une carte postale et se rend à </a:t>
            </a:r>
            <a:r>
              <a:rPr lang="fr-FR" sz="900" dirty="0" err="1"/>
              <a:t>Birling</a:t>
            </a:r>
            <a:r>
              <a:rPr lang="fr-FR" sz="900" dirty="0"/>
              <a:t>. Gerald et </a:t>
            </a:r>
            <a:r>
              <a:rPr lang="fr-FR" sz="900" dirty="0" err="1"/>
              <a:t>Eric</a:t>
            </a:r>
            <a:r>
              <a:rPr lang="fr-FR" sz="900" dirty="0"/>
              <a:t> se lèvent pour regarder la photographie, mais l’inspecteur s’interpose entre eux et la photographie. Ils sont surpris et plutôt agacés. </a:t>
            </a:r>
            <a:r>
              <a:rPr lang="fr-FR" sz="900" dirty="0" err="1"/>
              <a:t>Birling</a:t>
            </a:r>
            <a:r>
              <a:rPr lang="fr-FR" sz="900" dirty="0"/>
              <a:t> regarde fixement, et avec reconnaissance, la photographie, que l’inspecteur remet ensuite dans sa poche.//</a:t>
            </a:r>
            <a:br>
              <a:rPr lang="fr-FR" sz="900" dirty="0"/>
            </a:br>
            <a:br>
              <a:rPr lang="fr-FR" sz="900" dirty="0"/>
            </a:br>
            <a:r>
              <a:rPr lang="fr-FR" sz="900" dirty="0"/>
              <a:t>Gerald : (montrant de l’agacement) Une raison particulière pour laquelle je ne devrais pas voir la photo de cette fille, inspecteur ?</a:t>
            </a:r>
            <a:br>
              <a:rPr lang="fr-FR" sz="900" dirty="0"/>
            </a:br>
            <a:br>
              <a:rPr lang="fr-FR" sz="900" dirty="0"/>
            </a:br>
            <a:r>
              <a:rPr lang="fr-FR" sz="900" dirty="0"/>
              <a:t>Inspecteur : (froidement, le regardant attentivement) Il pourrait y en avoir.</a:t>
            </a:r>
            <a:br>
              <a:rPr lang="fr-FR" sz="900" dirty="0"/>
            </a:br>
            <a:br>
              <a:rPr lang="fr-FR" sz="900" dirty="0"/>
            </a:br>
            <a:r>
              <a:rPr lang="fr-FR" sz="900" dirty="0" err="1"/>
              <a:t>Eric</a:t>
            </a:r>
            <a:r>
              <a:rPr lang="fr-FR" sz="900" dirty="0"/>
              <a:t> : Et la même chose s’applique à moi, je suppose ?</a:t>
            </a:r>
            <a:br>
              <a:rPr lang="fr-FR" sz="900" dirty="0"/>
            </a:br>
            <a:br>
              <a:rPr lang="fr-FR" sz="900" dirty="0"/>
            </a:br>
            <a:r>
              <a:rPr lang="fr-FR" sz="900" dirty="0"/>
              <a:t>Inspecteur : Oui.</a:t>
            </a:r>
            <a:br>
              <a:rPr lang="fr-FR" sz="900" dirty="0"/>
            </a:br>
            <a:br>
              <a:rPr lang="fr-FR" sz="900" dirty="0"/>
            </a:br>
            <a:r>
              <a:rPr lang="fr-FR" sz="900" dirty="0"/>
              <a:t>Gerald : Je ne peux pas imaginer ce que ça pourrait être.</a:t>
            </a:r>
            <a:br>
              <a:rPr lang="fr-FR" sz="900" dirty="0"/>
            </a:br>
            <a:br>
              <a:rPr lang="fr-FR" sz="900" dirty="0"/>
            </a:br>
            <a:r>
              <a:rPr lang="fr-FR" sz="900" dirty="0" err="1"/>
              <a:t>Eric</a:t>
            </a:r>
            <a:r>
              <a:rPr lang="fr-FR" sz="900" dirty="0"/>
              <a:t> : Moi non plus.</a:t>
            </a:r>
            <a:br>
              <a:rPr lang="fr-FR" sz="900" dirty="0"/>
            </a:br>
            <a:br>
              <a:rPr lang="fr-FR" sz="900" dirty="0"/>
            </a:br>
            <a:r>
              <a:rPr lang="fr-FR" sz="900" dirty="0" err="1"/>
              <a:t>Birling</a:t>
            </a:r>
            <a:r>
              <a:rPr lang="fr-FR" sz="900" dirty="0"/>
              <a:t>: Et je dois dire que je suis d’accord avec eux, inspecteur.</a:t>
            </a:r>
            <a:br>
              <a:rPr lang="fr-FR" sz="900" dirty="0"/>
            </a:br>
            <a:br>
              <a:rPr lang="fr-FR" sz="900" dirty="0"/>
            </a:br>
            <a:r>
              <a:rPr lang="fr-FR" sz="900" dirty="0"/>
              <a:t>Inspecteur : C’est la façon dont j’aime aller travailler. Une personne et une piste d’enquête à la fois. Sinon, il y a une confusion.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3727719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82012"/>
            <a:ext cx="4197144"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I see. Sensible really. (moves restlessly, then turns.) you've had enough of that port, Eric.</a:t>
            </a:r>
            <a:br>
              <a:rPr lang="en-GB" sz="900" dirty="0"/>
            </a:br>
            <a:br>
              <a:rPr lang="en-GB" sz="900" dirty="0"/>
            </a:br>
            <a:r>
              <a:rPr lang="en-GB" sz="900" dirty="0"/>
              <a:t>// the inspector is watching Birling and now Birling notices him.//</a:t>
            </a:r>
            <a:br>
              <a:rPr lang="en-GB" sz="900" dirty="0"/>
            </a:br>
            <a:br>
              <a:rPr lang="en-GB" sz="900" dirty="0"/>
            </a:br>
            <a:r>
              <a:rPr lang="en-GB" sz="900" dirty="0"/>
              <a:t>Inspector: I think you remember Eva Smith now don't you. Mr Birling?</a:t>
            </a:r>
            <a:br>
              <a:rPr lang="en-GB" sz="900" dirty="0"/>
            </a:br>
            <a:br>
              <a:rPr lang="en-GB" sz="900" dirty="0"/>
            </a:br>
            <a:r>
              <a:rPr lang="en-GB" sz="900" dirty="0"/>
              <a:t>Birling: Yes, I do. She was one of my employees and then I discharged her.</a:t>
            </a:r>
            <a:br>
              <a:rPr lang="en-GB" sz="900" dirty="0"/>
            </a:br>
            <a:br>
              <a:rPr lang="en-GB" sz="900" dirty="0"/>
            </a:br>
            <a:r>
              <a:rPr lang="en-GB" sz="900" dirty="0"/>
              <a:t>Eric: Is that why she committed suicide? When was this, father?</a:t>
            </a:r>
            <a:br>
              <a:rPr lang="en-GB" sz="900" dirty="0"/>
            </a:br>
            <a:br>
              <a:rPr lang="en-GB" sz="900" dirty="0"/>
            </a:br>
            <a:r>
              <a:rPr lang="en-GB" sz="900" dirty="0"/>
              <a:t>Birling: </a:t>
            </a:r>
            <a:r>
              <a:rPr lang="en-GB" sz="900" dirty="0">
                <a:hlinkClick r:id="rId2">
                  <a:extLst>
                    <a:ext uri="{A12FA001-AC4F-418D-AE19-62706E023703}">
                      <ahyp:hlinkClr xmlns:ahyp="http://schemas.microsoft.com/office/drawing/2018/hyperlinkcolor" val="tx"/>
                    </a:ext>
                  </a:extLst>
                </a:hlinkClick>
              </a:rPr>
              <a:t>Just keep quiet, Eric</a:t>
            </a:r>
            <a:r>
              <a:rPr lang="en-GB" sz="900" dirty="0"/>
              <a:t>, and don't get excited. This girl left us nearly two years ago. Let me see – it must have been in the early autumn of nineteen-ten.</a:t>
            </a:r>
            <a:br>
              <a:rPr lang="en-GB" sz="900" dirty="0"/>
            </a:br>
            <a:br>
              <a:rPr lang="en-GB" sz="900" dirty="0"/>
            </a:br>
            <a:r>
              <a:rPr lang="en-GB" sz="900" dirty="0"/>
              <a:t>Inspector: Yes. End of September, nineteen-ten.</a:t>
            </a:r>
            <a:br>
              <a:rPr lang="en-GB" sz="900" dirty="0"/>
            </a:br>
            <a:br>
              <a:rPr lang="en-GB" sz="900" dirty="0"/>
            </a:br>
            <a:r>
              <a:rPr lang="en-GB" sz="900" dirty="0"/>
              <a:t>Birling: That's right.</a:t>
            </a:r>
            <a:br>
              <a:rPr lang="en-GB" sz="900" dirty="0"/>
            </a:br>
            <a:br>
              <a:rPr lang="en-GB" sz="900" dirty="0"/>
            </a:br>
            <a:r>
              <a:rPr lang="en-GB" sz="900" dirty="0"/>
              <a:t>Gerald: Look here, sir. Wouldn't you rather I was out of this?</a:t>
            </a:r>
            <a:br>
              <a:rPr lang="en-GB" sz="900" dirty="0"/>
            </a:br>
            <a:br>
              <a:rPr lang="en-GB" sz="900" dirty="0"/>
            </a:br>
            <a:r>
              <a:rPr lang="en-GB" sz="900" dirty="0"/>
              <a:t>Birling: I don't mind your being here, Gerald. And I’m sure you've no objection, have you, inspector? </a:t>
            </a:r>
            <a:r>
              <a:rPr lang="en-GB" sz="900" dirty="0">
                <a:hlinkClick r:id="rId3">
                  <a:extLst>
                    <a:ext uri="{A12FA001-AC4F-418D-AE19-62706E023703}">
                      <ahyp:hlinkClr xmlns:ahyp="http://schemas.microsoft.com/office/drawing/2018/hyperlinkcolor" val="tx"/>
                    </a:ext>
                  </a:extLst>
                </a:hlinkClick>
              </a:rPr>
              <a:t>Perhaps I ought to explain first that this is Mr Gerald croft – the son of sir George croft</a:t>
            </a:r>
            <a:r>
              <a:rPr lang="en-GB" sz="900" dirty="0"/>
              <a:t> – you know, crofts limited.</a:t>
            </a:r>
            <a:br>
              <a:rPr lang="en-GB" sz="900" dirty="0"/>
            </a:br>
            <a:br>
              <a:rPr lang="en-GB" sz="900" dirty="0"/>
            </a:br>
            <a:r>
              <a:rPr lang="en-GB" sz="900" dirty="0"/>
              <a:t>Inspector: Mr Gerald croft, eh?</a:t>
            </a:r>
            <a:br>
              <a:rPr lang="en-GB" sz="900" dirty="0"/>
            </a:br>
            <a:br>
              <a:rPr lang="en-GB" sz="900" dirty="0"/>
            </a:br>
            <a:r>
              <a:rPr lang="en-GB" sz="900" dirty="0"/>
              <a:t>Birling: Yes. Incidentally we've been modestly celebrating his engagement to my daughter, Sheila.</a:t>
            </a:r>
            <a:br>
              <a:rPr lang="en-GB" sz="900" dirty="0"/>
            </a:br>
            <a:br>
              <a:rPr lang="en-GB" sz="900" dirty="0"/>
            </a:br>
            <a:r>
              <a:rPr lang="en-GB" sz="900" dirty="0"/>
              <a:t>Inspector: I see. Mr croft is going to marry miss Sheila Birling?</a:t>
            </a:r>
            <a:br>
              <a:rPr lang="en-GB" sz="900" dirty="0"/>
            </a:br>
            <a:br>
              <a:rPr lang="en-GB" sz="900" dirty="0"/>
            </a:br>
            <a:r>
              <a:rPr lang="en-GB" sz="900" dirty="0"/>
              <a:t>Gerald: (smiling) I hope so.</a:t>
            </a:r>
            <a:br>
              <a:rPr lang="en-GB" sz="900" dirty="0"/>
            </a:br>
            <a:br>
              <a:rPr lang="en-GB" sz="900" dirty="0"/>
            </a:br>
            <a:r>
              <a:rPr lang="en-GB" sz="900" dirty="0"/>
              <a:t>Inspector: (gravely) Then I'd prefer you to stay.</a:t>
            </a:r>
            <a:br>
              <a:rPr lang="en-GB" sz="900" dirty="0"/>
            </a:br>
            <a:br>
              <a:rPr lang="en-GB" sz="900" dirty="0"/>
            </a:br>
            <a:r>
              <a:rPr lang="en-GB" sz="900" dirty="0"/>
              <a:t>Gerald: (surprised) Oh – all right.</a:t>
            </a:r>
            <a:br>
              <a:rPr lang="en-GB" sz="900" dirty="0"/>
            </a:br>
            <a:br>
              <a:rPr lang="en-GB" sz="900" dirty="0"/>
            </a:br>
            <a:r>
              <a:rPr lang="en-GB" sz="900" dirty="0"/>
              <a:t>Birling: (somewhat impatiently) Look – there's nothing mysterious – or scandalous – about this business – at least not so far as I’m concerned. It's perfectly straightforward case, and as it happened more than eighteen months ago – nearly two years ago – obviously it has nothing whatever to do with </a:t>
            </a:r>
            <a:r>
              <a:rPr lang="en-GB" sz="900" dirty="0">
                <a:hlinkClick r:id="rId4">
                  <a:extLst>
                    <a:ext uri="{A12FA001-AC4F-418D-AE19-62706E023703}">
                      <ahyp:hlinkClr xmlns:ahyp="http://schemas.microsoft.com/office/drawing/2018/hyperlinkcolor" val="tx"/>
                    </a:ext>
                  </a:extLst>
                </a:hlinkClick>
              </a:rPr>
              <a:t>the wretched girl's suicide</a:t>
            </a:r>
            <a:r>
              <a:rPr lang="en-GB" sz="900" dirty="0"/>
              <a:t>. Eh, inspector?</a:t>
            </a:r>
            <a:br>
              <a:rPr lang="en-GB" sz="900" dirty="0"/>
            </a:br>
            <a:br>
              <a:rPr lang="en-GB" sz="900" dirty="0"/>
            </a:br>
            <a:r>
              <a:rPr lang="en-GB" sz="900" dirty="0"/>
              <a:t>Inspector: No, sir. I can't agree with you there.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13</a:t>
            </a:fld>
            <a:endParaRPr lang="en-GB"/>
          </a:p>
        </p:txBody>
      </p:sp>
      <p:sp>
        <p:nvSpPr>
          <p:cNvPr id="6" name="Rectangle 1">
            <a:extLst>
              <a:ext uri="{FF2B5EF4-FFF2-40B4-BE49-F238E27FC236}">
                <a16:creationId xmlns:a16="http://schemas.microsoft.com/office/drawing/2014/main" id="{DB4C3621-4F53-47C3-A08C-19564854E86E}"/>
              </a:ext>
            </a:extLst>
          </p:cNvPr>
          <p:cNvSpPr>
            <a:spLocks noChangeArrowheads="1"/>
          </p:cNvSpPr>
          <p:nvPr/>
        </p:nvSpPr>
        <p:spPr bwMode="auto">
          <a:xfrm>
            <a:off x="4772085" y="105013"/>
            <a:ext cx="4197144"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Je vois. Sensé vraiment. (Se déplace avec agitation, puis se tourne.) tu en as assez de ce port, </a:t>
            </a:r>
            <a:r>
              <a:rPr lang="fr-FR" sz="900" dirty="0" err="1"/>
              <a:t>Eric</a:t>
            </a:r>
            <a:r>
              <a:rPr lang="fr-FR" sz="900" dirty="0"/>
              <a:t>.</a:t>
            </a:r>
            <a:br>
              <a:rPr lang="fr-FR" sz="900" dirty="0"/>
            </a:br>
            <a:br>
              <a:rPr lang="fr-FR" sz="900" dirty="0"/>
            </a:br>
            <a:r>
              <a:rPr lang="fr-FR" sz="900" dirty="0"/>
              <a:t>l’inspecteur surveille </a:t>
            </a:r>
            <a:r>
              <a:rPr lang="fr-FR" sz="900" dirty="0" err="1"/>
              <a:t>Birling</a:t>
            </a:r>
            <a:r>
              <a:rPr lang="fr-FR" sz="900" dirty="0"/>
              <a:t> et maintenant </a:t>
            </a:r>
            <a:r>
              <a:rPr lang="fr-FR" sz="900" dirty="0" err="1"/>
              <a:t>Birling</a:t>
            </a:r>
            <a:r>
              <a:rPr lang="fr-FR" sz="900" dirty="0"/>
              <a:t> le remarque.//</a:t>
            </a:r>
            <a:br>
              <a:rPr lang="fr-FR" sz="900" dirty="0"/>
            </a:br>
            <a:br>
              <a:rPr lang="fr-FR" sz="900" dirty="0"/>
            </a:br>
            <a:r>
              <a:rPr lang="fr-FR" sz="900" dirty="0"/>
              <a:t>Inspecteur : Je pense que vous vous souvenez d’Eva Smith maintenant, n’est-ce pas. Monsieur </a:t>
            </a:r>
            <a:r>
              <a:rPr lang="fr-FR" sz="900" dirty="0" err="1"/>
              <a:t>Birling</a:t>
            </a:r>
            <a:r>
              <a:rPr lang="fr-FR" sz="900" dirty="0"/>
              <a:t>?</a:t>
            </a:r>
            <a:br>
              <a:rPr lang="fr-FR" sz="900" dirty="0"/>
            </a:br>
            <a:br>
              <a:rPr lang="fr-FR" sz="900" dirty="0"/>
            </a:br>
            <a:r>
              <a:rPr lang="fr-FR" sz="900" dirty="0" err="1"/>
              <a:t>Birling</a:t>
            </a:r>
            <a:r>
              <a:rPr lang="fr-FR" sz="900" dirty="0"/>
              <a:t> : Oui, je le fais. Elle était l’une de mes employées, puis je l’ai congédiée.</a:t>
            </a:r>
            <a:br>
              <a:rPr lang="fr-FR" sz="900" dirty="0"/>
            </a:br>
            <a:br>
              <a:rPr lang="fr-FR" sz="900" dirty="0"/>
            </a:br>
            <a:r>
              <a:rPr lang="fr-FR" sz="900" dirty="0" err="1"/>
              <a:t>Eric</a:t>
            </a:r>
            <a:r>
              <a:rPr lang="fr-FR" sz="900" dirty="0"/>
              <a:t> : Est-ce pour cela qu’elle s’est suicidée ? Quand était-ce, père?</a:t>
            </a:r>
            <a:br>
              <a:rPr lang="fr-FR" sz="900" dirty="0"/>
            </a:br>
            <a:br>
              <a:rPr lang="fr-FR" sz="900" dirty="0"/>
            </a:br>
            <a:r>
              <a:rPr lang="fr-FR" sz="900" dirty="0" err="1"/>
              <a:t>Birling</a:t>
            </a:r>
            <a:r>
              <a:rPr lang="fr-FR" sz="900" dirty="0"/>
              <a:t> : Tais-toi, </a:t>
            </a:r>
            <a:r>
              <a:rPr lang="fr-FR" sz="900" dirty="0" err="1"/>
              <a:t>Eric</a:t>
            </a:r>
            <a:r>
              <a:rPr lang="fr-FR" sz="900" dirty="0"/>
              <a:t>, et ne t’excite pas. Cette fille nous a quittés il y a près de deux ans. Laissez-moi voir – cela devait être au début de l’automne de dix-neuf heures.</a:t>
            </a:r>
            <a:br>
              <a:rPr lang="fr-FR" sz="900" dirty="0"/>
            </a:br>
            <a:br>
              <a:rPr lang="fr-FR" sz="900" dirty="0"/>
            </a:br>
            <a:r>
              <a:rPr lang="fr-FR" sz="900" dirty="0"/>
              <a:t>Inspecteur : Oui. Fin septembre, dix-neuf dix.</a:t>
            </a:r>
            <a:br>
              <a:rPr lang="fr-FR" sz="900" dirty="0"/>
            </a:br>
            <a:br>
              <a:rPr lang="fr-FR" sz="900" dirty="0"/>
            </a:br>
            <a:r>
              <a:rPr lang="fr-FR" sz="900" dirty="0" err="1"/>
              <a:t>Birling</a:t>
            </a:r>
            <a:r>
              <a:rPr lang="fr-FR" sz="900" dirty="0"/>
              <a:t> : C’est exact.</a:t>
            </a:r>
            <a:br>
              <a:rPr lang="fr-FR" sz="900" dirty="0"/>
            </a:br>
            <a:br>
              <a:rPr lang="fr-FR" sz="900" dirty="0"/>
            </a:br>
            <a:r>
              <a:rPr lang="fr-FR" sz="900" dirty="0"/>
              <a:t>Gerald : Regardez ici, monsieur. Ne préféreriez-vous pas que je sois sorti de là?</a:t>
            </a:r>
            <a:br>
              <a:rPr lang="fr-FR" sz="900" dirty="0"/>
            </a:br>
            <a:br>
              <a:rPr lang="fr-FR" sz="900" dirty="0"/>
            </a:br>
            <a:r>
              <a:rPr lang="fr-FR" sz="900" dirty="0" err="1"/>
              <a:t>Birling</a:t>
            </a:r>
            <a:r>
              <a:rPr lang="fr-FR" sz="900" dirty="0"/>
              <a:t> : Cela ne me dérange pas que vous soyez ici, Gerald. Et je suis sûr que vous n’avez pas d’objection, n’est-ce pas, inspecteur? Peut-être devrais-je d’abord expliquer qu’il s’agit de M. Gerald Croft - le fils de Sir George Croft - vous savez, </a:t>
            </a:r>
            <a:r>
              <a:rPr lang="fr-FR" sz="900" dirty="0" err="1"/>
              <a:t>Crofts</a:t>
            </a:r>
            <a:r>
              <a:rPr lang="fr-FR" sz="900" dirty="0"/>
              <a:t> Limited.</a:t>
            </a:r>
            <a:br>
              <a:rPr lang="fr-FR" sz="900" dirty="0"/>
            </a:br>
            <a:br>
              <a:rPr lang="fr-FR" sz="900" dirty="0"/>
            </a:br>
            <a:r>
              <a:rPr lang="fr-FR" sz="900" dirty="0"/>
              <a:t>Inspecteur: M. Gerald Croft, hein?</a:t>
            </a:r>
            <a:br>
              <a:rPr lang="fr-FR" sz="900" dirty="0"/>
            </a:br>
            <a:br>
              <a:rPr lang="fr-FR" sz="900" dirty="0"/>
            </a:br>
            <a:r>
              <a:rPr lang="fr-FR" sz="900" dirty="0" err="1"/>
              <a:t>Birling</a:t>
            </a:r>
            <a:r>
              <a:rPr lang="fr-FR" sz="900" dirty="0"/>
              <a:t> : Oui. Incidemment, nous avons modestement célébré ses fiançailles avec ma fille, Sheila.</a:t>
            </a:r>
            <a:br>
              <a:rPr lang="fr-FR" sz="900" dirty="0"/>
            </a:br>
            <a:br>
              <a:rPr lang="fr-FR" sz="900" dirty="0"/>
            </a:br>
            <a:r>
              <a:rPr lang="fr-FR" sz="900" dirty="0"/>
              <a:t>Inspecteur : Je vois. M. Croft va épouser Mlle Sheila </a:t>
            </a:r>
            <a:r>
              <a:rPr lang="fr-FR" sz="900" dirty="0" err="1"/>
              <a:t>Birling</a:t>
            </a:r>
            <a:r>
              <a:rPr lang="fr-FR" sz="900" dirty="0"/>
              <a:t>?</a:t>
            </a:r>
            <a:br>
              <a:rPr lang="fr-FR" sz="900" dirty="0"/>
            </a:br>
            <a:br>
              <a:rPr lang="fr-FR" sz="900" dirty="0"/>
            </a:br>
            <a:r>
              <a:rPr lang="fr-FR" sz="900" dirty="0"/>
              <a:t>Gerald : (souriant) Je l’espère.</a:t>
            </a:r>
            <a:br>
              <a:rPr lang="fr-FR" sz="900" dirty="0"/>
            </a:br>
            <a:br>
              <a:rPr lang="fr-FR" sz="900" dirty="0"/>
            </a:br>
            <a:r>
              <a:rPr lang="fr-FR" sz="900" dirty="0"/>
              <a:t>Inspecteur : (gravement) Alors je préférerais que vous restiez.</a:t>
            </a:r>
            <a:br>
              <a:rPr lang="fr-FR" sz="900" dirty="0"/>
            </a:br>
            <a:br>
              <a:rPr lang="fr-FR" sz="900" dirty="0"/>
            </a:br>
            <a:r>
              <a:rPr lang="fr-FR" sz="900" dirty="0"/>
              <a:t>Gerald : (surpris) Oh – d’accord.</a:t>
            </a:r>
            <a:br>
              <a:rPr lang="fr-FR" sz="900" dirty="0"/>
            </a:br>
            <a:br>
              <a:rPr lang="fr-FR" sz="900" dirty="0"/>
            </a:br>
            <a:r>
              <a:rPr lang="fr-FR" sz="900" dirty="0" err="1"/>
              <a:t>Birling</a:t>
            </a:r>
            <a:r>
              <a:rPr lang="fr-FR" sz="900" dirty="0"/>
              <a:t> : (un peu avec impatience) Regardez – il n’y a rien de mystérieux – ou de scandaleux – dans cette affaire – du moins pas en ce qui me concerne. C’est un cas parfaitement simple, et comme cela s’est passé il y a plus de dix-huit mois – il y a près de deux ans – cela n’a évidemment rien à voir avec le suicide de la misérable fille. Eh, inspecteur?</a:t>
            </a:r>
            <a:br>
              <a:rPr lang="fr-FR" sz="900" dirty="0"/>
            </a:br>
            <a:br>
              <a:rPr lang="fr-FR" sz="900" dirty="0"/>
            </a:br>
            <a:r>
              <a:rPr lang="fr-FR" sz="900" dirty="0"/>
              <a:t>Inspecteur : Non, monsieur. Je ne peux pas être d’accord avec vous sur ce point.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65436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1"/>
            <a:ext cx="4239089"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Why not?</a:t>
            </a:r>
            <a:br>
              <a:rPr lang="en-GB" sz="900" dirty="0"/>
            </a:br>
            <a:br>
              <a:rPr lang="en-GB" sz="900" dirty="0"/>
            </a:br>
            <a:r>
              <a:rPr lang="en-GB" sz="900" dirty="0"/>
              <a:t>Inspector: Because what happened to her then may have determined what happened to her afterwards, and what happened to her afterwards may have driven her to suicide. </a:t>
            </a:r>
            <a:r>
              <a:rPr lang="en-GB" sz="900" dirty="0">
                <a:hlinkClick r:id="rId2">
                  <a:extLst>
                    <a:ext uri="{A12FA001-AC4F-418D-AE19-62706E023703}">
                      <ahyp:hlinkClr xmlns:ahyp="http://schemas.microsoft.com/office/drawing/2018/hyperlinkcolor" val="tx"/>
                    </a:ext>
                  </a:extLst>
                </a:hlinkClick>
              </a:rPr>
              <a:t>A chain of events.</a:t>
            </a:r>
            <a:br>
              <a:rPr lang="en-GB" sz="900" dirty="0"/>
            </a:br>
            <a:br>
              <a:rPr lang="en-GB" sz="900" dirty="0"/>
            </a:br>
            <a:r>
              <a:rPr lang="en-GB" sz="900" dirty="0"/>
              <a:t>Birling: Oh well – put like that, there's something in what you say. Still, I can't accept any responsibility. </a:t>
            </a:r>
            <a:r>
              <a:rPr lang="en-GB" sz="900" dirty="0">
                <a:hlinkClick r:id="rId3">
                  <a:extLst>
                    <a:ext uri="{A12FA001-AC4F-418D-AE19-62706E023703}">
                      <ahyp:hlinkClr xmlns:ahyp="http://schemas.microsoft.com/office/drawing/2018/hyperlinkcolor" val="tx"/>
                    </a:ext>
                  </a:extLst>
                </a:hlinkClick>
              </a:rPr>
              <a:t>If we were all responsible for everything that happened to everybody we'd had anything to do with, it would be very awkward, wouldn't it?</a:t>
            </a:r>
            <a:br>
              <a:rPr lang="en-GB" sz="900" dirty="0"/>
            </a:br>
            <a:br>
              <a:rPr lang="en-GB" sz="900" dirty="0"/>
            </a:br>
            <a:r>
              <a:rPr lang="en-GB" sz="900" dirty="0"/>
              <a:t>Inspector: Very awkward.</a:t>
            </a:r>
            <a:br>
              <a:rPr lang="en-GB" sz="900" dirty="0"/>
            </a:br>
            <a:br>
              <a:rPr lang="en-GB" sz="900" dirty="0"/>
            </a:br>
            <a:r>
              <a:rPr lang="en-GB" sz="900" dirty="0"/>
              <a:t>Birling: We'd all be in an impossible position, wouldn't we?</a:t>
            </a:r>
            <a:br>
              <a:rPr lang="en-GB" sz="900" dirty="0"/>
            </a:br>
            <a:br>
              <a:rPr lang="en-GB" sz="900" dirty="0"/>
            </a:br>
            <a:r>
              <a:rPr lang="en-GB" sz="900" dirty="0"/>
              <a:t>Eric: By </a:t>
            </a:r>
            <a:r>
              <a:rPr lang="en-GB" sz="900" dirty="0" err="1"/>
              <a:t>jove</a:t>
            </a:r>
            <a:r>
              <a:rPr lang="en-GB" sz="900" dirty="0"/>
              <a:t>, yes. And as you were saying, dad, a man has to look after himself-</a:t>
            </a:r>
            <a:br>
              <a:rPr lang="en-GB" sz="900" dirty="0"/>
            </a:br>
            <a:br>
              <a:rPr lang="en-GB" sz="900" dirty="0"/>
            </a:br>
            <a:r>
              <a:rPr lang="en-GB" sz="900" dirty="0"/>
              <a:t>Birling: Yes, well, we needn't go into all that.</a:t>
            </a:r>
            <a:br>
              <a:rPr lang="en-GB" sz="900" dirty="0"/>
            </a:br>
            <a:br>
              <a:rPr lang="en-GB" sz="900" dirty="0"/>
            </a:br>
            <a:r>
              <a:rPr lang="en-GB" sz="900" dirty="0"/>
              <a:t>Inspector: Go into what?</a:t>
            </a:r>
            <a:br>
              <a:rPr lang="en-GB" sz="900" dirty="0"/>
            </a:br>
            <a:br>
              <a:rPr lang="en-GB" sz="900" dirty="0"/>
            </a:br>
            <a:r>
              <a:rPr lang="en-GB" sz="900" dirty="0"/>
              <a:t>Birling: Oh – just before you came – I’d been giving these young men a little good advice. Now – about this girl, Eva Smith. I remember her quite well now. She was a </a:t>
            </a:r>
            <a:r>
              <a:rPr lang="en-GB" sz="900" dirty="0">
                <a:hlinkClick r:id="rId4">
                  <a:extLst>
                    <a:ext uri="{A12FA001-AC4F-418D-AE19-62706E023703}">
                      <ahyp:hlinkClr xmlns:ahyp="http://schemas.microsoft.com/office/drawing/2018/hyperlinkcolor" val="tx"/>
                    </a:ext>
                  </a:extLst>
                </a:hlinkClick>
              </a:rPr>
              <a:t>lively good-looking girl – country-bred</a:t>
            </a:r>
            <a:r>
              <a:rPr lang="en-GB" sz="900" dirty="0"/>
              <a:t>, I fancy – and she'd been working in one of our machine shops for over a year. A good worker too. In fact, the foreman there told me he was ready to promote her into what we call a leading operator – head of a small group of girls. But after they came back from their holidays that august, they were all rather restless, and </a:t>
            </a:r>
            <a:r>
              <a:rPr lang="en-GB" sz="900" dirty="0">
                <a:hlinkClick r:id="rId5">
                  <a:extLst>
                    <a:ext uri="{A12FA001-AC4F-418D-AE19-62706E023703}">
                      <ahyp:hlinkClr xmlns:ahyp="http://schemas.microsoft.com/office/drawing/2018/hyperlinkcolor" val="tx"/>
                    </a:ext>
                  </a:extLst>
                </a:hlinkClick>
              </a:rPr>
              <a:t>they suddenly decided to ask for more money</a:t>
            </a:r>
            <a:r>
              <a:rPr lang="en-GB" sz="900" dirty="0"/>
              <a:t>. They were averaging about twenty-two and six, which was neither more nor less than is paid generally in our industry. They wanted the rates raised so that they could average about twenty-five shillings a week. I refused, of course.</a:t>
            </a:r>
            <a:br>
              <a:rPr lang="en-GB" sz="900" dirty="0"/>
            </a:br>
            <a:br>
              <a:rPr lang="en-GB" sz="900" dirty="0"/>
            </a:br>
            <a:r>
              <a:rPr lang="en-GB" sz="900" dirty="0"/>
              <a:t>Inspector: Why?</a:t>
            </a:r>
            <a:br>
              <a:rPr lang="en-GB" sz="900" dirty="0"/>
            </a:br>
            <a:br>
              <a:rPr lang="en-GB" sz="900" dirty="0"/>
            </a:br>
            <a:r>
              <a:rPr lang="en-GB" sz="900" dirty="0"/>
              <a:t>Birling: (surprised) Did you say 'why?'?</a:t>
            </a:r>
            <a:br>
              <a:rPr lang="en-GB" sz="900" dirty="0"/>
            </a:br>
            <a:br>
              <a:rPr lang="en-GB" sz="900" dirty="0"/>
            </a:br>
            <a:r>
              <a:rPr lang="en-GB" sz="900" dirty="0"/>
              <a:t>Inspector: Yes. Why did you refuse?</a:t>
            </a:r>
            <a:br>
              <a:rPr lang="en-GB" sz="900" dirty="0"/>
            </a:br>
            <a:br>
              <a:rPr lang="en-GB" sz="900" dirty="0"/>
            </a:br>
            <a:r>
              <a:rPr lang="en-GB" sz="900" dirty="0"/>
              <a:t>Birling: Well, inspector, I don't see that it's any concern of yours </a:t>
            </a:r>
            <a:r>
              <a:rPr lang="en-GB" sz="900" dirty="0">
                <a:hlinkClick r:id="rId6">
                  <a:extLst>
                    <a:ext uri="{A12FA001-AC4F-418D-AE19-62706E023703}">
                      <ahyp:hlinkClr xmlns:ahyp="http://schemas.microsoft.com/office/drawing/2018/hyperlinkcolor" val="tx"/>
                    </a:ext>
                  </a:extLst>
                </a:hlinkClick>
              </a:rPr>
              <a:t>how I choose to run my business. Is it now?</a:t>
            </a:r>
            <a:br>
              <a:rPr lang="en-GB" sz="900" dirty="0"/>
            </a:br>
            <a:br>
              <a:rPr lang="en-GB" sz="900" dirty="0"/>
            </a:br>
            <a:r>
              <a:rPr lang="en-GB" sz="900" dirty="0"/>
              <a:t>Inspector: It might be, you know.</a:t>
            </a:r>
            <a:br>
              <a:rPr lang="en-GB" sz="900" dirty="0"/>
            </a:br>
            <a:br>
              <a:rPr lang="en-GB" sz="900" dirty="0"/>
            </a:br>
            <a:r>
              <a:rPr lang="en-GB" sz="900" dirty="0"/>
              <a:t>Birling: I don't like that tone.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14</a:t>
            </a:fld>
            <a:endParaRPr lang="en-GB"/>
          </a:p>
        </p:txBody>
      </p:sp>
      <p:sp>
        <p:nvSpPr>
          <p:cNvPr id="6" name="Rectangle 1">
            <a:extLst>
              <a:ext uri="{FF2B5EF4-FFF2-40B4-BE49-F238E27FC236}">
                <a16:creationId xmlns:a16="http://schemas.microsoft.com/office/drawing/2014/main" id="{26D3ED51-3B00-47BE-8A48-6C08FC7ADC31}"/>
              </a:ext>
            </a:extLst>
          </p:cNvPr>
          <p:cNvSpPr>
            <a:spLocks noChangeArrowheads="1"/>
          </p:cNvSpPr>
          <p:nvPr/>
        </p:nvSpPr>
        <p:spPr bwMode="auto">
          <a:xfrm>
            <a:off x="4746918" y="105012"/>
            <a:ext cx="4239089"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Pourquoi pas ?</a:t>
            </a:r>
            <a:br>
              <a:rPr lang="fr-FR" sz="900" dirty="0"/>
            </a:br>
            <a:br>
              <a:rPr lang="fr-FR" sz="900" dirty="0"/>
            </a:br>
            <a:r>
              <a:rPr lang="fr-FR" sz="900" dirty="0"/>
              <a:t>Inspecteur : Parce que ce qui lui est arrivé alors a peut-être déterminé ce qui lui est arrivé par la suite, et ce qui lui est arrivé par la suite l’a peut-être poussée au suicide. Une chaîne d’événements.</a:t>
            </a:r>
            <a:br>
              <a:rPr lang="fr-FR" sz="900" dirty="0"/>
            </a:br>
            <a:br>
              <a:rPr lang="fr-FR" sz="900" dirty="0"/>
            </a:br>
            <a:r>
              <a:rPr lang="fr-FR" sz="900" dirty="0" err="1"/>
              <a:t>Birling</a:t>
            </a:r>
            <a:r>
              <a:rPr lang="fr-FR" sz="900" dirty="0"/>
              <a:t> : Eh bien, dit comme ça, il y a quelque chose dans ce que vous dites. Pourtant, je ne peux accepter aucune responsabilité. Si nous étions tous responsables de tout ce qui est arrivé à tous ceux avec qui nous avons eu quelque chose à voir, ce serait très gênant, n’est-ce pas ?</a:t>
            </a:r>
            <a:br>
              <a:rPr lang="fr-FR" sz="900" dirty="0"/>
            </a:br>
            <a:br>
              <a:rPr lang="fr-FR" sz="900" dirty="0"/>
            </a:br>
            <a:r>
              <a:rPr lang="fr-FR" sz="900" dirty="0"/>
              <a:t>Inspecteur : Très gênant.</a:t>
            </a:r>
            <a:br>
              <a:rPr lang="fr-FR" sz="900" dirty="0"/>
            </a:br>
            <a:br>
              <a:rPr lang="fr-FR" sz="900" dirty="0"/>
            </a:br>
            <a:r>
              <a:rPr lang="fr-FR" sz="900" dirty="0" err="1"/>
              <a:t>Birling</a:t>
            </a:r>
            <a:r>
              <a:rPr lang="fr-FR" sz="900" dirty="0"/>
              <a:t> : Nous serions tous dans une position impossible, n’est-ce pas ?</a:t>
            </a:r>
            <a:br>
              <a:rPr lang="fr-FR" sz="900" dirty="0"/>
            </a:br>
            <a:br>
              <a:rPr lang="fr-FR" sz="900" dirty="0"/>
            </a:br>
            <a:r>
              <a:rPr lang="fr-FR" sz="900" dirty="0" err="1"/>
              <a:t>Eric</a:t>
            </a:r>
            <a:r>
              <a:rPr lang="fr-FR" sz="900" dirty="0"/>
              <a:t> : Par </a:t>
            </a:r>
            <a:r>
              <a:rPr lang="fr-FR" sz="900" dirty="0" err="1"/>
              <a:t>jove</a:t>
            </a:r>
            <a:r>
              <a:rPr lang="fr-FR" sz="900" dirty="0"/>
              <a:t>, oui. Et comme vous le disiez, papa, un homme doit prendre soin de lui-même...</a:t>
            </a:r>
            <a:br>
              <a:rPr lang="fr-FR" sz="900" dirty="0"/>
            </a:br>
            <a:br>
              <a:rPr lang="fr-FR" sz="900" dirty="0"/>
            </a:br>
            <a:r>
              <a:rPr lang="fr-FR" sz="900" dirty="0" err="1"/>
              <a:t>Birling</a:t>
            </a:r>
            <a:r>
              <a:rPr lang="fr-FR" sz="900" dirty="0"/>
              <a:t> : Oui, eh bien, nous n’avons pas besoin d’entrer dans tout cela.</a:t>
            </a:r>
            <a:br>
              <a:rPr lang="fr-FR" sz="900" dirty="0"/>
            </a:br>
            <a:br>
              <a:rPr lang="fr-FR" sz="900" dirty="0"/>
            </a:br>
            <a:r>
              <a:rPr lang="fr-FR" sz="900" dirty="0"/>
              <a:t>Inspecteur : Allez dans quoi?</a:t>
            </a:r>
            <a:br>
              <a:rPr lang="fr-FR" sz="900" dirty="0"/>
            </a:br>
            <a:br>
              <a:rPr lang="fr-FR" sz="900" dirty="0"/>
            </a:br>
            <a:r>
              <a:rPr lang="fr-FR" sz="900" dirty="0" err="1"/>
              <a:t>Birling</a:t>
            </a:r>
            <a:r>
              <a:rPr lang="fr-FR" sz="900" dirty="0"/>
              <a:t> : Oh – juste avant votre arrivée – j’avais donné un petit bon conseil à ces jeunes hommes. Maintenant, à propos de cette fille, Eva Smith. Je me souviens très bien d’elle maintenant. C’était une belle fille pleine de vie – élevée à la campagne, j’imagine – et elle travaillait dans l’un de nos ateliers d’usinage depuis plus d’un an. Un bon travailleur aussi. En fait, le contremaître m’a dit qu’il était prêt à la promouvoir en ce que nous appelons un opérateur de premier plan – chef d’un petit groupe de filles. Mais après leur retour de vacances en août, ils étaient tous plutôt agités, et ils ont soudainement décidé de demander plus d’argent. Ils étaient en moyenne d’environ vingt-deux et six, ce qui n’était ni plus ni moins que ce qui est généralement payé dans notre industrie. Ils voulaient que les taux soient augmentés afin qu’ils puissent atteindre en moyenne vingt-cinq shillings par semaine. J’ai refusé, bien sûr.</a:t>
            </a:r>
            <a:br>
              <a:rPr lang="fr-FR" sz="900" dirty="0"/>
            </a:br>
            <a:br>
              <a:rPr lang="fr-FR" sz="900" dirty="0"/>
            </a:br>
            <a:r>
              <a:rPr lang="fr-FR" sz="900" dirty="0"/>
              <a:t>Inspecteur : Pourquoi?</a:t>
            </a:r>
            <a:br>
              <a:rPr lang="fr-FR" sz="900" dirty="0"/>
            </a:br>
            <a:br>
              <a:rPr lang="fr-FR" sz="900" dirty="0"/>
            </a:br>
            <a:r>
              <a:rPr lang="fr-FR" sz="900" dirty="0" err="1"/>
              <a:t>Birling</a:t>
            </a:r>
            <a:r>
              <a:rPr lang="fr-FR" sz="900" dirty="0"/>
              <a:t> : (surpris) Avez-vous dit « pourquoi ? » ?</a:t>
            </a:r>
            <a:br>
              <a:rPr lang="fr-FR" sz="900" dirty="0"/>
            </a:br>
            <a:br>
              <a:rPr lang="fr-FR" sz="900" dirty="0"/>
            </a:br>
            <a:r>
              <a:rPr lang="fr-FR" sz="900" dirty="0"/>
              <a:t>Inspecteur : Oui. Pourquoi avez-vous refusé?</a:t>
            </a:r>
            <a:br>
              <a:rPr lang="fr-FR" sz="900" dirty="0"/>
            </a:br>
            <a:br>
              <a:rPr lang="fr-FR" sz="900" dirty="0"/>
            </a:br>
            <a:r>
              <a:rPr lang="fr-FR" sz="900" dirty="0" err="1"/>
              <a:t>Birling</a:t>
            </a:r>
            <a:r>
              <a:rPr lang="fr-FR" sz="900" dirty="0"/>
              <a:t> : Eh bien, inspecteur, je ne vois pas que vous vous préoccupez de la façon dont je choisis de gérer mon entreprise. Est-ce maintenant?</a:t>
            </a:r>
            <a:br>
              <a:rPr lang="fr-FR" sz="900" dirty="0"/>
            </a:br>
            <a:br>
              <a:rPr lang="fr-FR" sz="900" dirty="0"/>
            </a:br>
            <a:r>
              <a:rPr lang="fr-FR" sz="900" dirty="0"/>
              <a:t>Inspecteur : C’est possible, vous savez.</a:t>
            </a:r>
            <a:br>
              <a:rPr lang="fr-FR" sz="900" dirty="0"/>
            </a:br>
            <a:br>
              <a:rPr lang="fr-FR" sz="900" dirty="0"/>
            </a:br>
            <a:r>
              <a:rPr lang="fr-FR" sz="900" dirty="0" err="1"/>
              <a:t>Birling</a:t>
            </a:r>
            <a:r>
              <a:rPr lang="fr-FR" sz="900" dirty="0"/>
              <a:t> : Je n’aime pas ce ton.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49248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0"/>
            <a:ext cx="422231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I’m sorry. But you asked me a question.</a:t>
            </a:r>
            <a:br>
              <a:rPr lang="en-GB" sz="900" dirty="0"/>
            </a:br>
            <a:br>
              <a:rPr lang="en-GB" sz="900" dirty="0"/>
            </a:br>
            <a:r>
              <a:rPr lang="en-GB" sz="900" dirty="0"/>
              <a:t>Birling: And you asked me a question before that, a quite unnecessary question too.</a:t>
            </a:r>
            <a:br>
              <a:rPr lang="en-GB" sz="900" dirty="0"/>
            </a:br>
            <a:br>
              <a:rPr lang="en-GB" sz="900" dirty="0"/>
            </a:br>
            <a:r>
              <a:rPr lang="en-GB" sz="900" dirty="0"/>
              <a:t>Inspector: </a:t>
            </a:r>
            <a:r>
              <a:rPr lang="en-GB" sz="900" dirty="0">
                <a:hlinkClick r:id="rId2">
                  <a:extLst>
                    <a:ext uri="{A12FA001-AC4F-418D-AE19-62706E023703}">
                      <ahyp:hlinkClr xmlns:ahyp="http://schemas.microsoft.com/office/drawing/2018/hyperlinkcolor" val="tx"/>
                    </a:ext>
                  </a:extLst>
                </a:hlinkClick>
              </a:rPr>
              <a:t>It's my duty to ask questions.</a:t>
            </a:r>
            <a:br>
              <a:rPr lang="en-GB" sz="900" dirty="0"/>
            </a:br>
            <a:br>
              <a:rPr lang="en-GB" sz="900" dirty="0"/>
            </a:br>
            <a:r>
              <a:rPr lang="en-GB" sz="900" dirty="0"/>
              <a:t>Birling: Well it's my duty to keep labour costs down. And if I’d agreed to this demand for a new rate we'd have added about twelve per cent to our labour costs. Does that satisfy you? So I refused. Said I couldn't consider it. We were paying the usual rates and if they didn't like those rates, </a:t>
            </a:r>
            <a:r>
              <a:rPr lang="en-GB" sz="900" dirty="0">
                <a:hlinkClick r:id="rId3">
                  <a:extLst>
                    <a:ext uri="{A12FA001-AC4F-418D-AE19-62706E023703}">
                      <ahyp:hlinkClr xmlns:ahyp="http://schemas.microsoft.com/office/drawing/2018/hyperlinkcolor" val="tx"/>
                    </a:ext>
                  </a:extLst>
                </a:hlinkClick>
              </a:rPr>
              <a:t>they could go and work somewhere else.</a:t>
            </a:r>
            <a:r>
              <a:rPr lang="en-GB" sz="900" dirty="0"/>
              <a:t> It's a free country, I told them.</a:t>
            </a:r>
            <a:br>
              <a:rPr lang="en-GB" sz="900" dirty="0"/>
            </a:br>
            <a:br>
              <a:rPr lang="en-GB" sz="900" dirty="0"/>
            </a:br>
            <a:r>
              <a:rPr lang="en-GB" sz="900" dirty="0"/>
              <a:t>Eric: </a:t>
            </a:r>
            <a:r>
              <a:rPr lang="en-GB" sz="900" dirty="0">
                <a:hlinkClick r:id="rId4">
                  <a:extLst>
                    <a:ext uri="{A12FA001-AC4F-418D-AE19-62706E023703}">
                      <ahyp:hlinkClr xmlns:ahyp="http://schemas.microsoft.com/office/drawing/2018/hyperlinkcolor" val="tx"/>
                    </a:ext>
                  </a:extLst>
                </a:hlinkClick>
              </a:rPr>
              <a:t>It isn't if you can't go and work somewhere else.</a:t>
            </a:r>
            <a:br>
              <a:rPr lang="en-GB" sz="900" dirty="0"/>
            </a:br>
            <a:br>
              <a:rPr lang="en-GB" sz="900" dirty="0"/>
            </a:br>
            <a:r>
              <a:rPr lang="en-GB" sz="900" dirty="0"/>
              <a:t>Inspector: Quite so.</a:t>
            </a:r>
            <a:br>
              <a:rPr lang="en-GB" sz="900" dirty="0"/>
            </a:br>
            <a:br>
              <a:rPr lang="en-GB" sz="900" dirty="0"/>
            </a:br>
            <a:r>
              <a:rPr lang="en-GB" sz="900" dirty="0"/>
              <a:t>Birling: (to Eric) </a:t>
            </a:r>
            <a:r>
              <a:rPr lang="en-GB" sz="900" dirty="0">
                <a:hlinkClick r:id="rId5">
                  <a:extLst>
                    <a:ext uri="{A12FA001-AC4F-418D-AE19-62706E023703}">
                      <ahyp:hlinkClr xmlns:ahyp="http://schemas.microsoft.com/office/drawing/2018/hyperlinkcolor" val="tx"/>
                    </a:ext>
                  </a:extLst>
                </a:hlinkClick>
              </a:rPr>
              <a:t>Look – just you keep out of this</a:t>
            </a:r>
            <a:r>
              <a:rPr lang="en-GB" sz="900" dirty="0"/>
              <a:t>. You hadn't even started in the works when this happened. So they went on strike. That didn't last long, of course.</a:t>
            </a:r>
            <a:br>
              <a:rPr lang="en-GB" sz="900" dirty="0"/>
            </a:br>
            <a:br>
              <a:rPr lang="en-GB" sz="900" dirty="0"/>
            </a:br>
            <a:r>
              <a:rPr lang="en-GB" sz="900" dirty="0"/>
              <a:t>Gerald: Not if it was just after the holidays. </a:t>
            </a:r>
            <a:r>
              <a:rPr lang="en-GB" sz="900" dirty="0">
                <a:hlinkClick r:id="rId6">
                  <a:extLst>
                    <a:ext uri="{A12FA001-AC4F-418D-AE19-62706E023703}">
                      <ahyp:hlinkClr xmlns:ahyp="http://schemas.microsoft.com/office/drawing/2018/hyperlinkcolor" val="tx"/>
                    </a:ext>
                  </a:extLst>
                </a:hlinkClick>
              </a:rPr>
              <a:t>They'd be all broke – if I know them.</a:t>
            </a:r>
            <a:br>
              <a:rPr lang="en-GB" sz="900" dirty="0"/>
            </a:br>
            <a:br>
              <a:rPr lang="en-GB" sz="900" dirty="0"/>
            </a:br>
            <a:r>
              <a:rPr lang="en-GB" sz="900" dirty="0"/>
              <a:t>Birling: Right, Gerald. They mostly were. And so was the strike, after a week or two. Pitiful affair. Well, </a:t>
            </a:r>
            <a:r>
              <a:rPr lang="en-GB" sz="900" dirty="0">
                <a:hlinkClick r:id="rId7">
                  <a:extLst>
                    <a:ext uri="{A12FA001-AC4F-418D-AE19-62706E023703}">
                      <ahyp:hlinkClr xmlns:ahyp="http://schemas.microsoft.com/office/drawing/2018/hyperlinkcolor" val="tx"/>
                    </a:ext>
                  </a:extLst>
                </a:hlinkClick>
              </a:rPr>
              <a:t>we let them all come back – at the old rates – except the four or five ring-leaders</a:t>
            </a:r>
            <a:r>
              <a:rPr lang="en-GB" sz="900" dirty="0"/>
              <a:t>, who'd started the trouble. I went down myself and told them to clear out. And this girl. </a:t>
            </a:r>
            <a:r>
              <a:rPr lang="en-GB" sz="900" dirty="0">
                <a:hlinkClick r:id="rId8">
                  <a:extLst>
                    <a:ext uri="{A12FA001-AC4F-418D-AE19-62706E023703}">
                      <ahyp:hlinkClr xmlns:ahyp="http://schemas.microsoft.com/office/drawing/2018/hyperlinkcolor" val="tx"/>
                    </a:ext>
                  </a:extLst>
                </a:hlinkClick>
              </a:rPr>
              <a:t>Eva Smith, was one of them, she'd had a lot to say – far too much – so she had to go.</a:t>
            </a:r>
            <a:br>
              <a:rPr lang="en-GB" sz="900" dirty="0"/>
            </a:br>
            <a:br>
              <a:rPr lang="en-GB" sz="900" dirty="0"/>
            </a:br>
            <a:r>
              <a:rPr lang="en-GB" sz="900" dirty="0"/>
              <a:t>Gerald: </a:t>
            </a:r>
            <a:r>
              <a:rPr lang="en-GB" sz="900" dirty="0">
                <a:hlinkClick r:id="rId9">
                  <a:extLst>
                    <a:ext uri="{A12FA001-AC4F-418D-AE19-62706E023703}">
                      <ahyp:hlinkClr xmlns:ahyp="http://schemas.microsoft.com/office/drawing/2018/hyperlinkcolor" val="tx"/>
                    </a:ext>
                  </a:extLst>
                </a:hlinkClick>
              </a:rPr>
              <a:t>You couldn't have done anything else.</a:t>
            </a:r>
            <a:br>
              <a:rPr lang="en-GB" sz="900" dirty="0"/>
            </a:br>
            <a:br>
              <a:rPr lang="en-GB" sz="900" dirty="0"/>
            </a:br>
            <a:r>
              <a:rPr lang="en-GB" sz="900" dirty="0"/>
              <a:t>Eric: </a:t>
            </a:r>
            <a:r>
              <a:rPr lang="en-GB" sz="900" dirty="0">
                <a:hlinkClick r:id="rId10">
                  <a:extLst>
                    <a:ext uri="{A12FA001-AC4F-418D-AE19-62706E023703}">
                      <ahyp:hlinkClr xmlns:ahyp="http://schemas.microsoft.com/office/drawing/2018/hyperlinkcolor" val="tx"/>
                    </a:ext>
                  </a:extLst>
                </a:hlinkClick>
              </a:rPr>
              <a:t>He could. He could have kept her on instead of throwing her out. I call it tough luck.</a:t>
            </a:r>
            <a:br>
              <a:rPr lang="en-GB" sz="900" dirty="0"/>
            </a:br>
            <a:br>
              <a:rPr lang="en-GB" sz="900" dirty="0"/>
            </a:br>
            <a:r>
              <a:rPr lang="en-GB" sz="900" dirty="0"/>
              <a:t>Birling: Rubbish! If you don't come down sharply on some of these people, they'd soon be asking for the earth.</a:t>
            </a:r>
            <a:br>
              <a:rPr lang="en-GB" sz="900" dirty="0"/>
            </a:br>
            <a:br>
              <a:rPr lang="en-GB" sz="900" dirty="0"/>
            </a:br>
            <a:r>
              <a:rPr lang="en-GB" sz="900" dirty="0"/>
              <a:t>Gerald: I should say so!</a:t>
            </a:r>
            <a:br>
              <a:rPr lang="en-GB" sz="900" dirty="0"/>
            </a:br>
            <a:br>
              <a:rPr lang="en-GB" sz="900" dirty="0"/>
            </a:br>
            <a:r>
              <a:rPr lang="en-GB" sz="900" dirty="0"/>
              <a:t>Inspector: They might. </a:t>
            </a:r>
            <a:r>
              <a:rPr lang="en-GB" sz="900" dirty="0">
                <a:hlinkClick r:id="rId11">
                  <a:extLst>
                    <a:ext uri="{A12FA001-AC4F-418D-AE19-62706E023703}">
                      <ahyp:hlinkClr xmlns:ahyp="http://schemas.microsoft.com/office/drawing/2018/hyperlinkcolor" val="tx"/>
                    </a:ext>
                  </a:extLst>
                </a:hlinkClick>
              </a:rPr>
              <a:t>But after all it's better to ask for the earth than to take it.</a:t>
            </a:r>
            <a:br>
              <a:rPr lang="en-GB" sz="900" dirty="0"/>
            </a:br>
            <a:br>
              <a:rPr lang="en-GB" sz="900" dirty="0"/>
            </a:br>
            <a:r>
              <a:rPr lang="en-GB" sz="900" dirty="0"/>
              <a:t>Birling: (staring at the inspector) What did you say your name was, inspector?</a:t>
            </a:r>
            <a:br>
              <a:rPr lang="en-GB" sz="900" dirty="0"/>
            </a:br>
            <a:br>
              <a:rPr lang="en-GB" sz="900" dirty="0"/>
            </a:br>
            <a:r>
              <a:rPr lang="en-GB" sz="900" dirty="0"/>
              <a:t>Inspector: </a:t>
            </a:r>
            <a:r>
              <a:rPr lang="en-GB" sz="900" dirty="0">
                <a:hlinkClick r:id="rId12">
                  <a:extLst>
                    <a:ext uri="{A12FA001-AC4F-418D-AE19-62706E023703}">
                      <ahyp:hlinkClr xmlns:ahyp="http://schemas.microsoft.com/office/drawing/2018/hyperlinkcolor" val="tx"/>
                    </a:ext>
                  </a:extLst>
                </a:hlinkClick>
              </a:rPr>
              <a:t>google</a:t>
            </a:r>
            <a:r>
              <a:rPr lang="en-GB" sz="900" dirty="0"/>
              <a:t>. G. double O-L-E.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15</a:t>
            </a:fld>
            <a:endParaRPr lang="en-GB"/>
          </a:p>
        </p:txBody>
      </p:sp>
      <p:sp>
        <p:nvSpPr>
          <p:cNvPr id="6" name="Rectangle 1">
            <a:extLst>
              <a:ext uri="{FF2B5EF4-FFF2-40B4-BE49-F238E27FC236}">
                <a16:creationId xmlns:a16="http://schemas.microsoft.com/office/drawing/2014/main" id="{0927E07C-BB98-4C5E-AE19-1B7939003082}"/>
              </a:ext>
            </a:extLst>
          </p:cNvPr>
          <p:cNvSpPr>
            <a:spLocks noChangeArrowheads="1"/>
          </p:cNvSpPr>
          <p:nvPr/>
        </p:nvSpPr>
        <p:spPr bwMode="auto">
          <a:xfrm>
            <a:off x="4572001" y="-33488"/>
            <a:ext cx="4439174" cy="6924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Inspecteur : Je suis désolé. Mais vous m’avez posé une question.</a:t>
            </a:r>
            <a:br>
              <a:rPr lang="fr-FR" sz="900" dirty="0"/>
            </a:br>
            <a:br>
              <a:rPr lang="fr-FR" sz="900" dirty="0"/>
            </a:br>
            <a:r>
              <a:rPr lang="fr-FR" sz="900" dirty="0" err="1"/>
              <a:t>Birling</a:t>
            </a:r>
            <a:r>
              <a:rPr lang="fr-FR" sz="900" dirty="0"/>
              <a:t>: Et vous m’avez posé une question avant cela, une question tout à fait inutile aussi.</a:t>
            </a:r>
            <a:br>
              <a:rPr lang="fr-FR" sz="900" dirty="0"/>
            </a:br>
            <a:br>
              <a:rPr lang="fr-FR" sz="900" dirty="0"/>
            </a:br>
            <a:r>
              <a:rPr lang="fr-FR" sz="900" dirty="0"/>
              <a:t>Inspecteur : C’est mon devoir de poser des questions.</a:t>
            </a:r>
            <a:br>
              <a:rPr lang="fr-FR" sz="900" dirty="0"/>
            </a:br>
            <a:br>
              <a:rPr lang="fr-FR" sz="900" dirty="0"/>
            </a:br>
            <a:r>
              <a:rPr lang="fr-FR" sz="900" dirty="0" err="1"/>
              <a:t>Birling</a:t>
            </a:r>
            <a:r>
              <a:rPr lang="fr-FR" sz="900" dirty="0"/>
              <a:t>: Eh bien, il est de mon devoir de maintenir les coûts de main-d’œuvre bas. Et si j’avais accepté cette demande d’un nouveau taux, nous aurions ajouté environ douze pour cent à nos coûts de main-d’œuvre. Est-ce que cela vous satisfait? J’ai donc refusé. J’ai dit que je ne pouvais pas l’envisager. Nous payions les tarifs habituels et s’ils n’aimaient pas ces tarifs, ils pouvaient aller travailler ailleurs. C’est un pays libre, leur ai-je dit.</a:t>
            </a:r>
            <a:br>
              <a:rPr lang="fr-FR" sz="900" dirty="0"/>
            </a:br>
            <a:br>
              <a:rPr lang="fr-FR" sz="900" dirty="0"/>
            </a:br>
            <a:r>
              <a:rPr lang="fr-FR" sz="900" dirty="0" err="1"/>
              <a:t>Eric</a:t>
            </a:r>
            <a:r>
              <a:rPr lang="fr-FR" sz="900" dirty="0"/>
              <a:t> : Ce n’est pas le cas si vous ne pouvez pas aller travailler ailleurs.</a:t>
            </a:r>
            <a:br>
              <a:rPr lang="fr-FR" sz="900" dirty="0"/>
            </a:br>
            <a:br>
              <a:rPr lang="fr-FR" sz="900" dirty="0"/>
            </a:br>
            <a:r>
              <a:rPr lang="fr-FR" sz="900" dirty="0"/>
              <a:t>Inspecteur : Tout à fait.</a:t>
            </a:r>
            <a:br>
              <a:rPr lang="fr-FR" sz="900" dirty="0"/>
            </a:br>
            <a:br>
              <a:rPr lang="fr-FR" sz="900" dirty="0"/>
            </a:br>
            <a:r>
              <a:rPr lang="fr-FR" sz="900" dirty="0" err="1"/>
              <a:t>Birling</a:t>
            </a:r>
            <a:r>
              <a:rPr lang="fr-FR" sz="900" dirty="0"/>
              <a:t> : (à </a:t>
            </a:r>
            <a:r>
              <a:rPr lang="fr-FR" sz="900" dirty="0" err="1"/>
              <a:t>Eric</a:t>
            </a:r>
            <a:r>
              <a:rPr lang="fr-FR" sz="900" dirty="0"/>
              <a:t>) Regarde, tu te tiens à l’écart de ça. Vous n’aviez même pas commencé à travailler quand cela s’est produit. Ils se sont donc mis en grève. Cela n’a pas duré longtemps, bien sûr.</a:t>
            </a:r>
            <a:br>
              <a:rPr lang="fr-FR" sz="900" dirty="0"/>
            </a:br>
            <a:br>
              <a:rPr lang="fr-FR" sz="900" dirty="0"/>
            </a:br>
            <a:r>
              <a:rPr lang="fr-FR" sz="900" dirty="0"/>
              <a:t>Gerald : Pas si c’était juste après les vacances. Ils seraient tous fauchés – si je les connais.</a:t>
            </a:r>
            <a:br>
              <a:rPr lang="fr-FR" sz="900" dirty="0"/>
            </a:br>
            <a:br>
              <a:rPr lang="fr-FR" sz="900" dirty="0"/>
            </a:br>
            <a:r>
              <a:rPr lang="fr-FR" sz="900" dirty="0" err="1"/>
              <a:t>Birling</a:t>
            </a:r>
            <a:r>
              <a:rPr lang="fr-FR" sz="900" dirty="0"/>
              <a:t> : C’est exact, Gerald. Ils l’étaient pour la plupart. Et la grève aussi, après une semaine ou deux. Affaire pitoyable. Eh bien, nous les avons tous laissés revenir – aux anciens rythmes – sauf les quatre ou cinq meneurs, qui avaient commencé les ennuis. Je suis descendu moi-même et je leur ai dit de partir. Et cette fille. Eva Smith était l’une d’entre elles, elle avait beaucoup à dire – beaucoup trop – alors elle a dû partir.</a:t>
            </a:r>
            <a:br>
              <a:rPr lang="fr-FR" sz="900" dirty="0"/>
            </a:br>
            <a:br>
              <a:rPr lang="fr-FR" sz="900" dirty="0"/>
            </a:br>
            <a:r>
              <a:rPr lang="fr-FR" sz="900" dirty="0"/>
              <a:t>Gerald : Vous n’auriez rien pu faire d’autre.</a:t>
            </a:r>
            <a:br>
              <a:rPr lang="fr-FR" sz="900" dirty="0"/>
            </a:br>
            <a:br>
              <a:rPr lang="fr-FR" sz="900" dirty="0"/>
            </a:br>
            <a:r>
              <a:rPr lang="fr-FR" sz="900" dirty="0" err="1"/>
              <a:t>Eric</a:t>
            </a:r>
            <a:r>
              <a:rPr lang="fr-FR" sz="900" dirty="0"/>
              <a:t> : Il le pourrait. Il aurait pu la garder au lieu de la jeter dehors. J’appelle cela de la malchance.</a:t>
            </a:r>
            <a:br>
              <a:rPr lang="fr-FR" sz="900" dirty="0"/>
            </a:br>
            <a:br>
              <a:rPr lang="fr-FR" sz="900" dirty="0"/>
            </a:br>
            <a:r>
              <a:rPr lang="fr-FR" sz="900" dirty="0" err="1"/>
              <a:t>Birling</a:t>
            </a:r>
            <a:r>
              <a:rPr lang="fr-FR" sz="900" dirty="0"/>
              <a:t> : Des ordures ! Si vous ne vous en prenez pas brusquement à certaines de ces personnes, elles demanderont bientôt la terre.</a:t>
            </a:r>
            <a:br>
              <a:rPr lang="fr-FR" sz="900" dirty="0"/>
            </a:br>
            <a:br>
              <a:rPr lang="fr-FR" sz="900" dirty="0"/>
            </a:br>
            <a:r>
              <a:rPr lang="fr-FR" sz="900" dirty="0"/>
              <a:t>Gerald : Je devrais le dire !</a:t>
            </a:r>
            <a:br>
              <a:rPr lang="fr-FR" sz="900" dirty="0"/>
            </a:br>
            <a:br>
              <a:rPr lang="fr-FR" sz="900" dirty="0"/>
            </a:br>
            <a:r>
              <a:rPr lang="fr-FR" sz="900" dirty="0"/>
              <a:t>Inspecteur : C’est possible. Mais après tout, il vaut mieux demander la terre que de la prendre.</a:t>
            </a:r>
            <a:br>
              <a:rPr lang="fr-FR" sz="900" dirty="0"/>
            </a:br>
            <a:br>
              <a:rPr lang="fr-FR" sz="900" dirty="0"/>
            </a:br>
            <a:r>
              <a:rPr lang="fr-FR" sz="900" dirty="0" err="1"/>
              <a:t>Birling</a:t>
            </a:r>
            <a:r>
              <a:rPr lang="fr-FR" sz="900" dirty="0"/>
              <a:t> : (fixant l’inspecteur) Comment avez-vous dit que vous vous appeliez, inspecteur ?</a:t>
            </a:r>
            <a:br>
              <a:rPr lang="fr-FR" sz="900" dirty="0"/>
            </a:br>
            <a:br>
              <a:rPr lang="fr-FR" sz="900" dirty="0"/>
            </a:br>
            <a:r>
              <a:rPr lang="fr-FR" sz="900" dirty="0"/>
              <a:t>Inspecteur: google. G. double O-L-E.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78957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0"/>
            <a:ext cx="4138421"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a:t>
            </a:r>
            <a:r>
              <a:rPr lang="en-GB" sz="900" dirty="0">
                <a:hlinkClick r:id="rId2">
                  <a:extLst>
                    <a:ext uri="{A12FA001-AC4F-418D-AE19-62706E023703}">
                      <ahyp:hlinkClr xmlns:ahyp="http://schemas.microsoft.com/office/drawing/2018/hyperlinkcolor" val="tx"/>
                    </a:ext>
                  </a:extLst>
                </a:hlinkClick>
              </a:rPr>
              <a:t>How do you get on with our chief constable, colonel Roberts?</a:t>
            </a:r>
            <a:br>
              <a:rPr lang="en-GB" sz="900" dirty="0"/>
            </a:br>
            <a:br>
              <a:rPr lang="en-GB" sz="900" dirty="0"/>
            </a:br>
            <a:r>
              <a:rPr lang="en-GB" sz="900" dirty="0"/>
              <a:t>Inspector: I don't see much of him.</a:t>
            </a:r>
            <a:br>
              <a:rPr lang="en-GB" sz="900" dirty="0"/>
            </a:br>
            <a:br>
              <a:rPr lang="en-GB" sz="900" dirty="0"/>
            </a:br>
            <a:r>
              <a:rPr lang="en-GB" sz="900" dirty="0"/>
              <a:t>Birling: Perhaps I ought to warn you that he's an old friend of mine, and that I see him fairly frequently. </a:t>
            </a:r>
            <a:r>
              <a:rPr lang="en-GB" sz="900" dirty="0">
                <a:hlinkClick r:id="rId3">
                  <a:extLst>
                    <a:ext uri="{A12FA001-AC4F-418D-AE19-62706E023703}">
                      <ahyp:hlinkClr xmlns:ahyp="http://schemas.microsoft.com/office/drawing/2018/hyperlinkcolor" val="tx"/>
                    </a:ext>
                  </a:extLst>
                </a:hlinkClick>
              </a:rPr>
              <a:t>We play golf together sometimes up at the west </a:t>
            </a:r>
            <a:r>
              <a:rPr lang="en-GB" sz="900" dirty="0" err="1">
                <a:hlinkClick r:id="rId3">
                  <a:extLst>
                    <a:ext uri="{A12FA001-AC4F-418D-AE19-62706E023703}">
                      <ahyp:hlinkClr xmlns:ahyp="http://schemas.microsoft.com/office/drawing/2018/hyperlinkcolor" val="tx"/>
                    </a:ext>
                  </a:extLst>
                </a:hlinkClick>
              </a:rPr>
              <a:t>brumley</a:t>
            </a:r>
            <a:r>
              <a:rPr lang="en-GB" sz="900" dirty="0">
                <a:hlinkClick r:id="rId3">
                  <a:extLst>
                    <a:ext uri="{A12FA001-AC4F-418D-AE19-62706E023703}">
                      <ahyp:hlinkClr xmlns:ahyp="http://schemas.microsoft.com/office/drawing/2018/hyperlinkcolor" val="tx"/>
                    </a:ext>
                  </a:extLst>
                </a:hlinkClick>
              </a:rPr>
              <a:t>.</a:t>
            </a:r>
            <a:br>
              <a:rPr lang="en-GB" sz="900" dirty="0"/>
            </a:br>
            <a:br>
              <a:rPr lang="en-GB" sz="900" dirty="0"/>
            </a:br>
            <a:r>
              <a:rPr lang="en-GB" sz="900" dirty="0"/>
              <a:t>Inspector: (dryly) I don't play golf.</a:t>
            </a:r>
            <a:br>
              <a:rPr lang="en-GB" sz="900" dirty="0"/>
            </a:br>
            <a:br>
              <a:rPr lang="en-GB" sz="900" dirty="0"/>
            </a:br>
            <a:r>
              <a:rPr lang="en-GB" sz="900" dirty="0"/>
              <a:t>Birling: </a:t>
            </a:r>
            <a:r>
              <a:rPr lang="en-GB" sz="900" dirty="0">
                <a:hlinkClick r:id="rId4">
                  <a:extLst>
                    <a:ext uri="{A12FA001-AC4F-418D-AE19-62706E023703}">
                      <ahyp:hlinkClr xmlns:ahyp="http://schemas.microsoft.com/office/drawing/2018/hyperlinkcolor" val="tx"/>
                    </a:ext>
                  </a:extLst>
                </a:hlinkClick>
              </a:rPr>
              <a:t>I didn't suppose you did.</a:t>
            </a:r>
            <a:br>
              <a:rPr lang="en-GB" sz="900" dirty="0"/>
            </a:br>
            <a:br>
              <a:rPr lang="en-GB" sz="900" dirty="0"/>
            </a:br>
            <a:r>
              <a:rPr lang="en-GB" sz="900" dirty="0"/>
              <a:t>Eric: (bursting out) Well, I think it's a dam' shame.</a:t>
            </a:r>
            <a:br>
              <a:rPr lang="en-GB" sz="900" dirty="0"/>
            </a:br>
            <a:br>
              <a:rPr lang="en-GB" sz="900" dirty="0"/>
            </a:br>
            <a:r>
              <a:rPr lang="en-GB" sz="900" dirty="0"/>
              <a:t>Inspector: No, I’ve never wanted to play.</a:t>
            </a:r>
            <a:br>
              <a:rPr lang="en-GB" sz="900" dirty="0"/>
            </a:br>
            <a:br>
              <a:rPr lang="en-GB" sz="900" dirty="0"/>
            </a:br>
            <a:r>
              <a:rPr lang="en-GB" sz="900" dirty="0"/>
              <a:t>Eric: No, I mean about this girl – Eva Smith. Why shouldn't they try for higher wages? We try for the highest possible prices. And I don't see why she should have been sacked just because she'd a bit more spirit than the others. You said yourself she was a good worker. I'd have let her stay.</a:t>
            </a:r>
            <a:br>
              <a:rPr lang="en-GB" sz="900" dirty="0"/>
            </a:br>
            <a:br>
              <a:rPr lang="en-GB" sz="900" dirty="0"/>
            </a:br>
            <a:r>
              <a:rPr lang="en-GB" sz="900" dirty="0"/>
              <a:t>Birling: (rather angrily) </a:t>
            </a:r>
            <a:r>
              <a:rPr lang="en-GB" sz="900" dirty="0">
                <a:hlinkClick r:id="rId5">
                  <a:extLst>
                    <a:ext uri="{A12FA001-AC4F-418D-AE19-62706E023703}">
                      <ahyp:hlinkClr xmlns:ahyp="http://schemas.microsoft.com/office/drawing/2018/hyperlinkcolor" val="tx"/>
                    </a:ext>
                  </a:extLst>
                </a:hlinkClick>
              </a:rPr>
              <a:t>Unless you brighten your ideas, you'll never be in a position to let anybody stay or to tell anybody to go</a:t>
            </a:r>
            <a:r>
              <a:rPr lang="en-GB" sz="900" dirty="0"/>
              <a:t>. </a:t>
            </a:r>
            <a:r>
              <a:rPr lang="en-GB" sz="900" dirty="0">
                <a:hlinkClick r:id="rId6">
                  <a:extLst>
                    <a:ext uri="{A12FA001-AC4F-418D-AE19-62706E023703}">
                      <ahyp:hlinkClr xmlns:ahyp="http://schemas.microsoft.com/office/drawing/2018/hyperlinkcolor" val="tx"/>
                    </a:ext>
                  </a:extLst>
                </a:hlinkClick>
              </a:rPr>
              <a:t>It's about time you learnt to face a few responsibilities.</a:t>
            </a:r>
            <a:r>
              <a:rPr lang="en-GB" sz="900" dirty="0"/>
              <a:t> That's something this public-school-and-varsity life you've had doesn't seem to teach you.</a:t>
            </a:r>
            <a:br>
              <a:rPr lang="en-GB" sz="900" dirty="0"/>
            </a:br>
            <a:br>
              <a:rPr lang="en-GB" sz="900" dirty="0"/>
            </a:br>
            <a:r>
              <a:rPr lang="en-GB" sz="900" dirty="0"/>
              <a:t>Eric: (sulkily) Well, we don't need to tell the inspector all about that, do we?</a:t>
            </a:r>
            <a:br>
              <a:rPr lang="en-GB" sz="900" dirty="0"/>
            </a:br>
            <a:br>
              <a:rPr lang="en-GB" sz="900" dirty="0"/>
            </a:br>
            <a:r>
              <a:rPr lang="en-GB" sz="900" dirty="0"/>
              <a:t>Birling: I don't see we need to tell the inspector anything more. In fact, there's nothing I can tell him. I told the girl to clear out, and she went. That's the last I heard of her. Have you any idea what happened to her after that? Get into trouble? Go on the streets?</a:t>
            </a:r>
            <a:br>
              <a:rPr lang="en-GB" sz="900" dirty="0"/>
            </a:br>
            <a:br>
              <a:rPr lang="en-GB" sz="900" dirty="0"/>
            </a:br>
            <a:r>
              <a:rPr lang="en-GB" sz="900" dirty="0"/>
              <a:t>Inspector: (rather slowly) No, she didn't exactly go on the streets.</a:t>
            </a:r>
            <a:br>
              <a:rPr lang="en-GB" sz="900" dirty="0"/>
            </a:br>
            <a:br>
              <a:rPr lang="en-GB" sz="900" dirty="0"/>
            </a:br>
            <a:r>
              <a:rPr lang="en-GB" sz="900" dirty="0"/>
              <a:t>//Sheila has now entered//</a:t>
            </a:r>
            <a:br>
              <a:rPr lang="en-GB" sz="900" dirty="0"/>
            </a:br>
            <a:br>
              <a:rPr lang="en-GB" sz="900" dirty="0"/>
            </a:br>
            <a:r>
              <a:rPr lang="en-GB" sz="900" dirty="0"/>
              <a:t>Sheila: (gaily) What's this about streets? (noticing the inspector.) Oh – sorry. I didn't know. Mummy sent me in to ask you why you didn't come along to the drawing-room.</a:t>
            </a:r>
            <a:br>
              <a:rPr lang="en-GB" sz="900" dirty="0"/>
            </a:br>
            <a:br>
              <a:rPr lang="en-GB" sz="900" dirty="0"/>
            </a:br>
            <a:r>
              <a:rPr lang="en-GB" sz="900" dirty="0"/>
              <a:t>Birling: We shall be along in a minute now. Just finishing.</a:t>
            </a:r>
            <a:br>
              <a:rPr lang="en-GB" sz="900" dirty="0"/>
            </a:br>
            <a:br>
              <a:rPr lang="en-GB" sz="900" dirty="0"/>
            </a:br>
            <a:r>
              <a:rPr lang="en-GB" sz="900" dirty="0"/>
              <a:t>Inspector: I’m afraid not.</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16</a:t>
            </a:fld>
            <a:endParaRPr lang="en-GB"/>
          </a:p>
        </p:txBody>
      </p:sp>
      <p:sp>
        <p:nvSpPr>
          <p:cNvPr id="6" name="Rectangle 1">
            <a:extLst>
              <a:ext uri="{FF2B5EF4-FFF2-40B4-BE49-F238E27FC236}">
                <a16:creationId xmlns:a16="http://schemas.microsoft.com/office/drawing/2014/main" id="{F31E665C-E390-4A11-ADDE-4B3EB165B167}"/>
              </a:ext>
            </a:extLst>
          </p:cNvPr>
          <p:cNvSpPr>
            <a:spLocks noChangeArrowheads="1"/>
          </p:cNvSpPr>
          <p:nvPr/>
        </p:nvSpPr>
        <p:spPr bwMode="auto">
          <a:xfrm>
            <a:off x="4848839" y="136524"/>
            <a:ext cx="4138421" cy="67864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Comment vous entendez-vous avec notre chef de police, le colonel Roberts ?</a:t>
            </a:r>
            <a:br>
              <a:rPr lang="fr-FR" sz="900" dirty="0"/>
            </a:br>
            <a:br>
              <a:rPr lang="fr-FR" sz="900" dirty="0"/>
            </a:br>
            <a:r>
              <a:rPr lang="fr-FR" sz="900" dirty="0"/>
              <a:t>Inspecteur : Je ne le vois pas beaucoup.</a:t>
            </a:r>
            <a:br>
              <a:rPr lang="fr-FR" sz="900" dirty="0"/>
            </a:br>
            <a:br>
              <a:rPr lang="fr-FR" sz="900" dirty="0"/>
            </a:br>
            <a:r>
              <a:rPr lang="fr-FR" sz="900" dirty="0" err="1"/>
              <a:t>Birling</a:t>
            </a:r>
            <a:r>
              <a:rPr lang="fr-FR" sz="900" dirty="0"/>
              <a:t>: Peut-être devrais-je vous avertir que c’est un vieil ami à moi, et que je le vois assez fréquemment. Nous jouons au golf ensemble parfois au West </a:t>
            </a:r>
            <a:r>
              <a:rPr lang="fr-FR" sz="900" dirty="0" err="1"/>
              <a:t>Brumley</a:t>
            </a:r>
            <a:r>
              <a:rPr lang="fr-FR" sz="900" dirty="0"/>
              <a:t>.</a:t>
            </a:r>
            <a:br>
              <a:rPr lang="fr-FR" sz="900" dirty="0"/>
            </a:br>
            <a:br>
              <a:rPr lang="fr-FR" sz="900" dirty="0"/>
            </a:br>
            <a:r>
              <a:rPr lang="fr-FR" sz="900" dirty="0"/>
              <a:t>Inspecteur : (sèchement) je ne joue pas au golf.</a:t>
            </a:r>
            <a:br>
              <a:rPr lang="fr-FR" sz="900" dirty="0"/>
            </a:br>
            <a:br>
              <a:rPr lang="fr-FR" sz="900" dirty="0"/>
            </a:br>
            <a:r>
              <a:rPr lang="fr-FR" sz="900" dirty="0" err="1"/>
              <a:t>Birling</a:t>
            </a:r>
            <a:r>
              <a:rPr lang="fr-FR" sz="900" dirty="0"/>
              <a:t> : Je ne pensais pas que vous l’aviez fait.</a:t>
            </a:r>
            <a:br>
              <a:rPr lang="fr-FR" sz="900" dirty="0"/>
            </a:br>
            <a:br>
              <a:rPr lang="fr-FR" sz="900" dirty="0"/>
            </a:br>
            <a:r>
              <a:rPr lang="fr-FR" sz="900" dirty="0" err="1"/>
              <a:t>Eric</a:t>
            </a:r>
            <a:r>
              <a:rPr lang="fr-FR" sz="900" dirty="0"/>
              <a:t> : (éclatant) Eh bien, je pense que c’est une honte.</a:t>
            </a:r>
            <a:br>
              <a:rPr lang="fr-FR" sz="900" dirty="0"/>
            </a:br>
            <a:br>
              <a:rPr lang="fr-FR" sz="900" dirty="0"/>
            </a:br>
            <a:r>
              <a:rPr lang="fr-FR" sz="900" dirty="0"/>
              <a:t>Inspecteur : Non, je n’ai jamais voulu jouer.</a:t>
            </a:r>
            <a:br>
              <a:rPr lang="fr-FR" sz="900" dirty="0"/>
            </a:br>
            <a:br>
              <a:rPr lang="fr-FR" sz="900" dirty="0"/>
            </a:br>
            <a:r>
              <a:rPr lang="fr-FR" sz="900" dirty="0" err="1"/>
              <a:t>Eric</a:t>
            </a:r>
            <a:r>
              <a:rPr lang="fr-FR" sz="900" dirty="0"/>
              <a:t> : Non, je veux dire à propos de cette fille – Eva Smith. Pourquoi ne devraient-ils pas essayer d’obtenir des salaires plus élevés? Nous essayons d’obtenir les prix les plus élevés possibles. Et je ne vois pas pourquoi elle aurait dû être licenciée juste parce qu’elle avait un peu plus d’esprit que les autres. Vous avez dit vous-même qu’elle était une bonne travailleuse. Je l’aurais laissée rester.</a:t>
            </a:r>
            <a:br>
              <a:rPr lang="fr-FR" sz="900" dirty="0"/>
            </a:br>
            <a:br>
              <a:rPr lang="fr-FR" sz="900" dirty="0"/>
            </a:br>
            <a:r>
              <a:rPr lang="fr-FR" sz="900" dirty="0" err="1"/>
              <a:t>Birling</a:t>
            </a:r>
            <a:r>
              <a:rPr lang="fr-FR" sz="900" dirty="0"/>
              <a:t> : (plutôt furieux) À moins d’illuminer vos idées, vous ne serez jamais en mesure de laisser quelqu’un rester ou de dire à quiconque de partir. Il est temps que vous appreniez à faire face à quelques responsabilités. C’est quelque chose que cette vie d’école publique et universitaire que vous avez eue ne semble pas vous apprendre.</a:t>
            </a:r>
            <a:br>
              <a:rPr lang="fr-FR" sz="900" dirty="0"/>
            </a:br>
            <a:br>
              <a:rPr lang="fr-FR" sz="900" dirty="0"/>
            </a:br>
            <a:r>
              <a:rPr lang="fr-FR" sz="900" dirty="0" err="1"/>
              <a:t>Eric</a:t>
            </a:r>
            <a:r>
              <a:rPr lang="fr-FR" sz="900" dirty="0"/>
              <a:t> : (boudeur) Eh bien, nous n’avons pas besoin de tout dire à l’inspecteur, n’est-ce pas ?</a:t>
            </a:r>
            <a:br>
              <a:rPr lang="fr-FR" sz="900" dirty="0"/>
            </a:br>
            <a:br>
              <a:rPr lang="fr-FR" sz="900" dirty="0"/>
            </a:br>
            <a:r>
              <a:rPr lang="fr-FR" sz="900" dirty="0" err="1"/>
              <a:t>Birling</a:t>
            </a:r>
            <a:r>
              <a:rPr lang="fr-FR" sz="900" dirty="0"/>
              <a:t> : Je ne vois pas la nécessité d’en dire plus à l’inspecteur. En fait, il n’y a rien que je puisse lui dire. J’ai dit à la fille de partir, et elle est partie. C’est la dernière fois que j’ai entendu parler d’elle. Avez-vous une idée de ce qui lui est arrivé après cela? Vous avez des ennuis? Aller dans la rue?</a:t>
            </a:r>
            <a:br>
              <a:rPr lang="fr-FR" sz="900" dirty="0"/>
            </a:br>
            <a:br>
              <a:rPr lang="fr-FR" sz="900" dirty="0"/>
            </a:br>
            <a:r>
              <a:rPr lang="fr-FR" sz="900" dirty="0"/>
              <a:t>Inspecteur : (assez lentement) Non, elle n’est pas vraiment allée dans la rue.</a:t>
            </a:r>
            <a:br>
              <a:rPr lang="fr-FR" sz="900" dirty="0"/>
            </a:br>
            <a:br>
              <a:rPr lang="fr-FR" sz="900" dirty="0"/>
            </a:br>
            <a:r>
              <a:rPr lang="fr-FR" sz="900" dirty="0"/>
              <a:t>Sheila est maintenant entrée//</a:t>
            </a:r>
            <a:br>
              <a:rPr lang="fr-FR" sz="900" dirty="0"/>
            </a:br>
            <a:br>
              <a:rPr lang="fr-FR" sz="900" dirty="0"/>
            </a:br>
            <a:r>
              <a:rPr lang="fr-FR" sz="900" dirty="0"/>
              <a:t>Sheila : (gaiement) Qu’est-ce que c’est que les rues ? (Remarquant l’inspecteur.) Oh – désolé. Je savais pas. Maman m’a envoyé pour te demander pourquoi tu n’étais pas venu au salon.</a:t>
            </a:r>
            <a:br>
              <a:rPr lang="fr-FR" sz="900" dirty="0"/>
            </a:br>
            <a:br>
              <a:rPr lang="fr-FR" sz="900" dirty="0"/>
            </a:br>
            <a:r>
              <a:rPr lang="fr-FR" sz="900" dirty="0" err="1"/>
              <a:t>Birling</a:t>
            </a:r>
            <a:r>
              <a:rPr lang="fr-FR" sz="900" dirty="0"/>
              <a:t> : Nous serons là dans une minute maintenant. Juste finir.</a:t>
            </a:r>
            <a:br>
              <a:rPr lang="fr-FR" sz="900" dirty="0"/>
            </a:br>
            <a:br>
              <a:rPr lang="fr-FR" sz="900" dirty="0"/>
            </a:br>
            <a:r>
              <a:rPr lang="fr-FR" sz="900" dirty="0"/>
              <a:t>Inspecteur : Je crains que non.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738534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243511"/>
            <a:ext cx="417197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(abruptly) </a:t>
            </a:r>
            <a:r>
              <a:rPr lang="en-GB" sz="900" dirty="0">
                <a:hlinkClick r:id="rId2">
                  <a:extLst>
                    <a:ext uri="{A12FA001-AC4F-418D-AE19-62706E023703}">
                      <ahyp:hlinkClr xmlns:ahyp="http://schemas.microsoft.com/office/drawing/2018/hyperlinkcolor" val="tx"/>
                    </a:ext>
                  </a:extLst>
                </a:hlinkClick>
              </a:rPr>
              <a:t>There's nothing else, </a:t>
            </a:r>
            <a:r>
              <a:rPr lang="en-GB" sz="900" dirty="0" err="1">
                <a:hlinkClick r:id="rId2">
                  <a:extLst>
                    <a:ext uri="{A12FA001-AC4F-418D-AE19-62706E023703}">
                      <ahyp:hlinkClr xmlns:ahyp="http://schemas.microsoft.com/office/drawing/2018/hyperlinkcolor" val="tx"/>
                    </a:ext>
                  </a:extLst>
                </a:hlinkClick>
              </a:rPr>
              <a:t>y'know</a:t>
            </a:r>
            <a:r>
              <a:rPr lang="en-GB" sz="900" dirty="0">
                <a:hlinkClick r:id="rId2">
                  <a:extLst>
                    <a:ext uri="{A12FA001-AC4F-418D-AE19-62706E023703}">
                      <ahyp:hlinkClr xmlns:ahyp="http://schemas.microsoft.com/office/drawing/2018/hyperlinkcolor" val="tx"/>
                    </a:ext>
                  </a:extLst>
                </a:hlinkClick>
              </a:rPr>
              <a:t>. I've just told you that.</a:t>
            </a:r>
            <a:br>
              <a:rPr lang="en-GB" sz="900" dirty="0"/>
            </a:br>
            <a:br>
              <a:rPr lang="en-GB" sz="900" dirty="0"/>
            </a:br>
            <a:r>
              <a:rPr lang="en-GB" sz="900" dirty="0"/>
              <a:t>Sheila: What's all this about?</a:t>
            </a:r>
            <a:br>
              <a:rPr lang="en-GB" sz="900" dirty="0"/>
            </a:br>
            <a:br>
              <a:rPr lang="en-GB" sz="900" dirty="0"/>
            </a:br>
            <a:r>
              <a:rPr lang="en-GB" sz="900" dirty="0"/>
              <a:t>Birling: </a:t>
            </a:r>
            <a:r>
              <a:rPr lang="en-GB" sz="900" dirty="0">
                <a:hlinkClick r:id="rId3">
                  <a:extLst>
                    <a:ext uri="{A12FA001-AC4F-418D-AE19-62706E023703}">
                      <ahyp:hlinkClr xmlns:ahyp="http://schemas.microsoft.com/office/drawing/2018/hyperlinkcolor" val="tx"/>
                    </a:ext>
                  </a:extLst>
                </a:hlinkClick>
              </a:rPr>
              <a:t>Nothing to do with you, Sheila. Run along.</a:t>
            </a:r>
            <a:br>
              <a:rPr lang="en-GB" sz="900" dirty="0"/>
            </a:br>
            <a:br>
              <a:rPr lang="en-GB" sz="900" dirty="0"/>
            </a:br>
            <a:r>
              <a:rPr lang="en-GB" sz="900" dirty="0"/>
              <a:t>Inspector: No, wait a minute, Miss Birling.</a:t>
            </a:r>
            <a:br>
              <a:rPr lang="en-GB" sz="900" dirty="0"/>
            </a:br>
            <a:br>
              <a:rPr lang="en-GB" sz="900" dirty="0"/>
            </a:br>
            <a:r>
              <a:rPr lang="en-GB" sz="900" dirty="0"/>
              <a:t>Birling: (angrily) Look here, inspector, I consider this uncalled-for and officious. I've half a mind to report you. I've told you all I know – and it doesn't seem to me very important – and now there isn't the slightest reason why my daughter should be dragged into this unpleasant business.</a:t>
            </a:r>
            <a:br>
              <a:rPr lang="en-GB" sz="900" dirty="0"/>
            </a:br>
            <a:br>
              <a:rPr lang="en-GB" sz="900" dirty="0"/>
            </a:br>
            <a:r>
              <a:rPr lang="en-GB" sz="900" dirty="0"/>
              <a:t>Sheila: (coming father in) What business? What's happening?</a:t>
            </a:r>
            <a:br>
              <a:rPr lang="en-GB" sz="900" dirty="0"/>
            </a:br>
            <a:br>
              <a:rPr lang="en-GB" sz="900" dirty="0"/>
            </a:br>
            <a:r>
              <a:rPr lang="en-GB" sz="900" dirty="0"/>
              <a:t>Inspector: (impressively) I'm a police inspector, miss Birling. This afternoon a young woman drank some disinfectant, and died, after several hours of agony, tonight in the infirmary.</a:t>
            </a:r>
            <a:br>
              <a:rPr lang="en-GB" sz="900" dirty="0"/>
            </a:br>
            <a:br>
              <a:rPr lang="en-GB" sz="900" dirty="0"/>
            </a:br>
            <a:r>
              <a:rPr lang="en-GB" sz="900" dirty="0"/>
              <a:t>Sheila: </a:t>
            </a:r>
            <a:r>
              <a:rPr lang="en-GB" sz="900" dirty="0">
                <a:hlinkClick r:id="rId4">
                  <a:extLst>
                    <a:ext uri="{A12FA001-AC4F-418D-AE19-62706E023703}">
                      <ahyp:hlinkClr xmlns:ahyp="http://schemas.microsoft.com/office/drawing/2018/hyperlinkcolor" val="tx"/>
                    </a:ext>
                  </a:extLst>
                </a:hlinkClick>
              </a:rPr>
              <a:t>Oh – how horrible! Was it an accident?</a:t>
            </a:r>
            <a:br>
              <a:rPr lang="en-GB" sz="900" dirty="0"/>
            </a:br>
            <a:br>
              <a:rPr lang="en-GB" sz="900" dirty="0"/>
            </a:br>
            <a:r>
              <a:rPr lang="en-GB" sz="900" dirty="0"/>
              <a:t>Inspector: </a:t>
            </a:r>
            <a:r>
              <a:rPr lang="en-GB" sz="900" dirty="0">
                <a:hlinkClick r:id="rId5">
                  <a:extLst>
                    <a:ext uri="{A12FA001-AC4F-418D-AE19-62706E023703}">
                      <ahyp:hlinkClr xmlns:ahyp="http://schemas.microsoft.com/office/drawing/2018/hyperlinkcolor" val="tx"/>
                    </a:ext>
                  </a:extLst>
                </a:hlinkClick>
              </a:rPr>
              <a:t>No. she wanted to end her life. She felt she couldn't go on any longer.</a:t>
            </a:r>
            <a:br>
              <a:rPr lang="en-GB" sz="900" dirty="0"/>
            </a:br>
            <a:br>
              <a:rPr lang="en-GB" sz="900" dirty="0"/>
            </a:br>
            <a:r>
              <a:rPr lang="en-GB" sz="900" dirty="0"/>
              <a:t>Birling: Well, don't tell me that's because I discharged her from my employment nearly two years ago.</a:t>
            </a:r>
            <a:br>
              <a:rPr lang="en-GB" sz="900" dirty="0"/>
            </a:br>
            <a:br>
              <a:rPr lang="en-GB" sz="900" dirty="0"/>
            </a:br>
            <a:r>
              <a:rPr lang="en-GB" sz="900" dirty="0"/>
              <a:t>Eric: That might have started it.</a:t>
            </a:r>
            <a:br>
              <a:rPr lang="en-GB" sz="900" dirty="0"/>
            </a:br>
            <a:br>
              <a:rPr lang="en-GB" sz="900" dirty="0"/>
            </a:br>
            <a:r>
              <a:rPr lang="en-GB" sz="900" dirty="0"/>
              <a:t>Sheila: Did you, dad?</a:t>
            </a:r>
            <a:br>
              <a:rPr lang="en-GB" sz="900" dirty="0"/>
            </a:br>
            <a:br>
              <a:rPr lang="en-GB" sz="900" dirty="0"/>
            </a:br>
            <a:r>
              <a:rPr lang="en-GB" sz="900" dirty="0"/>
              <a:t>Birling: Yes. The girl had been causing trouble in the works. I was quite justified.</a:t>
            </a:r>
            <a:br>
              <a:rPr lang="en-GB" sz="900" dirty="0"/>
            </a:br>
            <a:br>
              <a:rPr lang="en-GB" sz="900" dirty="0"/>
            </a:br>
            <a:r>
              <a:rPr lang="en-GB" sz="900" dirty="0"/>
              <a:t>Gerald: Yes, I think you were. I know we'd have done the same thing. Don't look like that Sheila.</a:t>
            </a:r>
            <a:br>
              <a:rPr lang="en-GB" sz="900" dirty="0"/>
            </a:br>
            <a:br>
              <a:rPr lang="en-GB" sz="900" dirty="0"/>
            </a:br>
            <a:r>
              <a:rPr lang="en-GB" sz="900" dirty="0"/>
              <a:t>Sheila: (rather distressed) Sorry! It's just that I can't help thinking about this girl – destroying herself so horribly – and I’ve been so happy tonight. </a:t>
            </a:r>
            <a:r>
              <a:rPr lang="en-GB" sz="900" dirty="0">
                <a:hlinkClick r:id="rId6">
                  <a:extLst>
                    <a:ext uri="{A12FA001-AC4F-418D-AE19-62706E023703}">
                      <ahyp:hlinkClr xmlns:ahyp="http://schemas.microsoft.com/office/drawing/2018/hyperlinkcolor" val="tx"/>
                    </a:ext>
                  </a:extLst>
                </a:hlinkClick>
              </a:rPr>
              <a:t>Oh I wish you hadn't told me.</a:t>
            </a:r>
            <a:r>
              <a:rPr lang="en-GB" sz="900" dirty="0"/>
              <a:t> What was she like? </a:t>
            </a:r>
            <a:r>
              <a:rPr lang="en-GB" sz="900" dirty="0">
                <a:hlinkClick r:id="rId7">
                  <a:extLst>
                    <a:ext uri="{A12FA001-AC4F-418D-AE19-62706E023703}">
                      <ahyp:hlinkClr xmlns:ahyp="http://schemas.microsoft.com/office/drawing/2018/hyperlinkcolor" val="tx"/>
                    </a:ext>
                  </a:extLst>
                </a:hlinkClick>
              </a:rPr>
              <a:t>Quite young?</a:t>
            </a:r>
            <a:br>
              <a:rPr lang="en-GB" sz="900" dirty="0">
                <a:hlinkClick r:id="rId7">
                  <a:extLst>
                    <a:ext uri="{A12FA001-AC4F-418D-AE19-62706E023703}">
                      <ahyp:hlinkClr xmlns:ahyp="http://schemas.microsoft.com/office/drawing/2018/hyperlinkcolor" val="tx"/>
                    </a:ext>
                  </a:extLst>
                </a:hlinkClick>
              </a:rPr>
            </a:br>
            <a:br>
              <a:rPr lang="en-GB" sz="900" dirty="0">
                <a:hlinkClick r:id="rId7">
                  <a:extLst>
                    <a:ext uri="{A12FA001-AC4F-418D-AE19-62706E023703}">
                      <ahyp:hlinkClr xmlns:ahyp="http://schemas.microsoft.com/office/drawing/2018/hyperlinkcolor" val="tx"/>
                    </a:ext>
                  </a:extLst>
                </a:hlinkClick>
              </a:rPr>
            </a:br>
            <a:r>
              <a:rPr lang="en-GB" sz="900" dirty="0">
                <a:hlinkClick r:id="rId7">
                  <a:extLst>
                    <a:ext uri="{A12FA001-AC4F-418D-AE19-62706E023703}">
                      <ahyp:hlinkClr xmlns:ahyp="http://schemas.microsoft.com/office/drawing/2018/hyperlinkcolor" val="tx"/>
                    </a:ext>
                  </a:extLst>
                </a:hlinkClick>
              </a:rPr>
              <a:t>Inspector: Yes. Twenty-four.</a:t>
            </a:r>
            <a:br>
              <a:rPr lang="en-GB" sz="900" dirty="0">
                <a:hlinkClick r:id="rId7">
                  <a:extLst>
                    <a:ext uri="{A12FA001-AC4F-418D-AE19-62706E023703}">
                      <ahyp:hlinkClr xmlns:ahyp="http://schemas.microsoft.com/office/drawing/2018/hyperlinkcolor" val="tx"/>
                    </a:ext>
                  </a:extLst>
                </a:hlinkClick>
              </a:rPr>
            </a:br>
            <a:br>
              <a:rPr lang="en-GB" sz="900" dirty="0">
                <a:hlinkClick r:id="rId7">
                  <a:extLst>
                    <a:ext uri="{A12FA001-AC4F-418D-AE19-62706E023703}">
                      <ahyp:hlinkClr xmlns:ahyp="http://schemas.microsoft.com/office/drawing/2018/hyperlinkcolor" val="tx"/>
                    </a:ext>
                  </a:extLst>
                </a:hlinkClick>
              </a:rPr>
            </a:br>
            <a:r>
              <a:rPr lang="en-GB" sz="900" dirty="0">
                <a:hlinkClick r:id="rId7">
                  <a:extLst>
                    <a:ext uri="{A12FA001-AC4F-418D-AE19-62706E023703}">
                      <ahyp:hlinkClr xmlns:ahyp="http://schemas.microsoft.com/office/drawing/2018/hyperlinkcolor" val="tx"/>
                    </a:ext>
                  </a:extLst>
                </a:hlinkClick>
              </a:rPr>
              <a:t>Sheila: Pretty?</a:t>
            </a:r>
            <a:br>
              <a:rPr lang="en-GB" sz="900" dirty="0"/>
            </a:br>
            <a:br>
              <a:rPr lang="en-GB" sz="900" dirty="0"/>
            </a:br>
            <a:r>
              <a:rPr lang="en-GB" sz="900" dirty="0"/>
              <a:t>Inspector: She wasn't pretty when I saw her today, but she had been pretty – very pretty.</a:t>
            </a:r>
            <a:br>
              <a:rPr lang="en-GB" sz="900" dirty="0"/>
            </a:b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17</a:t>
            </a:fld>
            <a:endParaRPr lang="en-GB"/>
          </a:p>
        </p:txBody>
      </p:sp>
      <p:sp>
        <p:nvSpPr>
          <p:cNvPr id="6" name="Rectangle 1">
            <a:extLst>
              <a:ext uri="{FF2B5EF4-FFF2-40B4-BE49-F238E27FC236}">
                <a16:creationId xmlns:a16="http://schemas.microsoft.com/office/drawing/2014/main" id="{9FB36855-FC4C-481E-AAB4-4A0D8699AA52}"/>
              </a:ext>
            </a:extLst>
          </p:cNvPr>
          <p:cNvSpPr>
            <a:spLocks noChangeArrowheads="1"/>
          </p:cNvSpPr>
          <p:nvPr/>
        </p:nvSpPr>
        <p:spPr bwMode="auto">
          <a:xfrm>
            <a:off x="4630724" y="136524"/>
            <a:ext cx="4432036" cy="67864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(brusquement) Il n’y a rien d’autre, vous savez. Je viens de vous le dire.</a:t>
            </a:r>
            <a:br>
              <a:rPr lang="fr-FR" sz="900" dirty="0"/>
            </a:br>
            <a:br>
              <a:rPr lang="fr-FR" sz="900" dirty="0"/>
            </a:br>
            <a:r>
              <a:rPr lang="fr-FR" sz="900" dirty="0"/>
              <a:t>Sheila : De quoi s’agit-il ?</a:t>
            </a:r>
            <a:br>
              <a:rPr lang="fr-FR" sz="900" dirty="0"/>
            </a:br>
            <a:br>
              <a:rPr lang="fr-FR" sz="900" dirty="0"/>
            </a:br>
            <a:r>
              <a:rPr lang="fr-FR" sz="900" dirty="0" err="1"/>
              <a:t>Birling</a:t>
            </a:r>
            <a:r>
              <a:rPr lang="fr-FR" sz="900" dirty="0"/>
              <a:t> : Rien à voir avec toi, Sheila. Courez.</a:t>
            </a:r>
            <a:br>
              <a:rPr lang="fr-FR" sz="900" dirty="0"/>
            </a:br>
            <a:br>
              <a:rPr lang="fr-FR" sz="900" dirty="0"/>
            </a:br>
            <a:r>
              <a:rPr lang="fr-FR" sz="900" dirty="0"/>
              <a:t>Inspecteur: Non, attendez une minute, Mlle </a:t>
            </a:r>
            <a:r>
              <a:rPr lang="fr-FR" sz="900" dirty="0" err="1"/>
              <a:t>Birling</a:t>
            </a:r>
            <a:r>
              <a:rPr lang="fr-FR" sz="900" dirty="0"/>
              <a:t>.</a:t>
            </a:r>
            <a:br>
              <a:rPr lang="fr-FR" sz="900" dirty="0"/>
            </a:br>
            <a:br>
              <a:rPr lang="fr-FR" sz="900" dirty="0"/>
            </a:br>
            <a:r>
              <a:rPr lang="fr-FR" sz="900" dirty="0" err="1"/>
              <a:t>Birling</a:t>
            </a:r>
            <a:r>
              <a:rPr lang="fr-FR" sz="900" dirty="0"/>
              <a:t> : (avec colère) Regardez ici, inspecteur, je considère que c’est injustifié et officieux. J’ai la moitié de l’esprit de vous signaler. Je vous ai dit tout ce que je sais – et cela ne me semble pas très important – et maintenant il n’y a pas la moindre raison pour laquelle ma fille devrait être entraînée dans cette affaire désagréable.</a:t>
            </a:r>
            <a:br>
              <a:rPr lang="fr-FR" sz="900" dirty="0"/>
            </a:br>
            <a:br>
              <a:rPr lang="fr-FR" sz="900" dirty="0"/>
            </a:br>
            <a:r>
              <a:rPr lang="fr-FR" sz="900" dirty="0"/>
              <a:t>Sheila : (le père arrive) Quelle entreprise ? Que se passe-t-il?</a:t>
            </a:r>
            <a:br>
              <a:rPr lang="fr-FR" sz="900" dirty="0"/>
            </a:br>
            <a:br>
              <a:rPr lang="fr-FR" sz="900" dirty="0"/>
            </a:br>
            <a:r>
              <a:rPr lang="fr-FR" sz="900" dirty="0"/>
              <a:t>Inspecteur : (impressionnant) Je suis inspecteur de police, mademoiselle </a:t>
            </a:r>
            <a:r>
              <a:rPr lang="fr-FR" sz="900" dirty="0" err="1"/>
              <a:t>Birling</a:t>
            </a:r>
            <a:r>
              <a:rPr lang="fr-FR" sz="900" dirty="0"/>
              <a:t>. Cet après-midi, une jeune femme a bu du désinfectant et est morte, après plusieurs heures d’agonie, ce soir à l’infirmerie.</a:t>
            </a:r>
            <a:br>
              <a:rPr lang="fr-FR" sz="900" dirty="0"/>
            </a:br>
            <a:br>
              <a:rPr lang="fr-FR" sz="900" dirty="0"/>
            </a:br>
            <a:r>
              <a:rPr lang="fr-FR" sz="900" dirty="0"/>
              <a:t>Sheila : Oh, comme c’est horrible ! Était-ce un accident?</a:t>
            </a:r>
            <a:br>
              <a:rPr lang="fr-FR" sz="900" dirty="0"/>
            </a:br>
            <a:br>
              <a:rPr lang="fr-FR" sz="900" dirty="0"/>
            </a:br>
            <a:r>
              <a:rPr lang="fr-FR" sz="900" dirty="0"/>
              <a:t>Inspecteur : Non. Elle voulait mettre fin à ses jours. Elle sentait qu’elle ne pouvait plus continuer.</a:t>
            </a:r>
            <a:br>
              <a:rPr lang="fr-FR" sz="900" dirty="0"/>
            </a:br>
            <a:br>
              <a:rPr lang="fr-FR" sz="900" dirty="0"/>
            </a:br>
            <a:r>
              <a:rPr lang="fr-FR" sz="900" dirty="0" err="1"/>
              <a:t>Birling</a:t>
            </a:r>
            <a:r>
              <a:rPr lang="fr-FR" sz="900" dirty="0"/>
              <a:t>: Eh bien, ne me dites pas que c’est parce que je l’ai congédiée de mon emploi il y a près de deux ans.</a:t>
            </a:r>
            <a:br>
              <a:rPr lang="fr-FR" sz="900" dirty="0"/>
            </a:br>
            <a:br>
              <a:rPr lang="fr-FR" sz="900" dirty="0"/>
            </a:br>
            <a:r>
              <a:rPr lang="fr-FR" sz="900" dirty="0" err="1"/>
              <a:t>Eric</a:t>
            </a:r>
            <a:r>
              <a:rPr lang="fr-FR" sz="900" dirty="0"/>
              <a:t> : C’est peut-être ce qui a commencé.</a:t>
            </a:r>
            <a:br>
              <a:rPr lang="fr-FR" sz="900" dirty="0"/>
            </a:br>
            <a:br>
              <a:rPr lang="fr-FR" sz="900" dirty="0"/>
            </a:br>
            <a:r>
              <a:rPr lang="fr-FR" sz="900" dirty="0"/>
              <a:t>Sheila : Et toi, papa ?</a:t>
            </a:r>
            <a:br>
              <a:rPr lang="fr-FR" sz="900" dirty="0"/>
            </a:br>
            <a:br>
              <a:rPr lang="fr-FR" sz="900" dirty="0"/>
            </a:br>
            <a:r>
              <a:rPr lang="fr-FR" sz="900" dirty="0" err="1"/>
              <a:t>Birling</a:t>
            </a:r>
            <a:r>
              <a:rPr lang="fr-FR" sz="900" dirty="0"/>
              <a:t> : Oui. La jeune fille avait causé des problèmes dans les travaux. J’étais tout à fait justifié.</a:t>
            </a:r>
            <a:br>
              <a:rPr lang="fr-FR" sz="900" dirty="0"/>
            </a:br>
            <a:br>
              <a:rPr lang="fr-FR" sz="900" dirty="0"/>
            </a:br>
            <a:r>
              <a:rPr lang="fr-FR" sz="900" dirty="0"/>
              <a:t>Gerald : Oui, je pense que vous l’étiez. Je sais que nous aurions fait la même chose. Ne ressemble pas à cette Sheila.</a:t>
            </a:r>
            <a:br>
              <a:rPr lang="fr-FR" sz="900" dirty="0"/>
            </a:br>
            <a:br>
              <a:rPr lang="fr-FR" sz="900" dirty="0"/>
            </a:br>
            <a:r>
              <a:rPr lang="fr-FR" sz="900" dirty="0"/>
              <a:t>Sheila : (plutôt angoissée) Désolée ! C’est juste que je ne peux pas m’empêcher de penser à cette fille – qui se détruit si horriblement – et j’ai été si heureuse ce soir. Oh, j’aurais aimé que tu ne me le dises pas. Comment était-elle? Assez jeune?</a:t>
            </a:r>
            <a:br>
              <a:rPr lang="fr-FR" sz="900" dirty="0"/>
            </a:br>
            <a:br>
              <a:rPr lang="fr-FR" sz="900" dirty="0"/>
            </a:br>
            <a:r>
              <a:rPr lang="fr-FR" sz="900" dirty="0"/>
              <a:t>Inspecteur : Oui. Vingt-quatre.</a:t>
            </a:r>
            <a:br>
              <a:rPr lang="fr-FR" sz="900" dirty="0"/>
            </a:br>
            <a:br>
              <a:rPr lang="fr-FR" sz="900" dirty="0"/>
            </a:br>
            <a:r>
              <a:rPr lang="fr-FR" sz="900" dirty="0"/>
              <a:t>Sheila : Jolie ?</a:t>
            </a:r>
            <a:br>
              <a:rPr lang="fr-FR" sz="900" dirty="0"/>
            </a:br>
            <a:br>
              <a:rPr lang="fr-FR" sz="900" dirty="0"/>
            </a:br>
            <a:r>
              <a:rPr lang="fr-FR" sz="900" dirty="0"/>
              <a:t>Inspecteur : Elle n’était pas jolie quand je l’ai vue aujourd’hui, mais elle avait été jolie – très jolie.</a:t>
            </a:r>
            <a:br>
              <a:rPr lang="fr-FR" sz="900" dirty="0"/>
            </a:br>
            <a:r>
              <a:rPr lang="fr-FR" sz="900" dirty="0"/>
              <a: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671424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2"/>
            <a:ext cx="417197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That's enough of that.</a:t>
            </a:r>
            <a:br>
              <a:rPr lang="en-GB" sz="900" dirty="0"/>
            </a:br>
            <a:br>
              <a:rPr lang="en-GB" sz="900" dirty="0"/>
            </a:br>
            <a:r>
              <a:rPr lang="en-GB" sz="900" dirty="0"/>
              <a:t>Gerald: And I don't really see that this inquiry gets you anywhere, inspector. It's what happened to her since she left Mr Birling's works that is important.</a:t>
            </a:r>
            <a:br>
              <a:rPr lang="en-GB" sz="900" dirty="0"/>
            </a:br>
            <a:br>
              <a:rPr lang="en-GB" sz="900" dirty="0"/>
            </a:br>
            <a:r>
              <a:rPr lang="en-GB" sz="900" dirty="0"/>
              <a:t>Birling: Obviously. I suggested that some time ago.</a:t>
            </a:r>
            <a:br>
              <a:rPr lang="en-GB" sz="900" dirty="0"/>
            </a:br>
            <a:br>
              <a:rPr lang="en-GB" sz="900" dirty="0"/>
            </a:br>
            <a:r>
              <a:rPr lang="en-GB" sz="900" dirty="0"/>
              <a:t>Gerald: And we can't help you there because we don't know.</a:t>
            </a:r>
            <a:br>
              <a:rPr lang="en-GB" sz="900" dirty="0"/>
            </a:br>
            <a:br>
              <a:rPr lang="en-GB" sz="900" dirty="0"/>
            </a:br>
            <a:r>
              <a:rPr lang="en-GB" sz="900" dirty="0"/>
              <a:t>Inspector: (slowly) Are you sure you don't know.</a:t>
            </a:r>
            <a:br>
              <a:rPr lang="en-GB" sz="900" dirty="0"/>
            </a:br>
            <a:br>
              <a:rPr lang="en-GB" sz="900" dirty="0"/>
            </a:br>
            <a:r>
              <a:rPr lang="en-GB" sz="900" dirty="0"/>
              <a:t>// He looks at Gerald, then at Eric, then at Sheila.//</a:t>
            </a:r>
            <a:br>
              <a:rPr lang="en-GB" sz="900" dirty="0"/>
            </a:br>
            <a:br>
              <a:rPr lang="en-GB" sz="900" dirty="0"/>
            </a:br>
            <a:r>
              <a:rPr lang="en-GB" sz="900" dirty="0"/>
              <a:t>Birling: And are you suggesting now that one of them knows something about this girl?</a:t>
            </a:r>
            <a:br>
              <a:rPr lang="en-GB" sz="900" dirty="0"/>
            </a:br>
            <a:br>
              <a:rPr lang="en-GB" sz="900" dirty="0"/>
            </a:br>
            <a:r>
              <a:rPr lang="en-GB" sz="900" dirty="0"/>
              <a:t>Inspector: Yes.</a:t>
            </a:r>
            <a:br>
              <a:rPr lang="en-GB" sz="900" dirty="0"/>
            </a:br>
            <a:br>
              <a:rPr lang="en-GB" sz="900" dirty="0"/>
            </a:br>
            <a:r>
              <a:rPr lang="en-GB" sz="900" dirty="0"/>
              <a:t>Birling: You didn't come here just to see me, then?</a:t>
            </a:r>
            <a:br>
              <a:rPr lang="en-GB" sz="900" dirty="0"/>
            </a:br>
            <a:br>
              <a:rPr lang="en-GB" sz="900" dirty="0"/>
            </a:br>
            <a:r>
              <a:rPr lang="en-GB" sz="900" dirty="0"/>
              <a:t>Inspector: No.</a:t>
            </a:r>
            <a:br>
              <a:rPr lang="en-GB" sz="900" dirty="0"/>
            </a:br>
            <a:br>
              <a:rPr lang="en-GB" sz="900" dirty="0"/>
            </a:br>
            <a:r>
              <a:rPr lang="en-GB" sz="900" dirty="0"/>
              <a:t>// the other four exchange bewildered and perturbed glances.//</a:t>
            </a:r>
            <a:br>
              <a:rPr lang="en-GB" sz="900" dirty="0"/>
            </a:br>
            <a:br>
              <a:rPr lang="en-GB" sz="900" dirty="0"/>
            </a:br>
            <a:r>
              <a:rPr lang="en-GB" sz="900" dirty="0"/>
              <a:t>Birling: </a:t>
            </a:r>
            <a:r>
              <a:rPr lang="en-GB" sz="900" dirty="0">
                <a:hlinkClick r:id="rId2">
                  <a:extLst>
                    <a:ext uri="{A12FA001-AC4F-418D-AE19-62706E023703}">
                      <ahyp:hlinkClr xmlns:ahyp="http://schemas.microsoft.com/office/drawing/2018/hyperlinkcolor" val="tx"/>
                    </a:ext>
                  </a:extLst>
                </a:hlinkClick>
              </a:rPr>
              <a:t>( with marked change of tone) Well, of course, if I’d known that earlier, I wouldn't has called you officious and talked about reporting you.</a:t>
            </a:r>
            <a:r>
              <a:rPr lang="en-GB" sz="900" dirty="0"/>
              <a:t> You understand that, don't you, inspector? I thought that – for some reason best known to yourself – you were making the most of this tiny bit of information I could give you. I'm sorry. </a:t>
            </a:r>
            <a:r>
              <a:rPr lang="en-GB" sz="900" dirty="0">
                <a:hlinkClick r:id="rId3">
                  <a:extLst>
                    <a:ext uri="{A12FA001-AC4F-418D-AE19-62706E023703}">
                      <ahyp:hlinkClr xmlns:ahyp="http://schemas.microsoft.com/office/drawing/2018/hyperlinkcolor" val="tx"/>
                    </a:ext>
                  </a:extLst>
                </a:hlinkClick>
              </a:rPr>
              <a:t>This makes a difference.</a:t>
            </a:r>
            <a:r>
              <a:rPr lang="en-GB" sz="900" dirty="0"/>
              <a:t> You sure of your facts?</a:t>
            </a:r>
            <a:br>
              <a:rPr lang="en-GB" sz="900" dirty="0"/>
            </a:br>
            <a:br>
              <a:rPr lang="en-GB" sz="900" dirty="0"/>
            </a:br>
            <a:r>
              <a:rPr lang="en-GB" sz="900" dirty="0"/>
              <a:t>Inspector: Some of them – yes.</a:t>
            </a:r>
            <a:br>
              <a:rPr lang="en-GB" sz="900" dirty="0"/>
            </a:br>
            <a:br>
              <a:rPr lang="en-GB" sz="900" dirty="0"/>
            </a:br>
            <a:r>
              <a:rPr lang="en-GB" sz="900" dirty="0"/>
              <a:t>Birling: I can't think they can be of any great consequence.</a:t>
            </a:r>
            <a:br>
              <a:rPr lang="en-GB" sz="900" dirty="0"/>
            </a:br>
            <a:br>
              <a:rPr lang="en-GB" sz="900" dirty="0"/>
            </a:br>
            <a:r>
              <a:rPr lang="en-GB" sz="900" dirty="0"/>
              <a:t>Inspector: The girl's dead though.</a:t>
            </a:r>
            <a:br>
              <a:rPr lang="en-GB" sz="900" dirty="0"/>
            </a:br>
            <a:br>
              <a:rPr lang="en-GB" sz="900" dirty="0"/>
            </a:br>
            <a:r>
              <a:rPr lang="en-GB" sz="900" dirty="0"/>
              <a:t>Sheila: What do you mean by saying that? You talk as if we were responsible--</a:t>
            </a:r>
            <a:br>
              <a:rPr lang="en-GB" sz="900" dirty="0"/>
            </a:br>
            <a:br>
              <a:rPr lang="en-GB" sz="900" dirty="0"/>
            </a:br>
            <a:r>
              <a:rPr lang="en-GB" sz="900" dirty="0"/>
              <a:t>Birling: (cutting in) Just a minute, Sheila. Now , inspector, perhaps </a:t>
            </a:r>
            <a:r>
              <a:rPr lang="en-GB" sz="900" dirty="0">
                <a:hlinkClick r:id="rId4">
                  <a:extLst>
                    <a:ext uri="{A12FA001-AC4F-418D-AE19-62706E023703}">
                      <ahyp:hlinkClr xmlns:ahyp="http://schemas.microsoft.com/office/drawing/2018/hyperlinkcolor" val="tx"/>
                    </a:ext>
                  </a:extLst>
                </a:hlinkClick>
              </a:rPr>
              <a:t>you and I had better go and talk this over quietly in a corner--</a:t>
            </a:r>
            <a:br>
              <a:rPr lang="en-GB" sz="900" dirty="0"/>
            </a:br>
            <a:br>
              <a:rPr lang="en-GB" sz="900" dirty="0"/>
            </a:br>
            <a:r>
              <a:rPr lang="en-GB" sz="900" dirty="0"/>
              <a:t>Sheila: </a:t>
            </a:r>
            <a:r>
              <a:rPr lang="en-GB" sz="900" dirty="0">
                <a:hlinkClick r:id="rId5">
                  <a:extLst>
                    <a:ext uri="{A12FA001-AC4F-418D-AE19-62706E023703}">
                      <ahyp:hlinkClr xmlns:ahyp="http://schemas.microsoft.com/office/drawing/2018/hyperlinkcolor" val="tx"/>
                    </a:ext>
                  </a:extLst>
                </a:hlinkClick>
              </a:rPr>
              <a:t>(cutting in)</a:t>
            </a:r>
            <a:r>
              <a:rPr lang="en-GB" sz="900" dirty="0"/>
              <a:t> Why should you? He's finished with you. He says it's one of us now.</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18</a:t>
            </a:fld>
            <a:endParaRPr lang="en-GB"/>
          </a:p>
        </p:txBody>
      </p:sp>
      <p:sp>
        <p:nvSpPr>
          <p:cNvPr id="6" name="Rectangle 1">
            <a:extLst>
              <a:ext uri="{FF2B5EF4-FFF2-40B4-BE49-F238E27FC236}">
                <a16:creationId xmlns:a16="http://schemas.microsoft.com/office/drawing/2014/main" id="{1C84A2FA-FC05-4813-9A2F-A77490DAFBCC}"/>
              </a:ext>
            </a:extLst>
          </p:cNvPr>
          <p:cNvSpPr>
            <a:spLocks noChangeArrowheads="1"/>
          </p:cNvSpPr>
          <p:nvPr/>
        </p:nvSpPr>
        <p:spPr bwMode="auto">
          <a:xfrm>
            <a:off x="4731393" y="54626"/>
            <a:ext cx="417197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C’est assez.</a:t>
            </a:r>
            <a:br>
              <a:rPr lang="fr-FR" sz="900" dirty="0"/>
            </a:br>
            <a:br>
              <a:rPr lang="fr-FR" sz="900" dirty="0"/>
            </a:br>
            <a:r>
              <a:rPr lang="fr-FR" sz="900" dirty="0"/>
              <a:t>Gerald : Et je ne vois pas vraiment que cette enquête vous mène nulle part, inspecteur. C’est ce qui lui est arrivé depuis qu’elle a quitté les œuvres de M. </a:t>
            </a:r>
            <a:r>
              <a:rPr lang="fr-FR" sz="900" dirty="0" err="1"/>
              <a:t>Birling</a:t>
            </a:r>
            <a:r>
              <a:rPr lang="fr-FR" sz="900" dirty="0"/>
              <a:t> qui est important.</a:t>
            </a:r>
            <a:br>
              <a:rPr lang="fr-FR" sz="900" dirty="0"/>
            </a:br>
            <a:br>
              <a:rPr lang="fr-FR" sz="900" dirty="0"/>
            </a:br>
            <a:r>
              <a:rPr lang="fr-FR" sz="900" dirty="0" err="1"/>
              <a:t>Birling</a:t>
            </a:r>
            <a:r>
              <a:rPr lang="fr-FR" sz="900" dirty="0"/>
              <a:t> : Évidemment. C’est ce que j’ai suggéré il y a quelque temps.</a:t>
            </a:r>
            <a:br>
              <a:rPr lang="fr-FR" sz="900" dirty="0"/>
            </a:br>
            <a:br>
              <a:rPr lang="fr-FR" sz="900" dirty="0"/>
            </a:br>
            <a:r>
              <a:rPr lang="fr-FR" sz="900" dirty="0"/>
              <a:t>Gerald : Et nous ne pouvons pas vous aider là-bas parce que nous ne savons pas.</a:t>
            </a:r>
            <a:br>
              <a:rPr lang="fr-FR" sz="900" dirty="0"/>
            </a:br>
            <a:br>
              <a:rPr lang="fr-FR" sz="900" dirty="0"/>
            </a:br>
            <a:r>
              <a:rPr lang="fr-FR" sz="900" dirty="0"/>
              <a:t>Inspecteur : (lentement) Êtes-vous sûr de ne pas savoir.</a:t>
            </a:r>
            <a:br>
              <a:rPr lang="fr-FR" sz="900" dirty="0"/>
            </a:br>
            <a:br>
              <a:rPr lang="fr-FR" sz="900" dirty="0"/>
            </a:br>
            <a:r>
              <a:rPr lang="fr-FR" sz="900" dirty="0"/>
              <a:t>Il regarde Gerald, puis </a:t>
            </a:r>
            <a:r>
              <a:rPr lang="fr-FR" sz="900" dirty="0" err="1"/>
              <a:t>Eric</a:t>
            </a:r>
            <a:r>
              <a:rPr lang="fr-FR" sz="900" dirty="0"/>
              <a:t>, puis Sheila.//</a:t>
            </a:r>
            <a:br>
              <a:rPr lang="fr-FR" sz="900" dirty="0"/>
            </a:br>
            <a:br>
              <a:rPr lang="fr-FR" sz="900" dirty="0"/>
            </a:br>
            <a:r>
              <a:rPr lang="fr-FR" sz="900" dirty="0" err="1"/>
              <a:t>Birling</a:t>
            </a:r>
            <a:r>
              <a:rPr lang="fr-FR" sz="900" dirty="0"/>
              <a:t>: Et suggérez-vous maintenant que l’un d’eux sait quelque chose sur cette fille?</a:t>
            </a:r>
            <a:br>
              <a:rPr lang="fr-FR" sz="900" dirty="0"/>
            </a:br>
            <a:br>
              <a:rPr lang="fr-FR" sz="900" dirty="0"/>
            </a:br>
            <a:r>
              <a:rPr lang="fr-FR" sz="900" dirty="0"/>
              <a:t>Inspecteur : Oui.</a:t>
            </a:r>
            <a:br>
              <a:rPr lang="fr-FR" sz="900" dirty="0"/>
            </a:br>
            <a:br>
              <a:rPr lang="fr-FR" sz="900" dirty="0"/>
            </a:br>
            <a:r>
              <a:rPr lang="fr-FR" sz="900" dirty="0" err="1"/>
              <a:t>Birling</a:t>
            </a:r>
            <a:r>
              <a:rPr lang="fr-FR" sz="900" dirty="0"/>
              <a:t> : Vous n’êtes pas venu ici juste pour me voir, alors ?</a:t>
            </a:r>
            <a:br>
              <a:rPr lang="fr-FR" sz="900" dirty="0"/>
            </a:br>
            <a:br>
              <a:rPr lang="fr-FR" sz="900" dirty="0"/>
            </a:br>
            <a:r>
              <a:rPr lang="fr-FR" sz="900" dirty="0"/>
              <a:t>Inspecteur : Non.</a:t>
            </a:r>
            <a:br>
              <a:rPr lang="fr-FR" sz="900" dirty="0"/>
            </a:br>
            <a:br>
              <a:rPr lang="fr-FR" sz="900" dirty="0"/>
            </a:br>
            <a:r>
              <a:rPr lang="fr-FR" sz="900" dirty="0"/>
              <a:t>Les quatre autres échangent des regards perplexes et perturbés.//</a:t>
            </a:r>
            <a:br>
              <a:rPr lang="fr-FR" sz="900" dirty="0"/>
            </a:br>
            <a:br>
              <a:rPr lang="fr-FR" sz="900" dirty="0"/>
            </a:br>
            <a:r>
              <a:rPr lang="fr-FR" sz="900" dirty="0" err="1"/>
              <a:t>Birling</a:t>
            </a:r>
            <a:r>
              <a:rPr lang="fr-FR" sz="900" dirty="0"/>
              <a:t>: (avec un changement de ton marqué) Eh bien, bien sûr, si j’avais su cela plus tôt, je ne vous aurais pas traité d’officieux et parlé de vous signaler. Vous comprenez cela, n’est-ce pas, inspecteur? Je pensais que – pour une raison que vous connaissez mieux – vous tiriez le meilleur parti de cette petite information que je pouvais vous donner. Désolé. Cela fait une différence. Vous êtes sûr de vos faits ?</a:t>
            </a:r>
            <a:br>
              <a:rPr lang="fr-FR" sz="900" dirty="0"/>
            </a:br>
            <a:br>
              <a:rPr lang="fr-FR" sz="900" dirty="0"/>
            </a:br>
            <a:r>
              <a:rPr lang="fr-FR" sz="900" dirty="0"/>
              <a:t>Inspecteur : Certains d’entre eux – oui.</a:t>
            </a:r>
            <a:br>
              <a:rPr lang="fr-FR" sz="900" dirty="0"/>
            </a:br>
            <a:br>
              <a:rPr lang="fr-FR" sz="900" dirty="0"/>
            </a:br>
            <a:r>
              <a:rPr lang="fr-FR" sz="900" dirty="0" err="1"/>
              <a:t>Birling</a:t>
            </a:r>
            <a:r>
              <a:rPr lang="fr-FR" sz="900" dirty="0"/>
              <a:t>: Je ne peux pas penser qu’ils puissent avoir de grandes conséquences.</a:t>
            </a:r>
            <a:br>
              <a:rPr lang="fr-FR" sz="900" dirty="0"/>
            </a:br>
            <a:br>
              <a:rPr lang="fr-FR" sz="900" dirty="0"/>
            </a:br>
            <a:r>
              <a:rPr lang="fr-FR" sz="900" dirty="0"/>
              <a:t>Inspecteur : La fille est morte cependant.</a:t>
            </a:r>
            <a:br>
              <a:rPr lang="fr-FR" sz="900" dirty="0"/>
            </a:br>
            <a:br>
              <a:rPr lang="fr-FR" sz="900" dirty="0"/>
            </a:br>
            <a:r>
              <a:rPr lang="fr-FR" sz="900" dirty="0"/>
              <a:t>Sheila : Qu’entendez-vous par là ? Vous parlez comme si nous étions responsables...</a:t>
            </a:r>
            <a:br>
              <a:rPr lang="fr-FR" sz="900" dirty="0"/>
            </a:br>
            <a:br>
              <a:rPr lang="fr-FR" sz="900" dirty="0"/>
            </a:br>
            <a:r>
              <a:rPr lang="fr-FR" sz="900" dirty="0" err="1"/>
              <a:t>Birling</a:t>
            </a:r>
            <a:r>
              <a:rPr lang="fr-FR" sz="900" dirty="0"/>
              <a:t> : (coupant) Juste une minute, Sheila. Maintenant, inspecteur, peut-être que vous et moi ferions mieux d’aller parler tranquillement de cela dans un coin...</a:t>
            </a:r>
            <a:br>
              <a:rPr lang="fr-FR" sz="900" dirty="0"/>
            </a:br>
            <a:br>
              <a:rPr lang="fr-FR" sz="900" dirty="0"/>
            </a:br>
            <a:r>
              <a:rPr lang="fr-FR" sz="900" dirty="0"/>
              <a:t>Sheila : (coupant) Pourquoi devriez-vous le faire ? Il en a fini avec vous. Il dit que c’est l’un des nôtres maintenant.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16821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65799" y="201728"/>
            <a:ext cx="4088087" cy="58169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Yes, and </a:t>
            </a:r>
            <a:r>
              <a:rPr lang="en-GB" sz="900" dirty="0">
                <a:hlinkClick r:id="rId2">
                  <a:extLst>
                    <a:ext uri="{A12FA001-AC4F-418D-AE19-62706E023703}">
                      <ahyp:hlinkClr xmlns:ahyp="http://schemas.microsoft.com/office/drawing/2018/hyperlinkcolor" val="tx"/>
                    </a:ext>
                  </a:extLst>
                </a:hlinkClick>
              </a:rPr>
              <a:t>I’m trying to settle it sensibly for you.</a:t>
            </a:r>
            <a:br>
              <a:rPr lang="en-GB" sz="900" dirty="0"/>
            </a:br>
            <a:br>
              <a:rPr lang="en-GB" sz="900" dirty="0"/>
            </a:br>
            <a:r>
              <a:rPr lang="en-GB" sz="900" dirty="0"/>
              <a:t>Gerald: Well, there's nothing to settle as far as I’m concerned. I've never known an Eva Smith.</a:t>
            </a:r>
            <a:br>
              <a:rPr lang="en-GB" sz="900" dirty="0"/>
            </a:br>
            <a:br>
              <a:rPr lang="en-GB" sz="900" dirty="0"/>
            </a:br>
            <a:r>
              <a:rPr lang="en-GB" sz="900" dirty="0"/>
              <a:t>Eric: Neither have I.</a:t>
            </a:r>
            <a:br>
              <a:rPr lang="en-GB" sz="900" dirty="0"/>
            </a:br>
            <a:br>
              <a:rPr lang="en-GB" sz="900" dirty="0"/>
            </a:br>
            <a:r>
              <a:rPr lang="en-GB" sz="900" dirty="0"/>
              <a:t>Sheila: Was that her name? Eva Smith?</a:t>
            </a:r>
            <a:br>
              <a:rPr lang="en-GB" sz="900" dirty="0"/>
            </a:br>
            <a:br>
              <a:rPr lang="en-GB" sz="900" dirty="0"/>
            </a:br>
            <a:r>
              <a:rPr lang="en-GB" sz="900" dirty="0"/>
              <a:t>Gerald: Yes.</a:t>
            </a:r>
            <a:br>
              <a:rPr lang="en-GB" sz="900" dirty="0"/>
            </a:br>
            <a:br>
              <a:rPr lang="en-GB" sz="900" dirty="0"/>
            </a:br>
            <a:r>
              <a:rPr lang="en-GB" sz="900" dirty="0"/>
              <a:t>Sheila: Never heard it before.</a:t>
            </a:r>
            <a:br>
              <a:rPr lang="en-GB" sz="900" dirty="0"/>
            </a:br>
            <a:br>
              <a:rPr lang="en-GB" sz="900" dirty="0"/>
            </a:br>
            <a:r>
              <a:rPr lang="en-GB" sz="900" dirty="0"/>
              <a:t>Gerald: So were are you now inspector?</a:t>
            </a:r>
            <a:br>
              <a:rPr lang="en-GB" sz="900" dirty="0"/>
            </a:br>
            <a:br>
              <a:rPr lang="en-GB" sz="900" dirty="0"/>
            </a:br>
            <a:r>
              <a:rPr lang="en-GB" sz="900" dirty="0"/>
              <a:t>Inspector: Where I was before, Mr croft. I told you – that like a lot of these young women, she'd used more than one name. She was still Eva Smith when Mr Birling sacked her – for wanting twenty-five shillings a week instead of twenty-two and six. But after that she stopped being Eva Smith. Perhaps she'd had enough of it.</a:t>
            </a:r>
            <a:br>
              <a:rPr lang="en-GB" sz="900" dirty="0"/>
            </a:br>
            <a:br>
              <a:rPr lang="en-GB" sz="900" dirty="0"/>
            </a:br>
            <a:r>
              <a:rPr lang="en-GB" sz="900" dirty="0"/>
              <a:t>Eric: Can't blame her.</a:t>
            </a:r>
            <a:br>
              <a:rPr lang="en-GB" sz="900" dirty="0"/>
            </a:br>
            <a:br>
              <a:rPr lang="en-GB" sz="900" dirty="0"/>
            </a:br>
            <a:r>
              <a:rPr lang="en-GB" sz="900" dirty="0"/>
              <a:t>Sheila: (to Birling) I think it was a mean thing to do. Perhaps that spoilt everything for her.</a:t>
            </a:r>
            <a:br>
              <a:rPr lang="en-GB" sz="900" dirty="0"/>
            </a:br>
            <a:br>
              <a:rPr lang="en-GB" sz="900" dirty="0"/>
            </a:br>
            <a:r>
              <a:rPr lang="en-GB" sz="900" dirty="0"/>
              <a:t>Birling: Rubbish! (to inspector.) Do you know what happened to this girl after she left my works?</a:t>
            </a:r>
            <a:br>
              <a:rPr lang="en-GB" sz="900" dirty="0"/>
            </a:br>
            <a:br>
              <a:rPr lang="en-GB" sz="900" dirty="0"/>
            </a:br>
            <a:r>
              <a:rPr lang="en-GB" sz="900" dirty="0"/>
              <a:t>Inspector: Yes. She was out of work for the next two months. Both her parents were dead, so that she'd no home to go back to. And she hadn't been able to save much out of what Birling and company had paid her. So that after two months, with </a:t>
            </a:r>
            <a:r>
              <a:rPr lang="en-GB" sz="900" dirty="0">
                <a:hlinkClick r:id="rId3">
                  <a:extLst>
                    <a:ext uri="{A12FA001-AC4F-418D-AE19-62706E023703}">
                      <ahyp:hlinkClr xmlns:ahyp="http://schemas.microsoft.com/office/drawing/2018/hyperlinkcolor" val="tx"/>
                    </a:ext>
                  </a:extLst>
                </a:hlinkClick>
              </a:rPr>
              <a:t>no work, no money coming in, and living in lodgings, with no relatives to help her, few friends, lonely, half-starved,</a:t>
            </a:r>
            <a:r>
              <a:rPr lang="en-GB" sz="900" dirty="0"/>
              <a:t> she was feeling desperate.</a:t>
            </a:r>
            <a:br>
              <a:rPr lang="en-GB" sz="900" dirty="0"/>
            </a:br>
            <a:br>
              <a:rPr lang="en-GB" sz="900" dirty="0"/>
            </a:br>
            <a:r>
              <a:rPr lang="en-GB" sz="900" dirty="0"/>
              <a:t>Sheila: (warmly) I should think so. It's a rotten shame.</a:t>
            </a:r>
            <a:br>
              <a:rPr lang="en-GB" sz="900" dirty="0"/>
            </a:br>
            <a:br>
              <a:rPr lang="en-GB" sz="900" dirty="0"/>
            </a:br>
            <a:r>
              <a:rPr lang="en-GB" sz="900" dirty="0"/>
              <a:t>Inspector: There are a lot of young women living that sort of existence in every city and big town in this country, miss Birling. If there weren't, the </a:t>
            </a:r>
            <a:r>
              <a:rPr lang="en-GB" sz="900" dirty="0">
                <a:hlinkClick r:id="rId4">
                  <a:extLst>
                    <a:ext uri="{A12FA001-AC4F-418D-AE19-62706E023703}">
                      <ahyp:hlinkClr xmlns:ahyp="http://schemas.microsoft.com/office/drawing/2018/hyperlinkcolor" val="tx"/>
                    </a:ext>
                  </a:extLst>
                </a:hlinkClick>
              </a:rPr>
              <a:t>factories and warehouses wouldn't know were to look for cheap labour. Ask your father.</a:t>
            </a:r>
            <a:br>
              <a:rPr lang="en-GB" sz="900" dirty="0"/>
            </a:br>
            <a:br>
              <a:rPr lang="en-GB" sz="900" dirty="0"/>
            </a:br>
            <a:r>
              <a:rPr lang="en-GB" sz="900" dirty="0"/>
              <a:t>Sheila: </a:t>
            </a:r>
            <a:r>
              <a:rPr lang="en-GB" sz="900" dirty="0">
                <a:hlinkClick r:id="rId5">
                  <a:extLst>
                    <a:ext uri="{A12FA001-AC4F-418D-AE19-62706E023703}">
                      <ahyp:hlinkClr xmlns:ahyp="http://schemas.microsoft.com/office/drawing/2018/hyperlinkcolor" val="tx"/>
                    </a:ext>
                  </a:extLst>
                </a:hlinkClick>
              </a:rPr>
              <a:t>But these girls aren't cheap labour – they're people.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19</a:t>
            </a:fld>
            <a:endParaRPr lang="en-GB"/>
          </a:p>
        </p:txBody>
      </p:sp>
      <p:sp>
        <p:nvSpPr>
          <p:cNvPr id="6" name="Rectangle 1">
            <a:extLst>
              <a:ext uri="{FF2B5EF4-FFF2-40B4-BE49-F238E27FC236}">
                <a16:creationId xmlns:a16="http://schemas.microsoft.com/office/drawing/2014/main" id="{9547E75B-FB6A-4B6E-BA10-DB71895C554D}"/>
              </a:ext>
            </a:extLst>
          </p:cNvPr>
          <p:cNvSpPr>
            <a:spLocks noChangeArrowheads="1"/>
          </p:cNvSpPr>
          <p:nvPr/>
        </p:nvSpPr>
        <p:spPr bwMode="auto">
          <a:xfrm>
            <a:off x="4773338" y="167938"/>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Oui, et j’essaie de le régler raisonnablement pour vous.</a:t>
            </a:r>
            <a:br>
              <a:rPr lang="fr-FR" sz="900" dirty="0"/>
            </a:br>
            <a:br>
              <a:rPr lang="fr-FR" sz="900" dirty="0"/>
            </a:br>
            <a:r>
              <a:rPr lang="fr-FR" sz="900" dirty="0"/>
              <a:t>Gerald : Eh bien, il n’y a rien à régler en ce qui me concerne. Je n’ai jamais connu une Eva Smith.</a:t>
            </a:r>
            <a:br>
              <a:rPr lang="fr-FR" sz="900" dirty="0"/>
            </a:br>
            <a:br>
              <a:rPr lang="fr-FR" sz="900" dirty="0"/>
            </a:br>
            <a:r>
              <a:rPr lang="fr-FR" sz="900" dirty="0" err="1"/>
              <a:t>Eric</a:t>
            </a:r>
            <a:r>
              <a:rPr lang="fr-FR" sz="900" dirty="0"/>
              <a:t> : Moi non plus.</a:t>
            </a:r>
            <a:br>
              <a:rPr lang="fr-FR" sz="900" dirty="0"/>
            </a:br>
            <a:br>
              <a:rPr lang="fr-FR" sz="900" dirty="0"/>
            </a:br>
            <a:r>
              <a:rPr lang="fr-FR" sz="900" dirty="0"/>
              <a:t>Sheila : C’était son nom ? Eva Smith?</a:t>
            </a:r>
            <a:br>
              <a:rPr lang="fr-FR" sz="900" dirty="0"/>
            </a:br>
            <a:br>
              <a:rPr lang="fr-FR" sz="900" dirty="0"/>
            </a:br>
            <a:r>
              <a:rPr lang="fr-FR" sz="900" dirty="0"/>
              <a:t>Gerald : Oui.</a:t>
            </a:r>
            <a:br>
              <a:rPr lang="fr-FR" sz="900" dirty="0"/>
            </a:br>
            <a:br>
              <a:rPr lang="fr-FR" sz="900" dirty="0"/>
            </a:br>
            <a:r>
              <a:rPr lang="fr-FR" sz="900" dirty="0"/>
              <a:t>Sheila : Je ne l’avais jamais entendu auparavant.</a:t>
            </a:r>
            <a:br>
              <a:rPr lang="fr-FR" sz="900" dirty="0"/>
            </a:br>
            <a:br>
              <a:rPr lang="fr-FR" sz="900" dirty="0"/>
            </a:br>
            <a:r>
              <a:rPr lang="fr-FR" sz="900" dirty="0"/>
              <a:t>Gerald : Alors, étiez-vous maintenant inspecteur?</a:t>
            </a:r>
            <a:br>
              <a:rPr lang="fr-FR" sz="900" dirty="0"/>
            </a:br>
            <a:br>
              <a:rPr lang="fr-FR" sz="900" dirty="0"/>
            </a:br>
            <a:r>
              <a:rPr lang="fr-FR" sz="900" dirty="0"/>
              <a:t>Inspecteur: Où j’étais avant, M. Croft. Je vous ai dit que, comme beaucoup de ces jeunes femmes, elle avait utilisé plus d’un nom. Elle était toujours Eva Smith lorsque M. </a:t>
            </a:r>
            <a:r>
              <a:rPr lang="fr-FR" sz="900" dirty="0" err="1"/>
              <a:t>Birling</a:t>
            </a:r>
            <a:r>
              <a:rPr lang="fr-FR" sz="900" dirty="0"/>
              <a:t> l’a licenciée – pour avoir voulu vingt-cinq shillings par semaine au lieu de vingt-deux et six. Mais après cela, elle a cessé d’être Eva Smith. Peut-être en avait-elle assez.</a:t>
            </a:r>
            <a:br>
              <a:rPr lang="fr-FR" sz="900" dirty="0"/>
            </a:br>
            <a:br>
              <a:rPr lang="fr-FR" sz="900" dirty="0"/>
            </a:br>
            <a:r>
              <a:rPr lang="fr-FR" sz="900" dirty="0" err="1"/>
              <a:t>Eric</a:t>
            </a:r>
            <a:r>
              <a:rPr lang="fr-FR" sz="900" dirty="0"/>
              <a:t> : Je ne peux pas lui en vouloir.</a:t>
            </a:r>
            <a:br>
              <a:rPr lang="fr-FR" sz="900" dirty="0"/>
            </a:br>
            <a:br>
              <a:rPr lang="fr-FR" sz="900" dirty="0"/>
            </a:br>
            <a:r>
              <a:rPr lang="fr-FR" sz="900" dirty="0"/>
              <a:t>Sheila : (à </a:t>
            </a:r>
            <a:r>
              <a:rPr lang="fr-FR" sz="900" dirty="0" err="1"/>
              <a:t>Birling</a:t>
            </a:r>
            <a:r>
              <a:rPr lang="fr-FR" sz="900" dirty="0"/>
              <a:t>) Je pense que c’était une chose méchante à faire. Peut-être que cela a tout gâché pour elle.</a:t>
            </a:r>
            <a:br>
              <a:rPr lang="fr-FR" sz="900" dirty="0"/>
            </a:br>
            <a:br>
              <a:rPr lang="fr-FR" sz="900" dirty="0"/>
            </a:br>
            <a:r>
              <a:rPr lang="fr-FR" sz="900" dirty="0" err="1"/>
              <a:t>Birling</a:t>
            </a:r>
            <a:r>
              <a:rPr lang="fr-FR" sz="900" dirty="0"/>
              <a:t> : Des ordures ! (à l’inspecteur.) Savez-vous ce qui est arrivé à cette fille après qu’elle ait quitté mes œuvres ?</a:t>
            </a:r>
            <a:br>
              <a:rPr lang="fr-FR" sz="900" dirty="0"/>
            </a:br>
            <a:br>
              <a:rPr lang="fr-FR" sz="900" dirty="0"/>
            </a:br>
            <a:r>
              <a:rPr lang="fr-FR" sz="900" dirty="0"/>
              <a:t>Inspecteur : Oui. Elle a été sans travail pendant les deux mois suivants. Ses deux parents étaient morts, de sorte qu’elle n’avait pas de maison où retourner. Et elle n’avait pas été en mesure d’économiser beaucoup de ce que </a:t>
            </a:r>
            <a:r>
              <a:rPr lang="fr-FR" sz="900" dirty="0" err="1"/>
              <a:t>Birling</a:t>
            </a:r>
            <a:r>
              <a:rPr lang="fr-FR" sz="900" dirty="0"/>
              <a:t> et compagnie lui avaient payé. De sorte qu’après deux mois, sans travail, sans argent, et vivant dans des logements, sans parents pour l’aider, peu d’amis, seule, à moitié affamée, elle se sentait désespérée.</a:t>
            </a:r>
            <a:br>
              <a:rPr lang="fr-FR" sz="900" dirty="0"/>
            </a:br>
            <a:br>
              <a:rPr lang="fr-FR" sz="900" dirty="0"/>
            </a:br>
            <a:r>
              <a:rPr lang="fr-FR" sz="900" dirty="0"/>
              <a:t>Sheila : (chaleureusement) Je devrais le penser. C’est une honte pourrie.</a:t>
            </a:r>
            <a:br>
              <a:rPr lang="fr-FR" sz="900" dirty="0"/>
            </a:br>
            <a:br>
              <a:rPr lang="fr-FR" sz="900" dirty="0"/>
            </a:br>
            <a:r>
              <a:rPr lang="fr-FR" sz="900" dirty="0"/>
              <a:t>Inspecteur : Il y a beaucoup de jeunes femmes qui vivent ce genre d’existence dans toutes les villes et grandes villes de ce pays, mademoiselle </a:t>
            </a:r>
            <a:r>
              <a:rPr lang="fr-FR" sz="900" dirty="0" err="1"/>
              <a:t>Birling</a:t>
            </a:r>
            <a:r>
              <a:rPr lang="fr-FR" sz="900" dirty="0"/>
              <a:t>. S’il n’y en avait pas, les usines et les entrepôts ne sauraient pas s’il faut chercher une main-d’œuvre bon marché. Demandez à votre père.</a:t>
            </a:r>
            <a:br>
              <a:rPr lang="fr-FR" sz="900" dirty="0"/>
            </a:br>
            <a:br>
              <a:rPr lang="fr-FR" sz="900" dirty="0"/>
            </a:br>
            <a:r>
              <a:rPr lang="fr-FR" sz="900" dirty="0"/>
              <a:t>Sheila : Mais ces filles ne sont pas de la main-d’œuvre bon marché, ce sont des personnes.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790639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168442" y="3359747"/>
            <a:ext cx="4138863"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endParaRPr kumimoji="0" lang="en-US" altLang="en-US" sz="900" b="0" i="0" u="none" strike="noStrike" cap="none" normalizeH="0" baseline="0" dirty="0">
              <a:ln>
                <a:noFill/>
              </a:ln>
              <a:solidFill>
                <a:srgbClr val="000000"/>
              </a:solidFill>
              <a:effectLst/>
              <a:latin typeface="+mn-lt"/>
              <a:cs typeface="Times New Roman" panose="02020603050405020304" pitchFamily="18" charset="0"/>
            </a:endParaRPr>
          </a:p>
        </p:txBody>
      </p:sp>
      <p:sp>
        <p:nvSpPr>
          <p:cNvPr id="5" name="Slide Number Placeholder 4">
            <a:extLst>
              <a:ext uri="{FF2B5EF4-FFF2-40B4-BE49-F238E27FC236}">
                <a16:creationId xmlns:a16="http://schemas.microsoft.com/office/drawing/2014/main" id="{692B041A-A27A-4585-BD9C-78A660957CAE}"/>
              </a:ext>
            </a:extLst>
          </p:cNvPr>
          <p:cNvSpPr>
            <a:spLocks noGrp="1"/>
          </p:cNvSpPr>
          <p:nvPr>
            <p:ph type="sldNum" sz="quarter" idx="12"/>
          </p:nvPr>
        </p:nvSpPr>
        <p:spPr/>
        <p:txBody>
          <a:bodyPr/>
          <a:lstStyle/>
          <a:p>
            <a:fld id="{C63DA215-6977-48F1-8156-8B8B1A4E37B0}" type="slidenum">
              <a:rPr lang="en-GB" smtClean="0"/>
              <a:t>2</a:t>
            </a:fld>
            <a:endParaRPr lang="en-GB"/>
          </a:p>
        </p:txBody>
      </p:sp>
    </p:spTree>
    <p:extLst>
      <p:ext uri="{BB962C8B-B14F-4D97-AF65-F5344CB8AC3E}">
        <p14:creationId xmlns:p14="http://schemas.microsoft.com/office/powerpoint/2010/main" val="2097386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2"/>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(dryly) I’ve had that notion myself from time to time. In fact, I've thought that it would do us all a bit of good if sometimes we tried to put ourselves in the place of these young women counting their pennies, in their dingy little back bedrooms.</a:t>
            </a:r>
            <a:br>
              <a:rPr lang="en-GB" sz="900" dirty="0"/>
            </a:br>
            <a:br>
              <a:rPr lang="en-GB" sz="900" dirty="0"/>
            </a:br>
            <a:r>
              <a:rPr lang="en-GB" sz="900" dirty="0"/>
              <a:t>Sheila: Yes, I expect it would. But what happened to her then?</a:t>
            </a:r>
            <a:br>
              <a:rPr lang="en-GB" sz="900" dirty="0"/>
            </a:br>
            <a:br>
              <a:rPr lang="en-GB" sz="900" dirty="0"/>
            </a:br>
            <a:r>
              <a:rPr lang="en-GB" sz="900" dirty="0"/>
              <a:t>Inspector: She had what seemed to her a wonderful stroke of luck. She was taken on in a shop – and a good shop too – </a:t>
            </a:r>
            <a:r>
              <a:rPr lang="en-GB" sz="900" dirty="0" err="1"/>
              <a:t>Milwards</a:t>
            </a:r>
            <a:r>
              <a:rPr lang="en-GB" sz="900" dirty="0"/>
              <a:t>.</a:t>
            </a:r>
            <a:br>
              <a:rPr lang="en-GB" sz="900" dirty="0"/>
            </a:br>
            <a:br>
              <a:rPr lang="en-GB" sz="900" dirty="0"/>
            </a:br>
            <a:r>
              <a:rPr lang="en-GB" sz="900" dirty="0"/>
              <a:t>Sheila: </a:t>
            </a:r>
            <a:r>
              <a:rPr lang="en-GB" sz="900" dirty="0" err="1"/>
              <a:t>Milwards</a:t>
            </a:r>
            <a:r>
              <a:rPr lang="en-GB" sz="900" dirty="0"/>
              <a:t>! We go there – in fact, I was there this afternoon – (archly to Gerald) </a:t>
            </a:r>
            <a:r>
              <a:rPr lang="en-GB" sz="900" dirty="0">
                <a:hlinkClick r:id="rId2">
                  <a:extLst>
                    <a:ext uri="{A12FA001-AC4F-418D-AE19-62706E023703}">
                      <ahyp:hlinkClr xmlns:ahyp="http://schemas.microsoft.com/office/drawing/2018/hyperlinkcolor" val="tx"/>
                    </a:ext>
                  </a:extLst>
                </a:hlinkClick>
              </a:rPr>
              <a:t>for your benefit.</a:t>
            </a:r>
            <a:br>
              <a:rPr lang="en-GB" sz="900" dirty="0"/>
            </a:br>
            <a:br>
              <a:rPr lang="en-GB" sz="900" dirty="0"/>
            </a:br>
            <a:r>
              <a:rPr lang="en-GB" sz="900" dirty="0"/>
              <a:t>Gerald: (smiling) </a:t>
            </a:r>
            <a:r>
              <a:rPr lang="en-GB" sz="900" dirty="0">
                <a:hlinkClick r:id="rId3">
                  <a:extLst>
                    <a:ext uri="{A12FA001-AC4F-418D-AE19-62706E023703}">
                      <ahyp:hlinkClr xmlns:ahyp="http://schemas.microsoft.com/office/drawing/2018/hyperlinkcolor" val="tx"/>
                    </a:ext>
                  </a:extLst>
                </a:hlinkClick>
              </a:rPr>
              <a:t>Good!</a:t>
            </a:r>
            <a:br>
              <a:rPr lang="en-GB" sz="900" dirty="0"/>
            </a:br>
            <a:br>
              <a:rPr lang="en-GB" sz="900" dirty="0"/>
            </a:br>
            <a:r>
              <a:rPr lang="en-GB" sz="900" dirty="0"/>
              <a:t>Sheila: Yes, she was a lucky to get taken on at </a:t>
            </a:r>
            <a:r>
              <a:rPr lang="en-GB" sz="900" dirty="0" err="1"/>
              <a:t>Milwards</a:t>
            </a:r>
            <a:r>
              <a:rPr lang="en-GB" sz="900" dirty="0"/>
              <a:t>.</a:t>
            </a:r>
            <a:br>
              <a:rPr lang="en-GB" sz="900" dirty="0"/>
            </a:br>
            <a:br>
              <a:rPr lang="en-GB" sz="900" dirty="0"/>
            </a:br>
            <a:r>
              <a:rPr lang="en-GB" sz="900" dirty="0"/>
              <a:t>Inspector: That's what she thought. And it happened that at the beginning of December that year – nineteen-ten – there was a good deal of influenza about and </a:t>
            </a:r>
            <a:r>
              <a:rPr lang="en-GB" sz="900" dirty="0" err="1"/>
              <a:t>Milwards</a:t>
            </a:r>
            <a:r>
              <a:rPr lang="en-GB" sz="900" dirty="0"/>
              <a:t> suddenly found themselves short handed. So that gave her a chance. It seems she liked working there. It was nice change from a factory. </a:t>
            </a:r>
            <a:r>
              <a:rPr lang="en-GB" sz="900" dirty="0">
                <a:hlinkClick r:id="rId4">
                  <a:extLst>
                    <a:ext uri="{A12FA001-AC4F-418D-AE19-62706E023703}">
                      <ahyp:hlinkClr xmlns:ahyp="http://schemas.microsoft.com/office/drawing/2018/hyperlinkcolor" val="tx"/>
                    </a:ext>
                  </a:extLst>
                </a:hlinkClick>
              </a:rPr>
              <a:t>She enjoyed being among pretty clothes,</a:t>
            </a:r>
            <a:r>
              <a:rPr lang="en-GB" sz="900" dirty="0"/>
              <a:t> I've no doubt. And now she felt she was making a good fresh start. You can imagine how she felt.</a:t>
            </a:r>
            <a:br>
              <a:rPr lang="en-GB" sz="900" dirty="0"/>
            </a:br>
            <a:br>
              <a:rPr lang="en-GB" sz="900" dirty="0"/>
            </a:br>
            <a:r>
              <a:rPr lang="en-GB" sz="900" dirty="0"/>
              <a:t>Sheila: Yes, of course.</a:t>
            </a:r>
            <a:br>
              <a:rPr lang="en-GB" sz="900" dirty="0"/>
            </a:br>
            <a:br>
              <a:rPr lang="en-GB" sz="900" dirty="0"/>
            </a:br>
            <a:r>
              <a:rPr lang="en-GB" sz="900" dirty="0"/>
              <a:t>Birling: And then she got herself into trouble there, I suppose?</a:t>
            </a:r>
            <a:br>
              <a:rPr lang="en-GB" sz="900" dirty="0"/>
            </a:br>
            <a:br>
              <a:rPr lang="en-GB" sz="900" dirty="0"/>
            </a:br>
            <a:r>
              <a:rPr lang="en-GB" sz="900" dirty="0"/>
              <a:t>Inspector: After about a couple of months, just when she felt she was settling down nicely, they told her she'd have to go.</a:t>
            </a:r>
            <a:br>
              <a:rPr lang="en-GB" sz="900" dirty="0"/>
            </a:br>
            <a:br>
              <a:rPr lang="en-GB" sz="900" dirty="0"/>
            </a:br>
            <a:r>
              <a:rPr lang="en-GB" sz="900" dirty="0"/>
              <a:t>Birling: Not doing her work properly?</a:t>
            </a:r>
            <a:br>
              <a:rPr lang="en-GB" sz="900" dirty="0"/>
            </a:br>
            <a:br>
              <a:rPr lang="en-GB" sz="900" dirty="0"/>
            </a:br>
            <a:r>
              <a:rPr lang="en-GB" sz="900" dirty="0"/>
              <a:t>Inspector: there was nothing wrong with the way she was doing her work. They admitted that.</a:t>
            </a:r>
            <a:br>
              <a:rPr lang="en-GB" sz="900" dirty="0"/>
            </a:br>
            <a:br>
              <a:rPr lang="en-GB" sz="900" dirty="0"/>
            </a:br>
            <a:r>
              <a:rPr lang="en-GB" sz="900" dirty="0"/>
              <a:t>Birling: There must have been something wrong.</a:t>
            </a:r>
            <a:br>
              <a:rPr lang="en-GB" sz="900" dirty="0"/>
            </a:br>
            <a:br>
              <a:rPr lang="en-GB" sz="900" dirty="0"/>
            </a:br>
            <a:r>
              <a:rPr lang="en-GB" sz="900" dirty="0"/>
              <a:t>Inspector: All she knew was – that a customer complained about her – and so she had to go.</a:t>
            </a:r>
            <a:br>
              <a:rPr lang="en-GB" sz="900" dirty="0"/>
            </a:br>
            <a:br>
              <a:rPr lang="en-GB" sz="900" dirty="0"/>
            </a:br>
            <a:r>
              <a:rPr lang="en-GB" sz="900" dirty="0"/>
              <a:t>Sheila: (staring at him, agitated) When was this?</a:t>
            </a:r>
            <a:br>
              <a:rPr lang="en-GB" sz="900" dirty="0"/>
            </a:br>
            <a:br>
              <a:rPr lang="en-GB" sz="900" dirty="0"/>
            </a:br>
            <a:r>
              <a:rPr lang="en-GB" sz="900" dirty="0"/>
              <a:t>Inspector: (impressively) At the end of January – last year.</a:t>
            </a:r>
            <a:br>
              <a:rPr lang="en-GB" sz="900" dirty="0"/>
            </a:br>
            <a:br>
              <a:rPr lang="en-GB" sz="900" dirty="0"/>
            </a:br>
            <a:r>
              <a:rPr lang="en-GB" sz="900" dirty="0"/>
              <a:t>Sheila: What – what did this girl look like?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20</a:t>
            </a:fld>
            <a:endParaRPr lang="en-GB"/>
          </a:p>
        </p:txBody>
      </p:sp>
      <p:sp>
        <p:nvSpPr>
          <p:cNvPr id="5" name="Rectangle 1">
            <a:extLst>
              <a:ext uri="{FF2B5EF4-FFF2-40B4-BE49-F238E27FC236}">
                <a16:creationId xmlns:a16="http://schemas.microsoft.com/office/drawing/2014/main" id="{29BA30BB-1FC3-478C-A332-3077072364FF}"/>
              </a:ext>
            </a:extLst>
          </p:cNvPr>
          <p:cNvSpPr>
            <a:spLocks noChangeArrowheads="1"/>
          </p:cNvSpPr>
          <p:nvPr/>
        </p:nvSpPr>
        <p:spPr bwMode="auto">
          <a:xfrm>
            <a:off x="4696584" y="105012"/>
            <a:ext cx="408808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Inspecteur : (sèchement) J’ai moi-même eu cette idée de temps en temps. En fait, j’ai pensé que cela nous ferait un peu de bien si parfois nous essayions de nous mettre à la place de ces jeunes femmes qui comptent leurs sous, dans leurs petites chambres miteuses.</a:t>
            </a:r>
            <a:br>
              <a:rPr lang="fr-FR" sz="900" dirty="0"/>
            </a:br>
            <a:br>
              <a:rPr lang="fr-FR" sz="900" dirty="0"/>
            </a:br>
            <a:r>
              <a:rPr lang="fr-FR" sz="900" dirty="0"/>
              <a:t>Sheila : Oui, je m’attends à ce que ce soit le cas. Mais que lui est-il arrivé alors?</a:t>
            </a:r>
            <a:br>
              <a:rPr lang="fr-FR" sz="900" dirty="0"/>
            </a:br>
            <a:br>
              <a:rPr lang="fr-FR" sz="900" dirty="0"/>
            </a:br>
            <a:r>
              <a:rPr lang="fr-FR" sz="900" dirty="0"/>
              <a:t>Inspecteur: Elle a eu ce qui lui a semblé un merveilleux coup de chance. Elle a été embauchée dans un magasin – et un bon magasin aussi – </a:t>
            </a:r>
            <a:r>
              <a:rPr lang="fr-FR" sz="900" dirty="0" err="1"/>
              <a:t>Milwards</a:t>
            </a:r>
            <a:r>
              <a:rPr lang="fr-FR" sz="900" dirty="0"/>
              <a:t>.</a:t>
            </a:r>
            <a:br>
              <a:rPr lang="fr-FR" sz="900" dirty="0"/>
            </a:br>
            <a:br>
              <a:rPr lang="fr-FR" sz="900" dirty="0"/>
            </a:br>
            <a:r>
              <a:rPr lang="fr-FR" sz="900" dirty="0"/>
              <a:t>Sheila : </a:t>
            </a:r>
            <a:r>
              <a:rPr lang="fr-FR" sz="900" dirty="0" err="1"/>
              <a:t>Milwards</a:t>
            </a:r>
            <a:r>
              <a:rPr lang="fr-FR" sz="900" dirty="0"/>
              <a:t> ! Nous y allons – en fait, j’y étais cet après-midi – (</a:t>
            </a:r>
            <a:r>
              <a:rPr lang="fr-FR" sz="900" dirty="0" err="1"/>
              <a:t>archily</a:t>
            </a:r>
            <a:r>
              <a:rPr lang="fr-FR" sz="900" dirty="0"/>
              <a:t> à Gerald) pour votre bénéfice.</a:t>
            </a:r>
            <a:br>
              <a:rPr lang="fr-FR" sz="900" dirty="0"/>
            </a:br>
            <a:br>
              <a:rPr lang="fr-FR" sz="900" dirty="0"/>
            </a:br>
            <a:r>
              <a:rPr lang="fr-FR" sz="900" dirty="0"/>
              <a:t>Gerald : (souriant) Bien!</a:t>
            </a:r>
            <a:br>
              <a:rPr lang="fr-FR" sz="900" dirty="0"/>
            </a:br>
            <a:br>
              <a:rPr lang="fr-FR" sz="900" dirty="0"/>
            </a:br>
            <a:r>
              <a:rPr lang="fr-FR" sz="900" dirty="0"/>
              <a:t>Sheila : Oui, elle a eu de la chance d’être embauchée à </a:t>
            </a:r>
            <a:r>
              <a:rPr lang="fr-FR" sz="900" dirty="0" err="1"/>
              <a:t>Milwards</a:t>
            </a:r>
            <a:r>
              <a:rPr lang="fr-FR" sz="900" dirty="0"/>
              <a:t>.</a:t>
            </a:r>
            <a:br>
              <a:rPr lang="fr-FR" sz="900" dirty="0"/>
            </a:br>
            <a:br>
              <a:rPr lang="fr-FR" sz="900" dirty="0"/>
            </a:br>
            <a:r>
              <a:rPr lang="fr-FR" sz="900" dirty="0"/>
              <a:t>Inspecteur : C’est ce qu’elle pensait. Et il arriva qu’au début du mois de décembre de cette année-là – dix-neuf heures – il y eut beaucoup de grippe et </a:t>
            </a:r>
            <a:r>
              <a:rPr lang="fr-FR" sz="900" dirty="0" err="1"/>
              <a:t>Milwards</a:t>
            </a:r>
            <a:r>
              <a:rPr lang="fr-FR" sz="900" dirty="0"/>
              <a:t> se retrouva soudain à court de ressources. Cela lui a donc donné une chance. Il semble qu’elle aimait y travailler. C’était un beau changement d’une usine. Elle aimait être parmi de jolis vêtements, je n’en doute pas. Et maintenant, elle sentait qu’elle prenait un bon nouveau départ. Vous pouvez imaginer ce qu’elle ressentait.</a:t>
            </a:r>
            <a:br>
              <a:rPr lang="fr-FR" sz="900" dirty="0"/>
            </a:br>
            <a:br>
              <a:rPr lang="fr-FR" sz="900" dirty="0"/>
            </a:br>
            <a:r>
              <a:rPr lang="fr-FR" sz="900" dirty="0"/>
              <a:t>Sheila : Oui, bien sûr.</a:t>
            </a:r>
            <a:br>
              <a:rPr lang="fr-FR" sz="900" dirty="0"/>
            </a:br>
            <a:br>
              <a:rPr lang="fr-FR" sz="900" dirty="0"/>
            </a:br>
            <a:r>
              <a:rPr lang="fr-FR" sz="900" dirty="0" err="1"/>
              <a:t>Birling</a:t>
            </a:r>
            <a:r>
              <a:rPr lang="fr-FR" sz="900" dirty="0"/>
              <a:t> : Et puis elle s’est mise dans le pétrin là-bas, je suppose ?</a:t>
            </a:r>
            <a:br>
              <a:rPr lang="fr-FR" sz="900" dirty="0"/>
            </a:br>
            <a:br>
              <a:rPr lang="fr-FR" sz="900" dirty="0"/>
            </a:br>
            <a:r>
              <a:rPr lang="fr-FR" sz="900" dirty="0"/>
              <a:t>Inspecteur: Après environ deux mois, juste au moment où elle sentait qu’elle s’installait bien, ils lui ont dit qu’elle devrait partir.</a:t>
            </a:r>
            <a:br>
              <a:rPr lang="fr-FR" sz="900" dirty="0"/>
            </a:br>
            <a:br>
              <a:rPr lang="fr-FR" sz="900" dirty="0"/>
            </a:br>
            <a:r>
              <a:rPr lang="fr-FR" sz="900" dirty="0" err="1"/>
              <a:t>Birling</a:t>
            </a:r>
            <a:r>
              <a:rPr lang="fr-FR" sz="900" dirty="0"/>
              <a:t> : Elle ne fait pas son travail correctement ?</a:t>
            </a:r>
            <a:br>
              <a:rPr lang="fr-FR" sz="900" dirty="0"/>
            </a:br>
            <a:br>
              <a:rPr lang="fr-FR" sz="900" dirty="0"/>
            </a:br>
            <a:r>
              <a:rPr lang="fr-FR" sz="900" dirty="0"/>
              <a:t>Inspecteur: il n’y avait rien de mal dans la façon dont elle faisait son travail. Ils l’ont admis.</a:t>
            </a:r>
            <a:br>
              <a:rPr lang="fr-FR" sz="900" dirty="0"/>
            </a:br>
            <a:br>
              <a:rPr lang="fr-FR" sz="900" dirty="0"/>
            </a:br>
            <a:r>
              <a:rPr lang="fr-FR" sz="900" dirty="0" err="1"/>
              <a:t>Birling</a:t>
            </a:r>
            <a:r>
              <a:rPr lang="fr-FR" sz="900" dirty="0"/>
              <a:t> : Il devait y avoir quelque chose qui n’allait pas.</a:t>
            </a:r>
            <a:br>
              <a:rPr lang="fr-FR" sz="900" dirty="0"/>
            </a:br>
            <a:br>
              <a:rPr lang="fr-FR" sz="900" dirty="0"/>
            </a:br>
            <a:r>
              <a:rPr lang="fr-FR" sz="900" dirty="0"/>
              <a:t>Inspecteur: Tout ce qu’elle savait, c’était qu’un client s’était plaint d’elle et qu’elle devait donc partir.</a:t>
            </a:r>
            <a:br>
              <a:rPr lang="fr-FR" sz="900" dirty="0"/>
            </a:br>
            <a:br>
              <a:rPr lang="fr-FR" sz="900" dirty="0"/>
            </a:br>
            <a:r>
              <a:rPr lang="fr-FR" sz="900" dirty="0"/>
              <a:t>Sheila : (le regardant fixement, agitée) Quand était-ce ?</a:t>
            </a:r>
            <a:br>
              <a:rPr lang="fr-FR" sz="900" dirty="0"/>
            </a:br>
            <a:br>
              <a:rPr lang="fr-FR" sz="900" dirty="0"/>
            </a:br>
            <a:r>
              <a:rPr lang="fr-FR" sz="900" dirty="0"/>
              <a:t>Inspecteur: (impressionnant) À la fin de janvier – l’année dernière.</a:t>
            </a:r>
            <a:br>
              <a:rPr lang="fr-FR" sz="900" dirty="0"/>
            </a:br>
            <a:br>
              <a:rPr lang="fr-FR" sz="900" dirty="0"/>
            </a:br>
            <a:r>
              <a:rPr lang="fr-FR" sz="900" dirty="0"/>
              <a:t>Sheila : À quoi ressemblait cette fille ?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79372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312762"/>
            <a:ext cx="4088087"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If you'll come over here, I'll show you.</a:t>
            </a:r>
            <a:br>
              <a:rPr lang="en-GB" sz="900" dirty="0"/>
            </a:br>
            <a:br>
              <a:rPr lang="en-GB" sz="900" dirty="0"/>
            </a:br>
            <a:r>
              <a:rPr lang="en-GB" sz="900" dirty="0"/>
              <a:t>// </a:t>
            </a:r>
            <a:r>
              <a:rPr lang="en-GB" sz="900" dirty="0">
                <a:hlinkClick r:id="rId2">
                  <a:extLst>
                    <a:ext uri="{A12FA001-AC4F-418D-AE19-62706E023703}">
                      <ahyp:hlinkClr xmlns:ahyp="http://schemas.microsoft.com/office/drawing/2018/hyperlinkcolor" val="tx"/>
                    </a:ext>
                  </a:extLst>
                </a:hlinkClick>
              </a:rPr>
              <a:t>He moves nearer a light</a:t>
            </a:r>
            <a:r>
              <a:rPr lang="en-GB" sz="900" dirty="0"/>
              <a:t> – perhaps standard lamp – and she crosses to him. He produces the photograph. She looks at it closely, recognizes it with a little cry, gives a half-stifled sob, and then runs out. The inspector puts the photograph back in his pocket and stares speculatively after her. The other three stare in amazement for a moment.//</a:t>
            </a:r>
            <a:br>
              <a:rPr lang="en-GB" sz="900" dirty="0"/>
            </a:br>
            <a:br>
              <a:rPr lang="en-GB" sz="900" dirty="0"/>
            </a:br>
            <a:r>
              <a:rPr lang="en-GB" sz="900" dirty="0"/>
              <a:t>Birling: What's the matter with her?</a:t>
            </a:r>
            <a:br>
              <a:rPr lang="en-GB" sz="900" dirty="0"/>
            </a:br>
            <a:br>
              <a:rPr lang="en-GB" sz="900" dirty="0"/>
            </a:br>
            <a:r>
              <a:rPr lang="en-GB" sz="900" dirty="0"/>
              <a:t>Eric: She recognized her from the photograph, didn't she?</a:t>
            </a:r>
            <a:br>
              <a:rPr lang="en-GB" sz="900" dirty="0"/>
            </a:br>
            <a:br>
              <a:rPr lang="en-GB" sz="900" dirty="0"/>
            </a:br>
            <a:r>
              <a:rPr lang="en-GB" sz="900" dirty="0"/>
              <a:t>Inspector: Yes.</a:t>
            </a:r>
            <a:br>
              <a:rPr lang="en-GB" sz="900" dirty="0"/>
            </a:br>
            <a:br>
              <a:rPr lang="en-GB" sz="900" dirty="0"/>
            </a:br>
            <a:r>
              <a:rPr lang="en-GB" sz="900" dirty="0"/>
              <a:t>Birling: (angrily) Why the devil do you want to go upsetting the </a:t>
            </a:r>
            <a:r>
              <a:rPr lang="en-GB" sz="900" dirty="0">
                <a:hlinkClick r:id="rId3">
                  <a:extLst>
                    <a:ext uri="{A12FA001-AC4F-418D-AE19-62706E023703}">
                      <ahyp:hlinkClr xmlns:ahyp="http://schemas.microsoft.com/office/drawing/2018/hyperlinkcolor" val="tx"/>
                    </a:ext>
                  </a:extLst>
                </a:hlinkClick>
              </a:rPr>
              <a:t>child</a:t>
            </a:r>
            <a:r>
              <a:rPr lang="en-GB" sz="900" dirty="0"/>
              <a:t> like that?</a:t>
            </a:r>
            <a:br>
              <a:rPr lang="en-GB" sz="900" dirty="0"/>
            </a:br>
            <a:br>
              <a:rPr lang="en-GB" sz="900" dirty="0"/>
            </a:br>
            <a:r>
              <a:rPr lang="en-GB" sz="900" dirty="0"/>
              <a:t>Inspector: I didn't do it. She's upsetting herself.</a:t>
            </a:r>
            <a:br>
              <a:rPr lang="en-GB" sz="900" dirty="0"/>
            </a:br>
            <a:br>
              <a:rPr lang="en-GB" sz="900" dirty="0"/>
            </a:br>
            <a:r>
              <a:rPr lang="en-GB" sz="900" dirty="0"/>
              <a:t>Birling: Well – why – why?</a:t>
            </a:r>
            <a:br>
              <a:rPr lang="en-GB" sz="900" dirty="0"/>
            </a:br>
            <a:br>
              <a:rPr lang="en-GB" sz="900" dirty="0"/>
            </a:br>
            <a:r>
              <a:rPr lang="en-GB" sz="900" dirty="0"/>
              <a:t>Inspector: I don't know – yet. That's something I have to find out.</a:t>
            </a:r>
            <a:br>
              <a:rPr lang="en-GB" sz="900" dirty="0"/>
            </a:br>
            <a:br>
              <a:rPr lang="en-GB" sz="900" dirty="0"/>
            </a:br>
            <a:r>
              <a:rPr lang="en-GB" sz="900" dirty="0"/>
              <a:t>Birling: (still angrily) Well – if you don't mind – I'll find out first.</a:t>
            </a:r>
            <a:br>
              <a:rPr lang="en-GB" sz="900" dirty="0"/>
            </a:br>
            <a:br>
              <a:rPr lang="en-GB" sz="900" dirty="0"/>
            </a:br>
            <a:r>
              <a:rPr lang="en-GB" sz="900" dirty="0"/>
              <a:t>Gerald: Shall I go after her.</a:t>
            </a:r>
            <a:br>
              <a:rPr lang="en-GB" sz="900" dirty="0"/>
            </a:br>
            <a:br>
              <a:rPr lang="en-GB" sz="900" dirty="0"/>
            </a:br>
            <a:r>
              <a:rPr lang="en-GB" sz="900" dirty="0"/>
              <a:t>Birling: (moving) No, leave this to me. I must also have a word with my wife – tell her what's happening. (turns at the door, staring at the inspector angrily.) We were having a nice family celebration tonight. And a </a:t>
            </a:r>
            <a:r>
              <a:rPr lang="en-GB" sz="900" dirty="0">
                <a:hlinkClick r:id="rId4">
                  <a:extLst>
                    <a:ext uri="{A12FA001-AC4F-418D-AE19-62706E023703}">
                      <ahyp:hlinkClr xmlns:ahyp="http://schemas.microsoft.com/office/drawing/2018/hyperlinkcolor" val="tx"/>
                    </a:ext>
                  </a:extLst>
                </a:hlinkClick>
              </a:rPr>
              <a:t>nasty mess</a:t>
            </a:r>
            <a:r>
              <a:rPr lang="en-GB" sz="900" dirty="0"/>
              <a:t> you've made of it now, haven't you?</a:t>
            </a:r>
            <a:br>
              <a:rPr lang="en-GB" sz="900" dirty="0"/>
            </a:br>
            <a:br>
              <a:rPr lang="en-GB" sz="900" dirty="0"/>
            </a:br>
            <a:r>
              <a:rPr lang="en-GB" sz="900" dirty="0"/>
              <a:t>Inspector: (steadily) That's more or less what I was thinking earlier tonight when I was in the infirmary looking at what was left of Eva Smith. A nice little promising life there, I thought, and a nasty mess somebody's made of it.</a:t>
            </a:r>
            <a:br>
              <a:rPr lang="en-GB" sz="900" dirty="0"/>
            </a:br>
            <a:br>
              <a:rPr lang="en-GB" sz="900" dirty="0"/>
            </a:br>
            <a:r>
              <a:rPr lang="en-GB" sz="900" dirty="0"/>
              <a:t>// Birling looks as if about to make some retort, then thinks better of it, and goes out, closing door sharply behind him. </a:t>
            </a:r>
            <a:r>
              <a:rPr lang="en-GB" sz="900" dirty="0">
                <a:hlinkClick r:id="rId5">
                  <a:extLst>
                    <a:ext uri="{A12FA001-AC4F-418D-AE19-62706E023703}">
                      <ahyp:hlinkClr xmlns:ahyp="http://schemas.microsoft.com/office/drawing/2018/hyperlinkcolor" val="tx"/>
                    </a:ext>
                  </a:extLst>
                </a:hlinkClick>
              </a:rPr>
              <a:t>Gerald and Eric exchange uneasy glances</a:t>
            </a:r>
            <a:r>
              <a:rPr lang="en-GB" sz="900" dirty="0"/>
              <a:t>. The inspector ignores them.//</a:t>
            </a:r>
            <a:br>
              <a:rPr lang="en-GB" sz="900" dirty="0"/>
            </a:br>
            <a:br>
              <a:rPr lang="en-GB" sz="900" dirty="0"/>
            </a:br>
            <a:r>
              <a:rPr lang="en-GB" sz="900" dirty="0"/>
              <a:t>Gerald: I’d like to have a look at that photograph now, inspector.</a:t>
            </a:r>
            <a:br>
              <a:rPr lang="en-GB" sz="900" dirty="0"/>
            </a:br>
            <a:br>
              <a:rPr lang="en-GB" sz="900" dirty="0"/>
            </a:br>
            <a:r>
              <a:rPr lang="en-GB" sz="900" dirty="0"/>
              <a:t>Inspector: All in good time.</a:t>
            </a:r>
            <a:br>
              <a:rPr lang="en-GB" sz="900" dirty="0"/>
            </a:br>
            <a:br>
              <a:rPr lang="en-GB" sz="900" dirty="0"/>
            </a:br>
            <a:r>
              <a:rPr lang="en-GB" sz="900" dirty="0"/>
              <a:t>Gerald: I don't see why -</a:t>
            </a:r>
            <a:br>
              <a:rPr lang="en-GB" sz="900" dirty="0"/>
            </a:b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21</a:t>
            </a:fld>
            <a:endParaRPr lang="en-GB"/>
          </a:p>
        </p:txBody>
      </p:sp>
      <p:sp>
        <p:nvSpPr>
          <p:cNvPr id="5" name="Rectangle 1">
            <a:extLst>
              <a:ext uri="{FF2B5EF4-FFF2-40B4-BE49-F238E27FC236}">
                <a16:creationId xmlns:a16="http://schemas.microsoft.com/office/drawing/2014/main" id="{60678D38-7999-41E8-B73F-2293201D5823}"/>
              </a:ext>
            </a:extLst>
          </p:cNvPr>
          <p:cNvSpPr>
            <a:spLocks noChangeArrowheads="1"/>
          </p:cNvSpPr>
          <p:nvPr/>
        </p:nvSpPr>
        <p:spPr bwMode="auto">
          <a:xfrm>
            <a:off x="4730140" y="98689"/>
            <a:ext cx="408808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Inspecteur : Si vous venez ici, je vais vous montrer.</a:t>
            </a:r>
            <a:br>
              <a:rPr lang="fr-FR" sz="900" dirty="0"/>
            </a:br>
            <a:br>
              <a:rPr lang="fr-FR" sz="900" dirty="0"/>
            </a:br>
            <a:r>
              <a:rPr lang="fr-FR" sz="900" dirty="0"/>
              <a:t>Il s’approche d’une lumière – peut-être une lampe standard – et elle traverse vers lui. Il produit la photographie. Elle le regarde attentivement, le reconnaît avec un petit cri, donne un sanglot à moitié étouffé, puis s’enfuit. L’inspecteur remet la photo dans sa poche et la regarde fixement. Les trois autres regardent avec étonnement pendant un moment.//</a:t>
            </a:r>
            <a:br>
              <a:rPr lang="fr-FR" sz="900" dirty="0"/>
            </a:br>
            <a:br>
              <a:rPr lang="fr-FR" sz="900" dirty="0"/>
            </a:br>
            <a:r>
              <a:rPr lang="fr-FR" sz="900" dirty="0" err="1"/>
              <a:t>Birling</a:t>
            </a:r>
            <a:r>
              <a:rPr lang="fr-FR" sz="900" dirty="0"/>
              <a:t>: Quel est le problème avec elle?</a:t>
            </a:r>
            <a:br>
              <a:rPr lang="fr-FR" sz="900" dirty="0"/>
            </a:br>
            <a:br>
              <a:rPr lang="fr-FR" sz="900" dirty="0"/>
            </a:br>
            <a:r>
              <a:rPr lang="fr-FR" sz="900" dirty="0" err="1"/>
              <a:t>Eric</a:t>
            </a:r>
            <a:r>
              <a:rPr lang="fr-FR" sz="900" dirty="0"/>
              <a:t> : Elle l’a reconnue sur la photo, n’est-ce pas ?</a:t>
            </a:r>
            <a:br>
              <a:rPr lang="fr-FR" sz="900" dirty="0"/>
            </a:br>
            <a:br>
              <a:rPr lang="fr-FR" sz="900" dirty="0"/>
            </a:br>
            <a:r>
              <a:rPr lang="fr-FR" sz="900" dirty="0"/>
              <a:t>Inspecteur : Oui.</a:t>
            </a:r>
            <a:br>
              <a:rPr lang="fr-FR" sz="900" dirty="0"/>
            </a:br>
            <a:br>
              <a:rPr lang="fr-FR" sz="900" dirty="0"/>
            </a:br>
            <a:r>
              <a:rPr lang="fr-FR" sz="900" dirty="0" err="1"/>
              <a:t>Birling</a:t>
            </a:r>
            <a:r>
              <a:rPr lang="fr-FR" sz="900" dirty="0"/>
              <a:t>: (en colère) Pourquoi diable </a:t>
            </a:r>
            <a:r>
              <a:rPr lang="fr-FR" sz="900" dirty="0" err="1"/>
              <a:t>veux-tu</a:t>
            </a:r>
            <a:r>
              <a:rPr lang="fr-FR" sz="900" dirty="0"/>
              <a:t> aller bouleverser l’enfant comme ça?</a:t>
            </a:r>
            <a:br>
              <a:rPr lang="fr-FR" sz="900" dirty="0"/>
            </a:br>
            <a:br>
              <a:rPr lang="fr-FR" sz="900" dirty="0"/>
            </a:br>
            <a:r>
              <a:rPr lang="fr-FR" sz="900" dirty="0"/>
              <a:t>Inspecteur : Je ne l’ai pas fait. Elle se fâche.</a:t>
            </a:r>
            <a:br>
              <a:rPr lang="fr-FR" sz="900" dirty="0"/>
            </a:br>
            <a:br>
              <a:rPr lang="fr-FR" sz="900" dirty="0"/>
            </a:br>
            <a:r>
              <a:rPr lang="fr-FR" sz="900" dirty="0" err="1"/>
              <a:t>Birling</a:t>
            </a:r>
            <a:r>
              <a:rPr lang="fr-FR" sz="900" dirty="0"/>
              <a:t> : Eh bien, pourquoi ?</a:t>
            </a:r>
            <a:br>
              <a:rPr lang="fr-FR" sz="900" dirty="0"/>
            </a:br>
            <a:br>
              <a:rPr lang="fr-FR" sz="900" dirty="0"/>
            </a:br>
            <a:r>
              <a:rPr lang="fr-FR" sz="900" dirty="0"/>
              <a:t>Inspecteur : Je ne sais pas – encore. C’est quelque chose que je dois découvrir.</a:t>
            </a:r>
            <a:br>
              <a:rPr lang="fr-FR" sz="900" dirty="0"/>
            </a:br>
            <a:br>
              <a:rPr lang="fr-FR" sz="900" dirty="0"/>
            </a:br>
            <a:r>
              <a:rPr lang="fr-FR" sz="900" dirty="0" err="1"/>
              <a:t>Birling</a:t>
            </a:r>
            <a:r>
              <a:rPr lang="fr-FR" sz="900" dirty="0"/>
              <a:t> : (toujours en colère) Eh bien, si cela ne vous dérange pas, je vais d’abord le découvrir.</a:t>
            </a:r>
            <a:br>
              <a:rPr lang="fr-FR" sz="900" dirty="0"/>
            </a:br>
            <a:br>
              <a:rPr lang="fr-FR" sz="900" dirty="0"/>
            </a:br>
            <a:r>
              <a:rPr lang="fr-FR" sz="900" dirty="0"/>
              <a:t>Gerald : Dois-je aller la chercher.</a:t>
            </a:r>
            <a:br>
              <a:rPr lang="fr-FR" sz="900" dirty="0"/>
            </a:br>
            <a:br>
              <a:rPr lang="fr-FR" sz="900" dirty="0"/>
            </a:br>
            <a:r>
              <a:rPr lang="fr-FR" sz="900" dirty="0" err="1"/>
              <a:t>Birling</a:t>
            </a:r>
            <a:r>
              <a:rPr lang="fr-FR" sz="900" dirty="0"/>
              <a:t> : (se déplaçant) Non, laissez-moi faire. Je dois aussi avoir un mot avec ma femme – lui dire ce qui se passe. (Se tourne vers la porte, fixant l’inspecteur avec colère.) Nous avons eu une belle fête de famille ce soir. Et un sale gâchis que vous en avez fait maintenant, n’est-ce pas?</a:t>
            </a:r>
            <a:br>
              <a:rPr lang="fr-FR" sz="900" dirty="0"/>
            </a:br>
            <a:br>
              <a:rPr lang="fr-FR" sz="900" dirty="0"/>
            </a:br>
            <a:r>
              <a:rPr lang="fr-FR" sz="900" dirty="0"/>
              <a:t>Inspecteur : (régulièrement) C’est plus ou moins ce que je pensais plus tôt ce soir quand j’étais à l’infirmerie et que je regardais ce qui restait d’Eva Smith. Une belle petite vie prometteuse là-bas, pensais-je, et un vilain gâchis que quelqu’un en a fait.</a:t>
            </a:r>
            <a:br>
              <a:rPr lang="fr-FR" sz="900" dirty="0"/>
            </a:br>
            <a:br>
              <a:rPr lang="fr-FR" sz="900" dirty="0"/>
            </a:br>
            <a:r>
              <a:rPr lang="fr-FR" sz="900" dirty="0" err="1"/>
              <a:t>Birling</a:t>
            </a:r>
            <a:r>
              <a:rPr lang="fr-FR" sz="900" dirty="0"/>
              <a:t> semble sur le point de faire une réplique, puis y pense mieux et sort, fermant brusquement la porte derrière lui. Gerald et </a:t>
            </a:r>
            <a:r>
              <a:rPr lang="fr-FR" sz="900" dirty="0" err="1"/>
              <a:t>Eric</a:t>
            </a:r>
            <a:r>
              <a:rPr lang="fr-FR" sz="900" dirty="0"/>
              <a:t> échangent des regards inquiets. L’inspecteur les ignore.//</a:t>
            </a:r>
            <a:br>
              <a:rPr lang="fr-FR" sz="900" dirty="0"/>
            </a:br>
            <a:br>
              <a:rPr lang="fr-FR" sz="900" dirty="0"/>
            </a:br>
            <a:r>
              <a:rPr lang="fr-FR" sz="900" dirty="0"/>
              <a:t>Gerald : J’aimerais jeter un coup d’œil à cette photo maintenant, inspecteur.</a:t>
            </a:r>
            <a:br>
              <a:rPr lang="fr-FR" sz="900" dirty="0"/>
            </a:br>
            <a:br>
              <a:rPr lang="fr-FR" sz="900" dirty="0"/>
            </a:br>
            <a:r>
              <a:rPr lang="fr-FR" sz="900" dirty="0"/>
              <a:t>Inspecteur : Tout cela en temps utile.</a:t>
            </a:r>
            <a:br>
              <a:rPr lang="fr-FR" sz="900" dirty="0"/>
            </a:br>
            <a:br>
              <a:rPr lang="fr-FR" sz="900" dirty="0"/>
            </a:br>
            <a:r>
              <a:rPr lang="fr-FR" sz="900" dirty="0"/>
              <a:t>Gerald : Je ne vois pas pourquoi...</a:t>
            </a:r>
            <a:br>
              <a:rPr lang="fr-FR" sz="900" dirty="0"/>
            </a:br>
            <a:r>
              <a:rPr lang="fr-FR" sz="900" dirty="0"/>
              <a: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332245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451262"/>
            <a:ext cx="408808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(cutting in, massively) You heard what I said before, Mr Croft. One line of inquiry at a time. Otherwise we'll all be taking at once and won't know where we are. If you've anything to tell me, you'll have an opportunity of doing it soon.</a:t>
            </a:r>
            <a:br>
              <a:rPr lang="en-GB" sz="900" dirty="0"/>
            </a:br>
            <a:br>
              <a:rPr lang="en-GB" sz="900" dirty="0"/>
            </a:br>
            <a:r>
              <a:rPr lang="en-GB" sz="900" dirty="0"/>
              <a:t>Gerald: (rather uneasily) Well, I don't suppose I have –</a:t>
            </a:r>
            <a:br>
              <a:rPr lang="en-GB" sz="900" dirty="0"/>
            </a:br>
            <a:br>
              <a:rPr lang="en-GB" sz="900" dirty="0"/>
            </a:br>
            <a:r>
              <a:rPr lang="en-GB" sz="900" dirty="0"/>
              <a:t>Eric: (suddenly bursting out) I'm sorry – but you see – we were having a little party – and I’ve had a few drinks, including rather a lot of champagne – and I’ve got a headache – and as I'm only in the way here – </a:t>
            </a:r>
            <a:r>
              <a:rPr lang="en-GB" sz="900" dirty="0">
                <a:hlinkClick r:id="rId2">
                  <a:extLst>
                    <a:ext uri="{A12FA001-AC4F-418D-AE19-62706E023703}">
                      <ahyp:hlinkClr xmlns:ahyp="http://schemas.microsoft.com/office/drawing/2018/hyperlinkcolor" val="tx"/>
                    </a:ext>
                  </a:extLst>
                </a:hlinkClick>
              </a:rPr>
              <a:t>I think I'd better turn in.</a:t>
            </a:r>
            <a:br>
              <a:rPr lang="en-GB" sz="900" dirty="0"/>
            </a:br>
            <a:br>
              <a:rPr lang="en-GB" sz="900" dirty="0"/>
            </a:br>
            <a:r>
              <a:rPr lang="en-GB" sz="900" dirty="0"/>
              <a:t>inspector: And I think you'd better stay here.</a:t>
            </a:r>
            <a:br>
              <a:rPr lang="en-GB" sz="900" dirty="0"/>
            </a:br>
            <a:br>
              <a:rPr lang="en-GB" sz="900" dirty="0"/>
            </a:br>
            <a:r>
              <a:rPr lang="en-GB" sz="900" dirty="0"/>
              <a:t>Eric: Why should I?</a:t>
            </a:r>
            <a:br>
              <a:rPr lang="en-GB" sz="900" dirty="0"/>
            </a:br>
            <a:br>
              <a:rPr lang="en-GB" sz="900" dirty="0"/>
            </a:br>
            <a:r>
              <a:rPr lang="en-GB" sz="900" dirty="0"/>
              <a:t>Inspector: It might be less trouble. </a:t>
            </a:r>
            <a:r>
              <a:rPr lang="en-GB" sz="900" dirty="0">
                <a:hlinkClick r:id="rId3">
                  <a:extLst>
                    <a:ext uri="{A12FA001-AC4F-418D-AE19-62706E023703}">
                      <ahyp:hlinkClr xmlns:ahyp="http://schemas.microsoft.com/office/drawing/2018/hyperlinkcolor" val="tx"/>
                    </a:ext>
                  </a:extLst>
                </a:hlinkClick>
              </a:rPr>
              <a:t>If you turn in, you might have to turn out again soon.</a:t>
            </a:r>
            <a:br>
              <a:rPr lang="en-GB" sz="900" dirty="0"/>
            </a:br>
            <a:br>
              <a:rPr lang="en-GB" sz="900" dirty="0"/>
            </a:br>
            <a:r>
              <a:rPr lang="en-GB" sz="900" dirty="0"/>
              <a:t>Gerald: Getting a bit heavy-handed, aren't you, inspector?</a:t>
            </a:r>
            <a:br>
              <a:rPr lang="en-GB" sz="900" dirty="0"/>
            </a:br>
            <a:br>
              <a:rPr lang="en-GB" sz="900" dirty="0"/>
            </a:br>
            <a:r>
              <a:rPr lang="en-GB" sz="900" dirty="0"/>
              <a:t>Inspector: Possibly. But if you're easy with me, I'm easy with you.</a:t>
            </a:r>
            <a:br>
              <a:rPr lang="en-GB" sz="900" dirty="0"/>
            </a:br>
            <a:br>
              <a:rPr lang="en-GB" sz="900" dirty="0"/>
            </a:br>
            <a:r>
              <a:rPr lang="en-GB" sz="900" dirty="0"/>
              <a:t>Gerald: After all, </a:t>
            </a:r>
            <a:r>
              <a:rPr lang="en-GB" sz="900" dirty="0" err="1"/>
              <a:t>y'know</a:t>
            </a:r>
            <a:r>
              <a:rPr lang="en-GB" sz="900" dirty="0"/>
              <a:t>, </a:t>
            </a:r>
            <a:r>
              <a:rPr lang="en-GB" sz="900" dirty="0">
                <a:hlinkClick r:id="rId4">
                  <a:extLst>
                    <a:ext uri="{A12FA001-AC4F-418D-AE19-62706E023703}">
                      <ahyp:hlinkClr xmlns:ahyp="http://schemas.microsoft.com/office/drawing/2018/hyperlinkcolor" val="tx"/>
                    </a:ext>
                  </a:extLst>
                </a:hlinkClick>
              </a:rPr>
              <a:t>we're respectable citizens and not criminals.</a:t>
            </a:r>
            <a:br>
              <a:rPr lang="en-GB" sz="900" dirty="0"/>
            </a:br>
            <a:br>
              <a:rPr lang="en-GB" sz="900" dirty="0"/>
            </a:br>
            <a:r>
              <a:rPr lang="en-GB" sz="900" dirty="0"/>
              <a:t>Inspector: Sometimes there isn't much difference as you think. Often , if it was left to me, I wouldn't know where to draw the line.</a:t>
            </a:r>
            <a:br>
              <a:rPr lang="en-GB" sz="900" dirty="0"/>
            </a:br>
            <a:br>
              <a:rPr lang="en-GB" sz="900" dirty="0"/>
            </a:br>
            <a:r>
              <a:rPr lang="en-GB" sz="900" dirty="0"/>
              <a:t>Gerald: Fortunately, it isn't left to you, is it?</a:t>
            </a:r>
            <a:br>
              <a:rPr lang="en-GB" sz="900" dirty="0"/>
            </a:br>
            <a:br>
              <a:rPr lang="en-GB" sz="900" dirty="0"/>
            </a:br>
            <a:r>
              <a:rPr lang="en-GB" sz="900" dirty="0"/>
              <a:t>Inspector: No, it isn't. But some things are left to me. Inquiries of this sort, for instance.</a:t>
            </a:r>
            <a:br>
              <a:rPr lang="en-GB" sz="900" dirty="0"/>
            </a:br>
            <a:br>
              <a:rPr lang="en-GB" sz="900" dirty="0"/>
            </a:br>
            <a:r>
              <a:rPr lang="en-GB" sz="900" dirty="0"/>
              <a:t>// Enter Sheila, who looks as if she's been crying.//</a:t>
            </a:r>
            <a:br>
              <a:rPr lang="en-GB" sz="900" dirty="0"/>
            </a:br>
            <a:br>
              <a:rPr lang="en-GB" sz="900" dirty="0"/>
            </a:br>
            <a:r>
              <a:rPr lang="en-GB" sz="900" dirty="0"/>
              <a:t>Well, Miss Birling?</a:t>
            </a:r>
            <a:br>
              <a:rPr lang="en-GB" sz="900" dirty="0"/>
            </a:br>
            <a:br>
              <a:rPr lang="en-GB" sz="900" dirty="0"/>
            </a:br>
            <a:r>
              <a:rPr lang="en-GB" sz="900" dirty="0"/>
              <a:t>Sheila: (coming in, closing the door) You knew it was me all the time, didn't you?</a:t>
            </a:r>
            <a:br>
              <a:rPr lang="en-GB" sz="900" dirty="0"/>
            </a:br>
            <a:br>
              <a:rPr lang="en-GB" sz="900" dirty="0"/>
            </a:br>
            <a:r>
              <a:rPr lang="en-GB" sz="900" dirty="0"/>
              <a:t>Inspector: I had an idea it might be – from something the girl herself wrote.</a:t>
            </a:r>
            <a:br>
              <a:rPr lang="en-GB" sz="900" dirty="0"/>
            </a:br>
            <a:br>
              <a:rPr lang="en-GB" sz="900" dirty="0"/>
            </a:br>
            <a:r>
              <a:rPr lang="en-GB" sz="900" dirty="0"/>
              <a:t>Sheila: I've told my father – he didn't seem to think it amounted to much – but I felt rotten about it at the time and now I feel a lot worse. Did it make much difference to her?</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22</a:t>
            </a:fld>
            <a:endParaRPr lang="en-GB"/>
          </a:p>
        </p:txBody>
      </p:sp>
      <p:sp>
        <p:nvSpPr>
          <p:cNvPr id="5" name="Rectangle 1">
            <a:extLst>
              <a:ext uri="{FF2B5EF4-FFF2-40B4-BE49-F238E27FC236}">
                <a16:creationId xmlns:a16="http://schemas.microsoft.com/office/drawing/2014/main" id="{A318E443-2D26-43A6-9AD1-71B6ECA0F427}"/>
              </a:ext>
            </a:extLst>
          </p:cNvPr>
          <p:cNvSpPr>
            <a:spLocks noChangeArrowheads="1"/>
          </p:cNvSpPr>
          <p:nvPr/>
        </p:nvSpPr>
        <p:spPr bwMode="auto">
          <a:xfrm>
            <a:off x="4806892" y="54626"/>
            <a:ext cx="408808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Inspecteur: (coupant, massivement) Vous avez entendu ce que j’ai dit auparavant, M. Croft. Une piste d’enquête à la fois. Sinon, nous prendrons tous en même temps et ne saurons pas où nous sommes. Si vous avez quelque chose à me dire, vous aurez l’occasion de le faire bientôt.</a:t>
            </a:r>
            <a:br>
              <a:rPr lang="fr-FR" sz="900" dirty="0"/>
            </a:br>
            <a:br>
              <a:rPr lang="fr-FR" sz="900" dirty="0"/>
            </a:br>
            <a:r>
              <a:rPr lang="fr-FR" sz="900" dirty="0"/>
              <a:t>Gerald : (plutôt mal à l’aise) Eh bien, je ne suppose pas que j’ai...</a:t>
            </a:r>
            <a:br>
              <a:rPr lang="fr-FR" sz="900" dirty="0"/>
            </a:br>
            <a:br>
              <a:rPr lang="fr-FR" sz="900" dirty="0"/>
            </a:br>
            <a:r>
              <a:rPr lang="fr-FR" sz="900" dirty="0" err="1"/>
              <a:t>Eric</a:t>
            </a:r>
            <a:r>
              <a:rPr lang="fr-FR" sz="900" dirty="0"/>
              <a:t> : (éclatant soudainement) Je suis désolé – mais vous voyez – nous faisions une petite fête – et j’ai bu quelques verres, dont beaucoup de champagne – et j’ai mal à la tête – et comme je ne fais que gêner ici – je pense que je ferais mieux de me rendre.</a:t>
            </a:r>
            <a:br>
              <a:rPr lang="fr-FR" sz="900" dirty="0"/>
            </a:br>
            <a:br>
              <a:rPr lang="fr-FR" sz="900" dirty="0"/>
            </a:br>
            <a:r>
              <a:rPr lang="fr-FR" sz="900" dirty="0"/>
              <a:t>inspecteur : Et je pense que vous feriez mieux de rester ici.</a:t>
            </a:r>
            <a:br>
              <a:rPr lang="fr-FR" sz="900" dirty="0"/>
            </a:br>
            <a:br>
              <a:rPr lang="fr-FR" sz="900" dirty="0"/>
            </a:br>
            <a:r>
              <a:rPr lang="fr-FR" sz="900" dirty="0" err="1"/>
              <a:t>Eric</a:t>
            </a:r>
            <a:r>
              <a:rPr lang="fr-FR" sz="900" dirty="0"/>
              <a:t> : Pourquoi devrais-je le faire ?</a:t>
            </a:r>
            <a:br>
              <a:rPr lang="fr-FR" sz="900" dirty="0"/>
            </a:br>
            <a:br>
              <a:rPr lang="fr-FR" sz="900" dirty="0"/>
            </a:br>
            <a:r>
              <a:rPr lang="fr-FR" sz="900" dirty="0"/>
              <a:t>Inspecteur : Ce serait peut-être moins de problèmes. Si vous vous rendez, vous devrez peut-être revenir bientôt.</a:t>
            </a:r>
            <a:br>
              <a:rPr lang="fr-FR" sz="900" dirty="0"/>
            </a:br>
            <a:br>
              <a:rPr lang="fr-FR" sz="900" dirty="0"/>
            </a:br>
            <a:r>
              <a:rPr lang="fr-FR" sz="900" dirty="0"/>
              <a:t>Gerald : Vous avez la main un peu lourde, n’est-ce pas, inspecteur?</a:t>
            </a:r>
            <a:br>
              <a:rPr lang="fr-FR" sz="900" dirty="0"/>
            </a:br>
            <a:br>
              <a:rPr lang="fr-FR" sz="900" dirty="0"/>
            </a:br>
            <a:r>
              <a:rPr lang="fr-FR" sz="900" dirty="0"/>
              <a:t>Inspecteur : Peut-être. Mais si tu es facile avec moi, je suis facile avec toi.</a:t>
            </a:r>
            <a:br>
              <a:rPr lang="fr-FR" sz="900" dirty="0"/>
            </a:br>
            <a:br>
              <a:rPr lang="fr-FR" sz="900" dirty="0"/>
            </a:br>
            <a:r>
              <a:rPr lang="fr-FR" sz="900" dirty="0"/>
              <a:t>Gerald : Après tout, vous savez, nous sommes des citoyens respectables et non des criminels.</a:t>
            </a:r>
            <a:br>
              <a:rPr lang="fr-FR" sz="900" dirty="0"/>
            </a:br>
            <a:br>
              <a:rPr lang="fr-FR" sz="900" dirty="0"/>
            </a:br>
            <a:r>
              <a:rPr lang="fr-FR" sz="900" dirty="0"/>
              <a:t>Inspecteur : Parfois, il n’y a pas beaucoup de différence comme vous le pensez. Souvent, si on me laissait faire, je ne saurais pas où tracer la ligne.</a:t>
            </a:r>
            <a:br>
              <a:rPr lang="fr-FR" sz="900" dirty="0"/>
            </a:br>
            <a:br>
              <a:rPr lang="fr-FR" sz="900" dirty="0"/>
            </a:br>
            <a:r>
              <a:rPr lang="fr-FR" sz="900" dirty="0"/>
              <a:t>Gerald : Heureusement, ce n’est pas laissé à vous, n’est-ce pas ?</a:t>
            </a:r>
            <a:br>
              <a:rPr lang="fr-FR" sz="900" dirty="0"/>
            </a:br>
            <a:br>
              <a:rPr lang="fr-FR" sz="900" dirty="0"/>
            </a:br>
            <a:r>
              <a:rPr lang="fr-FR" sz="900" dirty="0"/>
              <a:t>Inspecteur : Non, ce n’est pas le cas. Mais certaines choses me sont laissées. Les enquêtes de ce genre, par exemple.</a:t>
            </a:r>
            <a:br>
              <a:rPr lang="fr-FR" sz="900" dirty="0"/>
            </a:br>
            <a:br>
              <a:rPr lang="fr-FR" sz="900" dirty="0"/>
            </a:br>
            <a:r>
              <a:rPr lang="fr-FR" sz="900" dirty="0"/>
              <a:t>Entre Sheila, qui a l’air de pleurer.</a:t>
            </a:r>
            <a:br>
              <a:rPr lang="fr-FR" sz="900" dirty="0"/>
            </a:br>
            <a:br>
              <a:rPr lang="fr-FR" sz="900" dirty="0"/>
            </a:br>
            <a:r>
              <a:rPr lang="fr-FR" sz="900" dirty="0"/>
              <a:t>Eh bien, Mlle </a:t>
            </a:r>
            <a:r>
              <a:rPr lang="fr-FR" sz="900" dirty="0" err="1"/>
              <a:t>Birling</a:t>
            </a:r>
            <a:r>
              <a:rPr lang="fr-FR" sz="900" dirty="0"/>
              <a:t>?</a:t>
            </a:r>
            <a:br>
              <a:rPr lang="fr-FR" sz="900" dirty="0"/>
            </a:br>
            <a:br>
              <a:rPr lang="fr-FR" sz="900" dirty="0"/>
            </a:br>
            <a:r>
              <a:rPr lang="fr-FR" sz="900" dirty="0"/>
              <a:t>Sheila : (entrant, fermant la porte) Tu savais que c’était moi tout le temps, n’est-ce pas ?</a:t>
            </a:r>
            <a:br>
              <a:rPr lang="fr-FR" sz="900" dirty="0"/>
            </a:br>
            <a:br>
              <a:rPr lang="fr-FR" sz="900" dirty="0"/>
            </a:br>
            <a:r>
              <a:rPr lang="fr-FR" sz="900" dirty="0"/>
              <a:t>Inspecteur : J’avais une idée que c’était peut-être – à partir de quelque chose que la fille elle-même a écrit.</a:t>
            </a:r>
            <a:br>
              <a:rPr lang="fr-FR" sz="900" dirty="0"/>
            </a:br>
            <a:br>
              <a:rPr lang="fr-FR" sz="900" dirty="0"/>
            </a:br>
            <a:r>
              <a:rPr lang="fr-FR" sz="900" dirty="0"/>
              <a:t>Sheila : Je l’ai dit à mon père – il ne semblait pas penser que cela représentait grand-chose – mais je me sentais pourrie à l’époque et maintenant je me sens beaucoup plus mal. Cela a-t-il fait une grande différence pour elle?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012752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4"/>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Inspector: Yes, I’m afraid it did. It was the last real steady job she had. When she lost it – for no reason that she could discover – she decided she might as well try another kind of life.</a:t>
            </a:r>
            <a:br>
              <a:rPr lang="en-GB" sz="900" dirty="0"/>
            </a:br>
            <a:br>
              <a:rPr lang="en-GB" sz="900" dirty="0"/>
            </a:br>
            <a:r>
              <a:rPr lang="en-GB" sz="900" dirty="0"/>
              <a:t>Sheila: (miserably) So I’m really responsible?</a:t>
            </a:r>
            <a:br>
              <a:rPr lang="en-GB" sz="900" dirty="0"/>
            </a:br>
            <a:br>
              <a:rPr lang="en-GB" sz="900" dirty="0"/>
            </a:br>
            <a:r>
              <a:rPr lang="en-GB" sz="900" dirty="0"/>
              <a:t>Inspector: No, not entirely. A good deal happened to her after that. But you're partly to blame. Just as your father is.</a:t>
            </a:r>
            <a:br>
              <a:rPr lang="en-GB" sz="900" dirty="0"/>
            </a:br>
            <a:br>
              <a:rPr lang="en-GB" sz="900" dirty="0"/>
            </a:br>
            <a:r>
              <a:rPr lang="en-GB" sz="900" dirty="0"/>
              <a:t>Eric: But what did Sheila do?</a:t>
            </a:r>
            <a:br>
              <a:rPr lang="en-GB" sz="900" dirty="0"/>
            </a:br>
            <a:br>
              <a:rPr lang="en-GB" sz="900" dirty="0"/>
            </a:br>
            <a:r>
              <a:rPr lang="en-GB" sz="900" dirty="0"/>
              <a:t>Sheila: (distressed) I went to the manager at </a:t>
            </a:r>
            <a:r>
              <a:rPr lang="en-GB" sz="900" dirty="0" err="1"/>
              <a:t>Milwards</a:t>
            </a:r>
            <a:r>
              <a:rPr lang="en-GB" sz="900" dirty="0"/>
              <a:t> and I told him that if they didn't get rid of that girl, I’d never go near the place again and </a:t>
            </a:r>
            <a:r>
              <a:rPr lang="en-GB" sz="900" dirty="0">
                <a:hlinkClick r:id="rId2">
                  <a:extLst>
                    <a:ext uri="{A12FA001-AC4F-418D-AE19-62706E023703}">
                      <ahyp:hlinkClr xmlns:ahyp="http://schemas.microsoft.com/office/drawing/2018/hyperlinkcolor" val="tx"/>
                    </a:ext>
                  </a:extLst>
                </a:hlinkClick>
              </a:rPr>
              <a:t>I’d persuade mother to close our account with them.</a:t>
            </a:r>
            <a:br>
              <a:rPr lang="en-GB" sz="900" dirty="0"/>
            </a:br>
            <a:br>
              <a:rPr lang="en-GB" sz="900" dirty="0"/>
            </a:br>
            <a:r>
              <a:rPr lang="en-GB" sz="900" dirty="0"/>
              <a:t>Inspector: And why did you do that?</a:t>
            </a:r>
            <a:br>
              <a:rPr lang="en-GB" sz="900" dirty="0"/>
            </a:br>
            <a:br>
              <a:rPr lang="en-GB" sz="900" dirty="0"/>
            </a:br>
            <a:r>
              <a:rPr lang="en-GB" sz="900" dirty="0"/>
              <a:t>Sheila: Because I was in a furious temper.</a:t>
            </a:r>
            <a:br>
              <a:rPr lang="en-GB" sz="900" dirty="0"/>
            </a:br>
            <a:br>
              <a:rPr lang="en-GB" sz="900" dirty="0"/>
            </a:br>
            <a:r>
              <a:rPr lang="en-GB" sz="900" dirty="0"/>
              <a:t>Inspector: And what had this girl done to make you lose your temper.</a:t>
            </a:r>
            <a:br>
              <a:rPr lang="en-GB" sz="900" dirty="0"/>
            </a:br>
            <a:br>
              <a:rPr lang="en-GB" sz="900" dirty="0"/>
            </a:br>
            <a:r>
              <a:rPr lang="en-GB" sz="900" dirty="0"/>
              <a:t>Sheila: When I was looking at myself in the mirror I caught sight of her smiling at the assistant, and I was furious with her. I'd been in a bad temper anyhow.</a:t>
            </a:r>
            <a:br>
              <a:rPr lang="en-GB" sz="900" dirty="0"/>
            </a:br>
            <a:br>
              <a:rPr lang="en-GB" sz="900" dirty="0"/>
            </a:br>
            <a:r>
              <a:rPr lang="en-GB" sz="900" dirty="0"/>
              <a:t>Inspector: And was it the girls fault?</a:t>
            </a:r>
            <a:br>
              <a:rPr lang="en-GB" sz="900" dirty="0"/>
            </a:br>
            <a:br>
              <a:rPr lang="en-GB" sz="900" dirty="0"/>
            </a:br>
            <a:r>
              <a:rPr lang="en-GB" sz="900" dirty="0"/>
              <a:t>Sheila: No, not really. It was my own fault. (suddenly, to Gerald) All right, Gerald, you needn't look at me like that. At least, I'm trying to tell the truth. I expect you've done things you're ashamed of too.</a:t>
            </a:r>
            <a:br>
              <a:rPr lang="en-GB" sz="900" dirty="0"/>
            </a:br>
            <a:br>
              <a:rPr lang="en-GB" sz="900" dirty="0"/>
            </a:br>
            <a:r>
              <a:rPr lang="en-GB" sz="900" dirty="0"/>
              <a:t>Gerald: (surprised) Well, I never said I hadn't. I don't see why –</a:t>
            </a:r>
            <a:br>
              <a:rPr lang="en-GB" sz="900" dirty="0"/>
            </a:br>
            <a:br>
              <a:rPr lang="en-GB" sz="900" dirty="0"/>
            </a:br>
            <a:r>
              <a:rPr lang="en-GB" sz="900" dirty="0"/>
              <a:t>inspector:(cutting in) Never mind about that. You can settle that between you afterwards. (to Sheila.) What happened?</a:t>
            </a:r>
            <a:br>
              <a:rPr lang="en-GB" sz="900" dirty="0"/>
            </a:br>
            <a:br>
              <a:rPr lang="en-GB" sz="900" dirty="0"/>
            </a:br>
            <a:r>
              <a:rPr lang="en-GB" sz="900" dirty="0"/>
              <a:t>Sheila: I'd gone in to try something on. It was an idea of my own – mother had been against it, and so had the assistant – but I insisted. As soon as I tried it on, I knew they'd been right. It just didn't suit me at all. I looked silly in the thing. Well, this girl had brought the dress up from the workroom, and when the assistant – miss Francis – had asked her something about it, this girl, to show us what she meant, had held the dress up, as if she was wearing it. And it just suited her. She was the right type for it, just as I was the wrong type. </a:t>
            </a:r>
            <a:r>
              <a:rPr lang="en-GB" sz="900" dirty="0">
                <a:hlinkClick r:id="rId3">
                  <a:extLst>
                    <a:ext uri="{A12FA001-AC4F-418D-AE19-62706E023703}">
                      <ahyp:hlinkClr xmlns:ahyp="http://schemas.microsoft.com/office/drawing/2018/hyperlinkcolor" val="tx"/>
                    </a:ext>
                  </a:extLst>
                </a:hlinkClick>
              </a:rPr>
              <a:t>She was very pretty too</a:t>
            </a:r>
            <a:r>
              <a:rPr lang="en-GB" sz="900" dirty="0"/>
              <a:t> – with big dark eyes – and that didn't make it any better. Well, when I tried the thing on and looked at myself and knew that it was all wrong, I caught sight of this girl smiling at miss Francis – as if to say: 'doesn't she look awful' – and I was absolutely furious. I was very rude to both</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23</a:t>
            </a:fld>
            <a:endParaRPr lang="en-GB"/>
          </a:p>
        </p:txBody>
      </p:sp>
      <p:sp>
        <p:nvSpPr>
          <p:cNvPr id="5" name="Rectangle 1">
            <a:extLst>
              <a:ext uri="{FF2B5EF4-FFF2-40B4-BE49-F238E27FC236}">
                <a16:creationId xmlns:a16="http://schemas.microsoft.com/office/drawing/2014/main" id="{7DC91292-0CEB-43E1-9FCC-60F94AB550DE}"/>
              </a:ext>
            </a:extLst>
          </p:cNvPr>
          <p:cNvSpPr>
            <a:spLocks noChangeArrowheads="1"/>
          </p:cNvSpPr>
          <p:nvPr/>
        </p:nvSpPr>
        <p:spPr bwMode="auto">
          <a:xfrm>
            <a:off x="4806892" y="158874"/>
            <a:ext cx="4088087" cy="65402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850" dirty="0"/>
              <a:t>Inspecteur : Oui, je crains que ce ne soit le cas. C’était le dernier véritable emploi stable qu’elle avait. Quand elle l’a perdu – sans aucune raison qu’elle pouvait découvrir – elle a décidé qu’elle pourrait aussi bien essayer un autre genre de vie.</a:t>
            </a:r>
            <a:br>
              <a:rPr lang="fr-FR" sz="850" dirty="0"/>
            </a:br>
            <a:br>
              <a:rPr lang="fr-FR" sz="850" dirty="0"/>
            </a:br>
            <a:r>
              <a:rPr lang="fr-FR" sz="850" dirty="0"/>
              <a:t>Sheila : (misérablement) Donc je suis vraiment responsable ?</a:t>
            </a:r>
            <a:br>
              <a:rPr lang="fr-FR" sz="850" dirty="0"/>
            </a:br>
            <a:br>
              <a:rPr lang="fr-FR" sz="850" dirty="0"/>
            </a:br>
            <a:r>
              <a:rPr lang="fr-FR" sz="850" dirty="0"/>
              <a:t>Inspecteur : Non, pas entièrement. Beaucoup de choses lui sont arrivées après cela. Mais vous êtes en partie à blâmer. Tout comme votre père.</a:t>
            </a:r>
            <a:br>
              <a:rPr lang="fr-FR" sz="850" dirty="0"/>
            </a:br>
            <a:br>
              <a:rPr lang="fr-FR" sz="850" dirty="0"/>
            </a:br>
            <a:r>
              <a:rPr lang="fr-FR" sz="850" dirty="0" err="1"/>
              <a:t>Eric</a:t>
            </a:r>
            <a:r>
              <a:rPr lang="fr-FR" sz="850" dirty="0"/>
              <a:t> : Mais qu’est-ce que Sheila a fait ?</a:t>
            </a:r>
            <a:br>
              <a:rPr lang="fr-FR" sz="850" dirty="0"/>
            </a:br>
            <a:br>
              <a:rPr lang="fr-FR" sz="850" dirty="0"/>
            </a:br>
            <a:r>
              <a:rPr lang="fr-FR" sz="850" dirty="0"/>
              <a:t>Sheila: (en détresse) Je suis allée voir le directeur de </a:t>
            </a:r>
            <a:r>
              <a:rPr lang="fr-FR" sz="850" dirty="0" err="1"/>
              <a:t>Milwards</a:t>
            </a:r>
            <a:r>
              <a:rPr lang="fr-FR" sz="850" dirty="0"/>
              <a:t> et je lui ai dit que s’ils ne se débarrassaient pas de cette fille, je ne m’approcherais plus jamais de l’endroit et je persuaderais ma mère de fermer notre compte avec eux.</a:t>
            </a:r>
            <a:br>
              <a:rPr lang="fr-FR" sz="850" dirty="0"/>
            </a:br>
            <a:br>
              <a:rPr lang="fr-FR" sz="850" dirty="0"/>
            </a:br>
            <a:r>
              <a:rPr lang="fr-FR" sz="850" dirty="0"/>
              <a:t>Inspecteur : Et pourquoi avez-vous fait cela?</a:t>
            </a:r>
            <a:br>
              <a:rPr lang="fr-FR" sz="850" dirty="0"/>
            </a:br>
            <a:br>
              <a:rPr lang="fr-FR" sz="850" dirty="0"/>
            </a:br>
            <a:r>
              <a:rPr lang="fr-FR" sz="850" dirty="0"/>
              <a:t>Sheila : Parce que j’étais d’humeur furieuse.</a:t>
            </a:r>
            <a:br>
              <a:rPr lang="fr-FR" sz="850" dirty="0"/>
            </a:br>
            <a:br>
              <a:rPr lang="fr-FR" sz="850" dirty="0"/>
            </a:br>
            <a:r>
              <a:rPr lang="fr-FR" sz="850" dirty="0"/>
              <a:t>Inspecteur: Et qu’est-ce que cette fille avait fait pour vous faire perdre votre sang-froid.</a:t>
            </a:r>
            <a:br>
              <a:rPr lang="fr-FR" sz="850" dirty="0"/>
            </a:br>
            <a:br>
              <a:rPr lang="fr-FR" sz="850" dirty="0"/>
            </a:br>
            <a:r>
              <a:rPr lang="fr-FR" sz="850" dirty="0"/>
              <a:t>Sheila : Quand je me regardais dans le miroir, je l’ai aperçue sourire à l’assistante, et j’étais furieuse contre elle. J’avais été de mauvaise humeur de toute façon.</a:t>
            </a:r>
            <a:br>
              <a:rPr lang="fr-FR" sz="850" dirty="0"/>
            </a:br>
            <a:br>
              <a:rPr lang="fr-FR" sz="850" dirty="0"/>
            </a:br>
            <a:r>
              <a:rPr lang="fr-FR" sz="850" dirty="0"/>
              <a:t>Inspecteur : Et était-ce la faute des filles ?</a:t>
            </a:r>
            <a:br>
              <a:rPr lang="fr-FR" sz="850" dirty="0"/>
            </a:br>
            <a:br>
              <a:rPr lang="fr-FR" sz="850" dirty="0"/>
            </a:br>
            <a:r>
              <a:rPr lang="fr-FR" sz="850" dirty="0"/>
              <a:t>Sheila : Non, pas vraiment. C’était de ma faute. (soudain, à Gerald) Très bien, Gerald, tu n’as pas besoin de me regarder comme ça. Au moins, j’essaie de dire la vérité. Je suppose que vous avez fait des choses dont vous avez honte aussi.</a:t>
            </a:r>
            <a:br>
              <a:rPr lang="fr-FR" sz="850" dirty="0"/>
            </a:br>
            <a:br>
              <a:rPr lang="fr-FR" sz="850" dirty="0"/>
            </a:br>
            <a:r>
              <a:rPr lang="fr-FR" sz="850" dirty="0"/>
              <a:t>Gerald : (surpris) Eh bien, je n’ai jamais dit que je ne l’avais pas fait. Je ne vois pas pourquoi...</a:t>
            </a:r>
            <a:br>
              <a:rPr lang="fr-FR" sz="850" dirty="0"/>
            </a:br>
            <a:br>
              <a:rPr lang="fr-FR" sz="850" dirty="0"/>
            </a:br>
            <a:r>
              <a:rPr lang="fr-FR" sz="850" dirty="0"/>
              <a:t>inspecteur : (coupant) Peu importe à ce sujet. Vous pouvez régler cela entre vous par la suite. (à Sheila.) Que s’est-il passé??</a:t>
            </a:r>
            <a:br>
              <a:rPr lang="fr-FR" sz="850" dirty="0"/>
            </a:br>
            <a:br>
              <a:rPr lang="fr-FR" sz="850" dirty="0"/>
            </a:br>
            <a:r>
              <a:rPr lang="fr-FR" sz="850" dirty="0"/>
              <a:t>Sheila : J’étais entrée pour essayer quelque chose. C’était une idée personnelle – ma mère s’y était opposée, tout comme l’assistante – mais j’ai insisté. Dès que je l’ai essayé, j’ai su qu’ils avaient raison. Cela ne me convenait pas du tout. J’avais l’air idiot dans la chose. Eh bien, cette fille avait apporté la robe de la salle de travail, et quand l’assistante – Mlle Francis – lui avait demandé quelque chose à ce sujet, cette fille, pour nous montrer ce qu’elle voulait dire, avait tenu la robe, comme si elle la portait. Et cela lui convenait. Elle était le bon type pour cela, tout comme j’étais le mauvais type. Elle était très jolie aussi – avec de grands yeux noirs – et cela n’a pas amélioré les choses. Eh bien, quand j’ai essayé la chose et que je me suis regardé et que j’ai su que tout allait mal, j’ai aperçu cette fille souriant à Mlle Francis – comme pour dire: « n’a-t-elle pas l’air affreuse » – et j’étais absolument furieuse. J’ai été très impoli avec les deux
</a:t>
            </a:r>
            <a:endParaRPr kumimoji="0" lang="en-US" altLang="en-US" sz="85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033700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451264"/>
            <a:ext cx="4088087"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of them, and then I went to the manager and told him that this girl had been very impertinent – and – and – (she almost breaks down, but just controls herself.) How could I know what would happen afterwards? If she'd been some miserable plain little creature, I don't suppose I’d have done it. But she was very pretty and looked as if she could take care of herself. I couldn't be sorry for her.</a:t>
            </a:r>
            <a:br>
              <a:rPr lang="en-GB" sz="900" dirty="0"/>
            </a:br>
            <a:br>
              <a:rPr lang="en-GB" sz="900" dirty="0"/>
            </a:br>
            <a:r>
              <a:rPr lang="en-GB" sz="900" dirty="0"/>
              <a:t>Inspector: In fact, in a kind of way, you might be said to have been jealous of her.</a:t>
            </a:r>
            <a:br>
              <a:rPr lang="en-GB" sz="900" dirty="0"/>
            </a:br>
            <a:br>
              <a:rPr lang="en-GB" sz="900" dirty="0"/>
            </a:br>
            <a:r>
              <a:rPr lang="en-GB" sz="900" dirty="0"/>
              <a:t>Sheila: Yes, I suppose so.</a:t>
            </a:r>
            <a:br>
              <a:rPr lang="en-GB" sz="900" dirty="0"/>
            </a:br>
            <a:br>
              <a:rPr lang="en-GB" sz="900" dirty="0"/>
            </a:br>
            <a:r>
              <a:rPr lang="en-GB" sz="900" dirty="0"/>
              <a:t>Inspector: </a:t>
            </a:r>
            <a:r>
              <a:rPr lang="en-GB" sz="900" dirty="0">
                <a:hlinkClick r:id="rId2">
                  <a:extLst>
                    <a:ext uri="{A12FA001-AC4F-418D-AE19-62706E023703}">
                      <ahyp:hlinkClr xmlns:ahyp="http://schemas.microsoft.com/office/drawing/2018/hyperlinkcolor" val="tx"/>
                    </a:ext>
                  </a:extLst>
                </a:hlinkClick>
              </a:rPr>
              <a:t>And so you used the power you had, as a daughter of a good customer and also of a man well known in the town, to punish the girl just because she made you feel like that?</a:t>
            </a:r>
            <a:br>
              <a:rPr lang="en-GB" sz="900" dirty="0"/>
            </a:br>
            <a:br>
              <a:rPr lang="en-GB" sz="900" dirty="0"/>
            </a:br>
            <a:r>
              <a:rPr lang="en-GB" sz="900" dirty="0"/>
              <a:t>Sheila: </a:t>
            </a:r>
            <a:r>
              <a:rPr lang="en-GB" sz="900" dirty="0">
                <a:hlinkClick r:id="rId3">
                  <a:extLst>
                    <a:ext uri="{A12FA001-AC4F-418D-AE19-62706E023703}">
                      <ahyp:hlinkClr xmlns:ahyp="http://schemas.microsoft.com/office/drawing/2018/hyperlinkcolor" val="tx"/>
                    </a:ext>
                  </a:extLst>
                </a:hlinkClick>
              </a:rPr>
              <a:t>Yes, but it didn't seem to be anything very terrible at the time. Don't you understand? And if I could help her now, I would---</a:t>
            </a:r>
            <a:br>
              <a:rPr lang="en-GB" sz="900" dirty="0"/>
            </a:br>
            <a:br>
              <a:rPr lang="en-GB" sz="900" dirty="0"/>
            </a:br>
            <a:r>
              <a:rPr lang="en-GB" sz="900" dirty="0"/>
              <a:t>Inspector:(harshly) Yes, but you can't. It's too late. She's dead.</a:t>
            </a:r>
            <a:br>
              <a:rPr lang="en-GB" sz="900" dirty="0"/>
            </a:br>
            <a:br>
              <a:rPr lang="en-GB" sz="900" dirty="0"/>
            </a:br>
            <a:r>
              <a:rPr lang="en-GB" sz="900" dirty="0"/>
              <a:t>Eric: My god, it's a bit thick, when you come to think of it----</a:t>
            </a:r>
            <a:br>
              <a:rPr lang="en-GB" sz="900" dirty="0"/>
            </a:br>
            <a:br>
              <a:rPr lang="en-GB" sz="900" dirty="0"/>
            </a:br>
            <a:r>
              <a:rPr lang="en-GB" sz="900" dirty="0"/>
              <a:t>Sheila: (stormily) Oh shut up, Eric. I know I know.</a:t>
            </a:r>
            <a:br>
              <a:rPr lang="en-GB" sz="900" dirty="0"/>
            </a:br>
            <a:r>
              <a:rPr lang="en-GB" sz="900" dirty="0"/>
              <a:t>It's the only time I’ve ever done anything like that, and I’ll never, never do it again to anybody. I've noticed them giving me a sort of look sometimes at </a:t>
            </a:r>
            <a:r>
              <a:rPr lang="en-GB" sz="900" dirty="0" err="1"/>
              <a:t>Milwards</a:t>
            </a:r>
            <a:r>
              <a:rPr lang="en-GB" sz="900" dirty="0"/>
              <a:t> – I noticed it even this afternoon – and I suppose some of them remember. I feel now I can never go there again. Oh – why had this to happen?</a:t>
            </a:r>
            <a:br>
              <a:rPr lang="en-GB" sz="900" dirty="0"/>
            </a:br>
            <a:br>
              <a:rPr lang="en-GB" sz="900" dirty="0"/>
            </a:br>
            <a:r>
              <a:rPr lang="en-GB" sz="900" dirty="0"/>
              <a:t>Inspector: (sternly) That's what I asked myself tonight when I was looking at that dead girl. And then I said to myself: 'well, we'll try to understand why it had to happen?' and that's why I'm here, and why I’m, not going until I know all that happened. Eva Smith lost her job with Birling and company because the strike failed and they were determined not to have another one. At last she found another job – under what name I don't know – in a big shop, and had to leave there because you were annoyed with yourself and passed the annoyance on to her. Now she had to try something else. So first she changed her name to Daisy Renton-</a:t>
            </a:r>
            <a:br>
              <a:rPr lang="en-GB" sz="900" dirty="0"/>
            </a:br>
            <a:br>
              <a:rPr lang="en-GB" sz="900" dirty="0"/>
            </a:br>
            <a:r>
              <a:rPr lang="en-GB" sz="900" dirty="0"/>
              <a:t>Gerald: (startled) What?</a:t>
            </a:r>
            <a:br>
              <a:rPr lang="en-GB" sz="900" dirty="0"/>
            </a:br>
            <a:br>
              <a:rPr lang="en-GB" sz="900" dirty="0"/>
            </a:br>
            <a:r>
              <a:rPr lang="en-GB" sz="900" dirty="0"/>
              <a:t>Inspector: (steadily) I said she changed her name to Daisy Renton.</a:t>
            </a:r>
            <a:br>
              <a:rPr lang="en-GB" sz="900" dirty="0"/>
            </a:br>
            <a:br>
              <a:rPr lang="en-GB" sz="900" dirty="0"/>
            </a:br>
            <a:r>
              <a:rPr lang="en-GB" sz="900" dirty="0"/>
              <a:t>Gerald: (pulling himself together) </a:t>
            </a:r>
            <a:r>
              <a:rPr lang="en-GB" sz="900" dirty="0" err="1"/>
              <a:t>D'you</a:t>
            </a:r>
            <a:r>
              <a:rPr lang="en-GB" sz="900" dirty="0"/>
              <a:t> mind if I give myself a drink, Sheila?</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24</a:t>
            </a:fld>
            <a:endParaRPr lang="en-GB"/>
          </a:p>
        </p:txBody>
      </p:sp>
      <p:sp>
        <p:nvSpPr>
          <p:cNvPr id="5" name="Rectangle 1">
            <a:extLst>
              <a:ext uri="{FF2B5EF4-FFF2-40B4-BE49-F238E27FC236}">
                <a16:creationId xmlns:a16="http://schemas.microsoft.com/office/drawing/2014/main" id="{90EBEB0B-B2BC-4E50-B41F-B5A6D50FE47E}"/>
              </a:ext>
            </a:extLst>
          </p:cNvPr>
          <p:cNvSpPr>
            <a:spLocks noChangeArrowheads="1"/>
          </p:cNvSpPr>
          <p:nvPr/>
        </p:nvSpPr>
        <p:spPr bwMode="auto">
          <a:xfrm>
            <a:off x="4806892" y="420484"/>
            <a:ext cx="4088087" cy="60170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850" dirty="0"/>
              <a:t>d’entre eux, puis je suis allé voir le directeur et lui ai dit que cette fille avait été très impertinente – et – et – (elle s’effondre presque, mais se contrôle.) Comment pourrais-je savoir ce qui se passerait par la suite ? Si elle avait été une misérable petite créature, je ne suppose pas que je l’aurais fait. Mais elle était très jolie et avait l’air de pouvoir prendre soin d’elle-même. Je ne pouvais pas être désolé pour elle.</a:t>
            </a:r>
            <a:br>
              <a:rPr lang="fr-FR" sz="850" dirty="0"/>
            </a:br>
            <a:br>
              <a:rPr lang="fr-FR" sz="850" dirty="0"/>
            </a:br>
            <a:r>
              <a:rPr lang="fr-FR" sz="850" dirty="0"/>
              <a:t>Inspecteur : En fait, d’une certaine manière, on pourrait dire que vous avez été jaloux d’elle.</a:t>
            </a:r>
            <a:br>
              <a:rPr lang="fr-FR" sz="850" dirty="0"/>
            </a:br>
            <a:br>
              <a:rPr lang="fr-FR" sz="850" dirty="0"/>
            </a:br>
            <a:r>
              <a:rPr lang="fr-FR" sz="850" dirty="0"/>
              <a:t>Sheila : Oui, je suppose.</a:t>
            </a:r>
            <a:br>
              <a:rPr lang="fr-FR" sz="850" dirty="0"/>
            </a:br>
            <a:br>
              <a:rPr lang="fr-FR" sz="850" dirty="0"/>
            </a:br>
            <a:r>
              <a:rPr lang="fr-FR" sz="850" dirty="0"/>
              <a:t>Inspecteur : Et donc vous avez utilisé le pouvoir que vous aviez, en tant que fille d’un bon client et aussi d’un homme bien connu dans la ville, pour punir la fille juste parce qu’elle vous a fait sentir comme ça ?</a:t>
            </a:r>
            <a:br>
              <a:rPr lang="fr-FR" sz="850" dirty="0"/>
            </a:br>
            <a:br>
              <a:rPr lang="fr-FR" sz="850" dirty="0"/>
            </a:br>
            <a:r>
              <a:rPr lang="fr-FR" sz="850" dirty="0"/>
              <a:t>Sheila : Oui, mais ça ne semblait pas être quelque chose de très terrible à l’époque. Vous ne comprenez pas? Et si je pouvais l’aider maintenant, je le ferais---</a:t>
            </a:r>
            <a:br>
              <a:rPr lang="fr-FR" sz="850" dirty="0"/>
            </a:br>
            <a:br>
              <a:rPr lang="fr-FR" sz="850" dirty="0"/>
            </a:br>
            <a:r>
              <a:rPr lang="fr-FR" sz="850" dirty="0"/>
              <a:t>Inspecteur : (durement) Oui, mais vous ne pouvez pas. C’est trop tard. Elle est morte.</a:t>
            </a:r>
            <a:br>
              <a:rPr lang="fr-FR" sz="850" dirty="0"/>
            </a:br>
            <a:br>
              <a:rPr lang="fr-FR" sz="850" dirty="0"/>
            </a:br>
            <a:r>
              <a:rPr lang="fr-FR" sz="850" dirty="0" err="1"/>
              <a:t>Eric</a:t>
            </a:r>
            <a:r>
              <a:rPr lang="fr-FR" sz="850" dirty="0"/>
              <a:t> : Mon dieu, c’est un peu épais, quand on y pense----</a:t>
            </a:r>
            <a:br>
              <a:rPr lang="fr-FR" sz="850" dirty="0"/>
            </a:br>
            <a:br>
              <a:rPr lang="fr-FR" sz="850" dirty="0"/>
            </a:br>
            <a:r>
              <a:rPr lang="fr-FR" sz="850" dirty="0"/>
              <a:t>Sheila : (orageusement) Oh tais-toi, </a:t>
            </a:r>
            <a:r>
              <a:rPr lang="fr-FR" sz="850" dirty="0" err="1"/>
              <a:t>Eric</a:t>
            </a:r>
            <a:r>
              <a:rPr lang="fr-FR" sz="850" dirty="0"/>
              <a:t>. Je sais, je sais.</a:t>
            </a:r>
            <a:br>
              <a:rPr lang="fr-FR" sz="850" dirty="0"/>
            </a:br>
            <a:r>
              <a:rPr lang="fr-FR" sz="850" dirty="0"/>
              <a:t>C’est la seule fois où j’ai fait quelque chose comme ça, et je ne le ferai plus jamais, jamais à personne. J’ai remarqué qu’ils me jetaient parfois un coup d’œil à </a:t>
            </a:r>
            <a:r>
              <a:rPr lang="fr-FR" sz="850" dirty="0" err="1"/>
              <a:t>Milwards</a:t>
            </a:r>
            <a:r>
              <a:rPr lang="fr-FR" sz="850" dirty="0"/>
              <a:t> – je l’ai remarqué même cet après-midi – et je suppose que certains d’entre eux s’en souviennent. Je sens maintenant que je ne pourrai plus jamais y aller. Oh – pourquoi cela a-t-il dû arriver?</a:t>
            </a:r>
            <a:br>
              <a:rPr lang="fr-FR" sz="850" dirty="0"/>
            </a:br>
            <a:br>
              <a:rPr lang="fr-FR" sz="850" dirty="0"/>
            </a:br>
            <a:r>
              <a:rPr lang="fr-FR" sz="850" dirty="0"/>
              <a:t>Inspecteur : (sévèrement) C’est ce que je me suis demandé ce soir quand je regardais cette fille morte. Et puis je me suis dit : « Eh bien, on va essayer de comprendre pourquoi ça a dû arriver ? » et c’est pour ça que je suis là, et pourquoi je ne vais pas y aller avant de savoir tout ce qui s’est passé. Eva Smith a perdu son emploi chez </a:t>
            </a:r>
            <a:r>
              <a:rPr lang="fr-FR" sz="850" dirty="0" err="1"/>
              <a:t>Birling</a:t>
            </a:r>
            <a:r>
              <a:rPr lang="fr-FR" sz="850" dirty="0"/>
              <a:t> and </a:t>
            </a:r>
            <a:r>
              <a:rPr lang="fr-FR" sz="850" dirty="0" err="1"/>
              <a:t>Company</a:t>
            </a:r>
            <a:r>
              <a:rPr lang="fr-FR" sz="850" dirty="0"/>
              <a:t> parce que la grève a échoué et qu’ils étaient déterminés à ne pas en avoir d’autre. Enfin, elle a trouvé un autre emploi – sous quel nom je ne sais pas – dans un grand magasin, et a dû partir parce que vous étiez agacé par vous-même et lui avez transmis l’agacement. Maintenant, elle devait essayer autre chose. Elle a donc d’abord changé son nom pour Daisy </a:t>
            </a:r>
            <a:r>
              <a:rPr lang="fr-FR" sz="850" dirty="0" err="1"/>
              <a:t>Renton</a:t>
            </a:r>
            <a:r>
              <a:rPr lang="fr-FR" sz="850" dirty="0"/>
              <a:t>.</a:t>
            </a:r>
            <a:br>
              <a:rPr lang="fr-FR" sz="850" dirty="0"/>
            </a:br>
            <a:br>
              <a:rPr lang="fr-FR" sz="850" dirty="0"/>
            </a:br>
            <a:r>
              <a:rPr lang="fr-FR" sz="850" dirty="0"/>
              <a:t>Gerald : (surpris) Quoi?</a:t>
            </a:r>
            <a:br>
              <a:rPr lang="fr-FR" sz="850" dirty="0"/>
            </a:br>
            <a:br>
              <a:rPr lang="fr-FR" sz="850" dirty="0"/>
            </a:br>
            <a:r>
              <a:rPr lang="fr-FR" sz="850" dirty="0"/>
              <a:t>Inspecteur: (régulièrement) J’ai dit qu’elle avait changé son nom pour Daisy </a:t>
            </a:r>
            <a:r>
              <a:rPr lang="fr-FR" sz="850" dirty="0" err="1"/>
              <a:t>Renton</a:t>
            </a:r>
            <a:r>
              <a:rPr lang="fr-FR" sz="850" dirty="0"/>
              <a:t>.</a:t>
            </a:r>
            <a:br>
              <a:rPr lang="fr-FR" sz="850" dirty="0"/>
            </a:br>
            <a:br>
              <a:rPr lang="fr-FR" sz="850" dirty="0"/>
            </a:br>
            <a:r>
              <a:rPr lang="fr-FR" sz="850" dirty="0"/>
              <a:t>Gerald : (se ressaisit) Ça te dérange si je me donne à boire, Sheila ?
</a:t>
            </a:r>
            <a:endParaRPr kumimoji="0" lang="en-US" altLang="en-US" sz="85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527995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9021" y="243515"/>
            <a:ext cx="4088087"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 Sheila merely nods, still staring at him, and he goes across to the tantalus on the sideboard for a whisky.//</a:t>
            </a:r>
            <a:br>
              <a:rPr lang="en-GB" sz="900" dirty="0"/>
            </a:br>
            <a:br>
              <a:rPr lang="en-GB" sz="900" dirty="0"/>
            </a:br>
            <a:r>
              <a:rPr lang="en-GB" sz="900" dirty="0"/>
              <a:t>Inspector: Where is your father, Miss Birling?</a:t>
            </a:r>
            <a:br>
              <a:rPr lang="en-GB" sz="900" dirty="0"/>
            </a:br>
            <a:br>
              <a:rPr lang="en-GB" sz="900" dirty="0"/>
            </a:br>
            <a:r>
              <a:rPr lang="en-GB" sz="900" dirty="0"/>
              <a:t>Sheila: He went into the drawing room, to tell mother what was happening here. Eric, take the inspector along to the drawing-room.</a:t>
            </a:r>
            <a:br>
              <a:rPr lang="en-GB" sz="900" dirty="0"/>
            </a:br>
            <a:br>
              <a:rPr lang="en-GB" sz="900" dirty="0"/>
            </a:br>
            <a:r>
              <a:rPr lang="en-GB" sz="900" dirty="0"/>
              <a:t>// As Eric moves, the inspector looks from Sheila to Gerald, then goes out with Eric.//</a:t>
            </a:r>
            <a:br>
              <a:rPr lang="en-GB" sz="900" dirty="0"/>
            </a:br>
            <a:br>
              <a:rPr lang="en-GB" sz="900" dirty="0"/>
            </a:br>
            <a:r>
              <a:rPr lang="en-GB" sz="900" dirty="0"/>
              <a:t>Well, Gerald?</a:t>
            </a:r>
            <a:br>
              <a:rPr lang="en-GB" sz="900" dirty="0"/>
            </a:br>
            <a:br>
              <a:rPr lang="en-GB" sz="900" dirty="0"/>
            </a:br>
            <a:r>
              <a:rPr lang="en-GB" sz="900" dirty="0"/>
              <a:t>Gerald: (trying to smile) Well what, Sheila?</a:t>
            </a:r>
            <a:br>
              <a:rPr lang="en-GB" sz="900" dirty="0"/>
            </a:br>
            <a:br>
              <a:rPr lang="en-GB" sz="900" dirty="0"/>
            </a:br>
            <a:r>
              <a:rPr lang="en-GB" sz="900" dirty="0"/>
              <a:t>Sheila: How did you come to know this girl – Eva Smith?</a:t>
            </a:r>
            <a:br>
              <a:rPr lang="en-GB" sz="900" dirty="0"/>
            </a:br>
            <a:br>
              <a:rPr lang="en-GB" sz="900" dirty="0"/>
            </a:br>
            <a:r>
              <a:rPr lang="en-GB" sz="900" dirty="0"/>
              <a:t>Gerald: I didn't.</a:t>
            </a:r>
            <a:br>
              <a:rPr lang="en-GB" sz="900" dirty="0"/>
            </a:br>
            <a:br>
              <a:rPr lang="en-GB" sz="900" dirty="0"/>
            </a:br>
            <a:r>
              <a:rPr lang="en-GB" sz="900" dirty="0"/>
              <a:t>Sheila: Daisy </a:t>
            </a:r>
            <a:r>
              <a:rPr lang="en-GB" sz="900" dirty="0" err="1"/>
              <a:t>renton</a:t>
            </a:r>
            <a:r>
              <a:rPr lang="en-GB" sz="900" dirty="0"/>
              <a:t> then – it's the same thing.</a:t>
            </a:r>
            <a:br>
              <a:rPr lang="en-GB" sz="900" dirty="0"/>
            </a:br>
            <a:br>
              <a:rPr lang="en-GB" sz="900" dirty="0"/>
            </a:br>
            <a:r>
              <a:rPr lang="en-GB" sz="900" dirty="0"/>
              <a:t>Gerald: Why should I have to known her?</a:t>
            </a:r>
            <a:br>
              <a:rPr lang="en-GB" sz="900" dirty="0"/>
            </a:br>
            <a:br>
              <a:rPr lang="en-GB" sz="900" dirty="0"/>
            </a:br>
            <a:r>
              <a:rPr lang="en-GB" sz="900" dirty="0"/>
              <a:t>Sheila: </a:t>
            </a:r>
            <a:r>
              <a:rPr lang="en-GB" sz="900" dirty="0">
                <a:hlinkClick r:id="rId2">
                  <a:extLst>
                    <a:ext uri="{A12FA001-AC4F-418D-AE19-62706E023703}">
                      <ahyp:hlinkClr xmlns:ahyp="http://schemas.microsoft.com/office/drawing/2018/hyperlinkcolor" val="tx"/>
                    </a:ext>
                  </a:extLst>
                </a:hlinkClick>
              </a:rPr>
              <a:t>Oh don't be stupid.</a:t>
            </a:r>
            <a:r>
              <a:rPr lang="en-GB" sz="900" dirty="0"/>
              <a:t> We haven't much time. You gave yourself away as soon as he mentioned her other name.</a:t>
            </a:r>
            <a:br>
              <a:rPr lang="en-GB" sz="900" dirty="0"/>
            </a:br>
            <a:br>
              <a:rPr lang="en-GB" sz="900" dirty="0"/>
            </a:br>
            <a:r>
              <a:rPr lang="en-GB" sz="900" dirty="0"/>
              <a:t>Gerald: All right. I knew her. Let's leave it at that.</a:t>
            </a:r>
            <a:br>
              <a:rPr lang="en-GB" sz="900" dirty="0"/>
            </a:br>
            <a:br>
              <a:rPr lang="en-GB" sz="900" dirty="0"/>
            </a:br>
            <a:r>
              <a:rPr lang="en-GB" sz="900" dirty="0"/>
              <a:t>Sheila: We can't leave it at that.</a:t>
            </a:r>
            <a:br>
              <a:rPr lang="en-GB" sz="900" dirty="0"/>
            </a:br>
            <a:br>
              <a:rPr lang="en-GB" sz="900" dirty="0"/>
            </a:br>
            <a:r>
              <a:rPr lang="en-GB" sz="900" dirty="0"/>
              <a:t>Gerald: (approaching her) </a:t>
            </a:r>
            <a:r>
              <a:rPr lang="en-GB" sz="900" dirty="0">
                <a:hlinkClick r:id="rId3">
                  <a:extLst>
                    <a:ext uri="{A12FA001-AC4F-418D-AE19-62706E023703}">
                      <ahyp:hlinkClr xmlns:ahyp="http://schemas.microsoft.com/office/drawing/2018/hyperlinkcolor" val="tx"/>
                    </a:ext>
                  </a:extLst>
                </a:hlinkClick>
              </a:rPr>
              <a:t>Now listen, darling--</a:t>
            </a:r>
            <a:br>
              <a:rPr lang="en-GB" sz="900" dirty="0"/>
            </a:br>
            <a:br>
              <a:rPr lang="en-GB" sz="900" dirty="0"/>
            </a:br>
            <a:r>
              <a:rPr lang="en-GB" sz="900" dirty="0"/>
              <a:t>Sheila: no, that's no use. You not only knew her but you knew her very well. Otherwise, you wouldn't look so guilty about it. When did you first get to know her?</a:t>
            </a:r>
            <a:br>
              <a:rPr lang="en-GB" sz="900" dirty="0"/>
            </a:br>
            <a:br>
              <a:rPr lang="en-GB" sz="900" dirty="0"/>
            </a:br>
            <a:r>
              <a:rPr lang="en-GB" sz="900" dirty="0"/>
              <a:t>// he does not reply//</a:t>
            </a:r>
            <a:br>
              <a:rPr lang="en-GB" sz="900" dirty="0"/>
            </a:br>
            <a:br>
              <a:rPr lang="en-GB" sz="900" dirty="0"/>
            </a:br>
            <a:r>
              <a:rPr lang="en-GB" sz="900" dirty="0"/>
              <a:t>Was it after she left </a:t>
            </a:r>
            <a:r>
              <a:rPr lang="en-GB" sz="900" dirty="0" err="1"/>
              <a:t>milwards</a:t>
            </a:r>
            <a:r>
              <a:rPr lang="en-GB" sz="900" dirty="0"/>
              <a:t>? When she changed her name, as he said, and began to lead a different sort of life? Were you seeing her last spring and summer, during that time you hardly came near me and said you were so busy? Were you?</a:t>
            </a:r>
            <a:br>
              <a:rPr lang="en-GB" sz="900" dirty="0"/>
            </a:br>
            <a:br>
              <a:rPr lang="en-GB" sz="900" dirty="0"/>
            </a:br>
            <a:r>
              <a:rPr lang="en-GB" sz="900" dirty="0"/>
              <a:t>// he does not reply but looks at her.//</a:t>
            </a:r>
            <a:br>
              <a:rPr lang="en-GB" sz="900" dirty="0"/>
            </a:br>
            <a:br>
              <a:rPr lang="en-GB" sz="900" dirty="0"/>
            </a:br>
            <a:r>
              <a:rPr lang="en-GB" sz="900" dirty="0"/>
              <a:t>Yes, of course you were.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25</a:t>
            </a:fld>
            <a:endParaRPr lang="en-GB"/>
          </a:p>
        </p:txBody>
      </p:sp>
      <p:sp>
        <p:nvSpPr>
          <p:cNvPr id="5" name="Rectangle 1">
            <a:extLst>
              <a:ext uri="{FF2B5EF4-FFF2-40B4-BE49-F238E27FC236}">
                <a16:creationId xmlns:a16="http://schemas.microsoft.com/office/drawing/2014/main" id="{73F5DAF1-8F2A-4486-8359-B4637C791070}"/>
              </a:ext>
            </a:extLst>
          </p:cNvPr>
          <p:cNvSpPr>
            <a:spLocks noChangeArrowheads="1"/>
          </p:cNvSpPr>
          <p:nvPr/>
        </p:nvSpPr>
        <p:spPr bwMode="auto">
          <a:xfrm>
            <a:off x="4897920" y="174266"/>
            <a:ext cx="408808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Sheila hoche simplement la tête, le fixant toujours, et il se dirige vers le </a:t>
            </a:r>
            <a:r>
              <a:rPr lang="fr-FR" sz="900" dirty="0" err="1"/>
              <a:t>tantalus</a:t>
            </a:r>
            <a:r>
              <a:rPr lang="fr-FR" sz="900" dirty="0"/>
              <a:t> sur le buffet pour prendre un whisky.//</a:t>
            </a:r>
            <a:br>
              <a:rPr lang="fr-FR" sz="900" dirty="0"/>
            </a:br>
            <a:br>
              <a:rPr lang="fr-FR" sz="900" dirty="0"/>
            </a:br>
            <a:r>
              <a:rPr lang="fr-FR" sz="900" dirty="0"/>
              <a:t>Inspecteur: Où est votre père, Mlle </a:t>
            </a:r>
            <a:r>
              <a:rPr lang="fr-FR" sz="900" dirty="0" err="1"/>
              <a:t>Birling</a:t>
            </a:r>
            <a:r>
              <a:rPr lang="fr-FR" sz="900" dirty="0"/>
              <a:t>?</a:t>
            </a:r>
            <a:br>
              <a:rPr lang="fr-FR" sz="900" dirty="0"/>
            </a:br>
            <a:br>
              <a:rPr lang="fr-FR" sz="900" dirty="0"/>
            </a:br>
            <a:r>
              <a:rPr lang="fr-FR" sz="900" dirty="0"/>
              <a:t>Sheila : Il est allé dans le salon pour dire à maman ce qui se passait ici. </a:t>
            </a:r>
            <a:r>
              <a:rPr lang="fr-FR" sz="900" dirty="0" err="1"/>
              <a:t>Eric</a:t>
            </a:r>
            <a:r>
              <a:rPr lang="fr-FR" sz="900" dirty="0"/>
              <a:t>, emmène l’inspecteur dans le salon.</a:t>
            </a:r>
            <a:br>
              <a:rPr lang="fr-FR" sz="900" dirty="0"/>
            </a:br>
            <a:br>
              <a:rPr lang="fr-FR" sz="900" dirty="0"/>
            </a:br>
            <a:r>
              <a:rPr lang="fr-FR" sz="900" dirty="0"/>
              <a:t>Alors </a:t>
            </a:r>
            <a:r>
              <a:rPr lang="fr-FR" sz="900" dirty="0" err="1"/>
              <a:t>qu’Eric</a:t>
            </a:r>
            <a:r>
              <a:rPr lang="fr-FR" sz="900" dirty="0"/>
              <a:t> déménage, l’inspecteur regarde de Sheila à Gerald, puis sort avec </a:t>
            </a:r>
            <a:r>
              <a:rPr lang="fr-FR" sz="900" dirty="0" err="1"/>
              <a:t>Eric</a:t>
            </a:r>
            <a:r>
              <a:rPr lang="fr-FR" sz="900" dirty="0"/>
              <a:t>.</a:t>
            </a:r>
            <a:br>
              <a:rPr lang="fr-FR" sz="900" dirty="0"/>
            </a:br>
            <a:br>
              <a:rPr lang="fr-FR" sz="900" dirty="0"/>
            </a:br>
            <a:r>
              <a:rPr lang="fr-FR" sz="900" dirty="0"/>
              <a:t>Eh bien, Gerald?</a:t>
            </a:r>
            <a:br>
              <a:rPr lang="fr-FR" sz="900" dirty="0"/>
            </a:br>
            <a:br>
              <a:rPr lang="fr-FR" sz="900" dirty="0"/>
            </a:br>
            <a:r>
              <a:rPr lang="fr-FR" sz="900" dirty="0"/>
              <a:t>Gerald : (essayant de sourire) Eh bien, Sheila ?</a:t>
            </a:r>
            <a:br>
              <a:rPr lang="fr-FR" sz="900" dirty="0"/>
            </a:br>
            <a:br>
              <a:rPr lang="fr-FR" sz="900" dirty="0"/>
            </a:br>
            <a:r>
              <a:rPr lang="fr-FR" sz="900" dirty="0"/>
              <a:t>Sheila : Comment avez-vous connu cette fille – Eva Smith ?</a:t>
            </a:r>
            <a:br>
              <a:rPr lang="fr-FR" sz="900" dirty="0"/>
            </a:br>
            <a:br>
              <a:rPr lang="fr-FR" sz="900" dirty="0"/>
            </a:br>
            <a:r>
              <a:rPr lang="fr-FR" sz="900" dirty="0"/>
              <a:t>Gerald : Je ne l’ai pas fait.</a:t>
            </a:r>
            <a:br>
              <a:rPr lang="fr-FR" sz="900" dirty="0"/>
            </a:br>
            <a:br>
              <a:rPr lang="fr-FR" sz="900" dirty="0"/>
            </a:br>
            <a:r>
              <a:rPr lang="fr-FR" sz="900" dirty="0"/>
              <a:t>Sheila : Daisy </a:t>
            </a:r>
            <a:r>
              <a:rPr lang="fr-FR" sz="900" dirty="0" err="1"/>
              <a:t>renton</a:t>
            </a:r>
            <a:r>
              <a:rPr lang="fr-FR" sz="900" dirty="0"/>
              <a:t> alors – c’est la même chose.</a:t>
            </a:r>
            <a:br>
              <a:rPr lang="fr-FR" sz="900" dirty="0"/>
            </a:br>
            <a:br>
              <a:rPr lang="fr-FR" sz="900" dirty="0"/>
            </a:br>
            <a:r>
              <a:rPr lang="fr-FR" sz="900" dirty="0"/>
              <a:t>Gerald : Pourquoi devrais-je la connaître ?</a:t>
            </a:r>
            <a:br>
              <a:rPr lang="fr-FR" sz="900" dirty="0"/>
            </a:br>
            <a:br>
              <a:rPr lang="fr-FR" sz="900" dirty="0"/>
            </a:br>
            <a:r>
              <a:rPr lang="fr-FR" sz="900" dirty="0"/>
              <a:t>Sheila : Oh, ne sois pas stupide. Nous n’avons pas beaucoup de temps. Vous vous êtes livré dès qu’il a mentionné son autre nom.</a:t>
            </a:r>
            <a:br>
              <a:rPr lang="fr-FR" sz="900" dirty="0"/>
            </a:br>
            <a:br>
              <a:rPr lang="fr-FR" sz="900" dirty="0"/>
            </a:br>
            <a:r>
              <a:rPr lang="fr-FR" sz="900" dirty="0"/>
              <a:t>Gerald : Très bien. Je la connaissais. Restons-en là.</a:t>
            </a:r>
            <a:br>
              <a:rPr lang="fr-FR" sz="900" dirty="0"/>
            </a:br>
            <a:br>
              <a:rPr lang="fr-FR" sz="900" dirty="0"/>
            </a:br>
            <a:r>
              <a:rPr lang="fr-FR" sz="900" dirty="0"/>
              <a:t>Sheila : Nous ne pouvons pas en rester là.</a:t>
            </a:r>
            <a:br>
              <a:rPr lang="fr-FR" sz="900" dirty="0"/>
            </a:br>
            <a:br>
              <a:rPr lang="fr-FR" sz="900" dirty="0"/>
            </a:br>
            <a:r>
              <a:rPr lang="fr-FR" sz="900" dirty="0"/>
              <a:t>Gerald : (s’approchant d’elle) Maintenant, écoute, chérie...</a:t>
            </a:r>
            <a:br>
              <a:rPr lang="fr-FR" sz="900" dirty="0"/>
            </a:br>
            <a:br>
              <a:rPr lang="fr-FR" sz="900" dirty="0"/>
            </a:br>
            <a:r>
              <a:rPr lang="fr-FR" sz="900" dirty="0"/>
              <a:t>Sheila : Non, ça ne sert à rien. Non seulement vous la connaissiez, mais vous la connaissiez très bien. Sinon, vous n’auriez pas l’air si coupable à ce sujet. Quand avez-vous appris à la connaître pour la première fois ?</a:t>
            </a:r>
            <a:br>
              <a:rPr lang="fr-FR" sz="900" dirty="0"/>
            </a:br>
            <a:br>
              <a:rPr lang="fr-FR" sz="900" dirty="0"/>
            </a:br>
            <a:r>
              <a:rPr lang="fr-FR" sz="900" dirty="0"/>
              <a:t>il ne répond pas//</a:t>
            </a:r>
            <a:br>
              <a:rPr lang="fr-FR" sz="900" dirty="0"/>
            </a:br>
            <a:br>
              <a:rPr lang="fr-FR" sz="900" dirty="0"/>
            </a:br>
            <a:r>
              <a:rPr lang="fr-FR" sz="900" dirty="0"/>
              <a:t>Était-ce après son départ de </a:t>
            </a:r>
            <a:r>
              <a:rPr lang="fr-FR" sz="900" dirty="0" err="1"/>
              <a:t>Milwards</a:t>
            </a:r>
            <a:r>
              <a:rPr lang="fr-FR" sz="900" dirty="0"/>
              <a:t>? Quand elle a changé de nom, comme il l’a dit, et a commencé à mener une vie différente? L’avez-vous vue au printemps et à l’été derniers, pendant ce temps, vous vous êtes à peine approché de moi et avez dit que vous étiez si occupé? L’étiez-vous?</a:t>
            </a:r>
            <a:br>
              <a:rPr lang="fr-FR" sz="900" dirty="0"/>
            </a:br>
            <a:br>
              <a:rPr lang="fr-FR" sz="900" dirty="0"/>
            </a:br>
            <a:r>
              <a:rPr lang="fr-FR" sz="900" dirty="0"/>
              <a:t>Il ne répond pas mais la regarde.//</a:t>
            </a:r>
            <a:br>
              <a:rPr lang="fr-FR" sz="900" dirty="0"/>
            </a:br>
            <a:br>
              <a:rPr lang="fr-FR" sz="900" dirty="0"/>
            </a:br>
            <a:r>
              <a:rPr lang="fr-FR" sz="900" dirty="0"/>
              <a:t>Oui, bien sûr que vous l’étiez.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4169727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07076" y="246142"/>
            <a:ext cx="4088087" cy="457048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I'm sorry, Sheila. But it was all over and done with, last summer. I hadn't set eyes on the girl for at least six months. I don't come into this suicide business.</a:t>
            </a:r>
            <a:br>
              <a:rPr lang="en-GB" sz="900" dirty="0"/>
            </a:br>
            <a:br>
              <a:rPr lang="en-GB" sz="900" dirty="0"/>
            </a:br>
            <a:r>
              <a:rPr lang="en-GB" sz="900" dirty="0"/>
              <a:t>Sheila: I thought I didn't half an hour ago.</a:t>
            </a:r>
            <a:br>
              <a:rPr lang="en-GB" sz="900" dirty="0"/>
            </a:br>
            <a:br>
              <a:rPr lang="en-GB" sz="900" dirty="0"/>
            </a:br>
            <a:r>
              <a:rPr lang="en-GB" sz="900" dirty="0"/>
              <a:t>Gerald: You don't. Neither of us does. So – for god's sake – don't say anything to the inspector.</a:t>
            </a:r>
            <a:br>
              <a:rPr lang="en-GB" sz="900" dirty="0"/>
            </a:br>
            <a:br>
              <a:rPr lang="en-GB" sz="900" dirty="0"/>
            </a:br>
            <a:r>
              <a:rPr lang="en-GB" sz="900" dirty="0"/>
              <a:t>Sheila: About you and this girl?</a:t>
            </a:r>
            <a:br>
              <a:rPr lang="en-GB" sz="900" dirty="0"/>
            </a:br>
            <a:br>
              <a:rPr lang="en-GB" sz="900" dirty="0"/>
            </a:br>
            <a:r>
              <a:rPr lang="en-GB" sz="900" dirty="0"/>
              <a:t>Gerald: Yes. We can keep it from him.</a:t>
            </a:r>
            <a:br>
              <a:rPr lang="en-GB" sz="900" dirty="0"/>
            </a:br>
            <a:br>
              <a:rPr lang="en-GB" sz="900" dirty="0"/>
            </a:br>
            <a:r>
              <a:rPr lang="en-GB" sz="900" dirty="0"/>
              <a:t>Sheila: (laughs rather hysterically) </a:t>
            </a:r>
            <a:r>
              <a:rPr lang="en-GB" sz="900" dirty="0">
                <a:hlinkClick r:id="rId2">
                  <a:extLst>
                    <a:ext uri="{A12FA001-AC4F-418D-AE19-62706E023703}">
                      <ahyp:hlinkClr xmlns:ahyp="http://schemas.microsoft.com/office/drawing/2018/hyperlinkcolor" val="tx"/>
                    </a:ext>
                  </a:extLst>
                </a:hlinkClick>
              </a:rPr>
              <a:t>why – you fool – he knows. Of course he knows. And I hate to think how much he knows that we don't know yet. You'll see. You'll see.</a:t>
            </a:r>
            <a:br>
              <a:rPr lang="en-GB" sz="900" dirty="0"/>
            </a:br>
            <a:br>
              <a:rPr lang="en-GB" sz="900" dirty="0"/>
            </a:br>
            <a:r>
              <a:rPr lang="en-GB" sz="900" dirty="0"/>
              <a:t>// she looks at him almost in triumph. He looks crushed. The doors slowly opens and the inspector appears, looking steadily and searchingly at them.//</a:t>
            </a:r>
            <a:br>
              <a:rPr lang="en-GB" sz="900" dirty="0"/>
            </a:br>
            <a:br>
              <a:rPr lang="en-GB" sz="900" dirty="0"/>
            </a:br>
            <a:r>
              <a:rPr lang="en-GB" sz="900" dirty="0"/>
              <a:t>Inspector: Well?</a:t>
            </a:r>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endParaRPr lang="en-GB" sz="900" dirty="0"/>
          </a:p>
          <a:p>
            <a:pPr lvl="0" defTabSz="914400"/>
            <a:br>
              <a:rPr lang="en-GB" sz="900" dirty="0"/>
            </a:br>
            <a:r>
              <a:rPr lang="en-GB" sz="900" dirty="0"/>
              <a:t>END OF ACT ONE</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26</a:t>
            </a:fld>
            <a:endParaRPr lang="en-GB"/>
          </a:p>
        </p:txBody>
      </p:sp>
      <p:sp>
        <p:nvSpPr>
          <p:cNvPr id="5" name="Rectangle 1">
            <a:extLst>
              <a:ext uri="{FF2B5EF4-FFF2-40B4-BE49-F238E27FC236}">
                <a16:creationId xmlns:a16="http://schemas.microsoft.com/office/drawing/2014/main" id="{71CD4ECD-59FD-4936-899C-1DDF061D45D8}"/>
              </a:ext>
            </a:extLst>
          </p:cNvPr>
          <p:cNvSpPr>
            <a:spLocks noChangeArrowheads="1"/>
          </p:cNvSpPr>
          <p:nvPr/>
        </p:nvSpPr>
        <p:spPr bwMode="auto">
          <a:xfrm>
            <a:off x="4848837" y="246142"/>
            <a:ext cx="4088087" cy="470898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Gerald : Je suis désolé, Sheila. Mais c’était fini, l’été dernier. Je n’avais pas posé les yeux sur la fille depuis au moins six mois. Je ne viens pas dans cette affaire de suicide.</a:t>
            </a:r>
            <a:br>
              <a:rPr lang="fr-FR" sz="900" dirty="0"/>
            </a:br>
            <a:br>
              <a:rPr lang="fr-FR" sz="900" dirty="0"/>
            </a:br>
            <a:r>
              <a:rPr lang="fr-FR" sz="900" dirty="0"/>
              <a:t>Sheila : Je pensais que ce n’était pas le cas il y a une demi-heure.</a:t>
            </a:r>
            <a:br>
              <a:rPr lang="fr-FR" sz="900" dirty="0"/>
            </a:br>
            <a:br>
              <a:rPr lang="fr-FR" sz="900" dirty="0"/>
            </a:br>
            <a:r>
              <a:rPr lang="fr-FR" sz="900" dirty="0"/>
              <a:t>Gerald : Non. Ni l’un ni l’autre. Donc, pour l’amour de Dieu, ne dites rien à l’inspecteur.</a:t>
            </a:r>
            <a:br>
              <a:rPr lang="fr-FR" sz="900" dirty="0"/>
            </a:br>
            <a:br>
              <a:rPr lang="fr-FR" sz="900" dirty="0"/>
            </a:br>
            <a:r>
              <a:rPr lang="fr-FR" sz="900" dirty="0"/>
              <a:t>Sheila : À propos de toi et de cette fille ?</a:t>
            </a:r>
            <a:br>
              <a:rPr lang="fr-FR" sz="900" dirty="0"/>
            </a:br>
            <a:br>
              <a:rPr lang="fr-FR" sz="900" dirty="0"/>
            </a:br>
            <a:r>
              <a:rPr lang="fr-FR" sz="900" dirty="0"/>
              <a:t>Gerald : Oui. Nous pouvons le lui cacher.</a:t>
            </a:r>
            <a:br>
              <a:rPr lang="fr-FR" sz="900" dirty="0"/>
            </a:br>
            <a:br>
              <a:rPr lang="fr-FR" sz="900" dirty="0"/>
            </a:br>
            <a:r>
              <a:rPr lang="fr-FR" sz="900" dirty="0"/>
              <a:t>Sheila : (rire de façon plutôt hystérique) pourquoi – imbécile – il le sait. Bien sûr qu’il le sait. Et je déteste penser à quel point il sait que nous ne savons pas encore. Tu vas voir. Tu vas voir.</a:t>
            </a:r>
            <a:br>
              <a:rPr lang="fr-FR" sz="900" dirty="0"/>
            </a:br>
            <a:br>
              <a:rPr lang="fr-FR" sz="900" dirty="0"/>
            </a:br>
            <a:r>
              <a:rPr lang="fr-FR" sz="900" dirty="0"/>
              <a:t>Elle le regarde presque en triomphe. Il a l’air écrasé. Les portes s’ouvrent lentement et l’inspecteur apparaît, les regardant fixement et les regardant d’un air chercheur.//</a:t>
            </a:r>
            <a:br>
              <a:rPr lang="fr-FR" sz="900" dirty="0"/>
            </a:br>
            <a:br>
              <a:rPr lang="fr-FR" sz="900" dirty="0"/>
            </a:br>
            <a:r>
              <a:rPr lang="fr-FR" sz="900" dirty="0"/>
              <a:t>Inspecteur : Eh bien?
</a:t>
            </a:r>
          </a:p>
          <a:p>
            <a:pPr lvl="0" defTabSz="914400"/>
            <a:endParaRPr lang="fr-FR" sz="900" dirty="0"/>
          </a:p>
          <a:p>
            <a:pPr lvl="0" defTabSz="914400"/>
            <a:endParaRPr lang="fr-FR" sz="900" dirty="0"/>
          </a:p>
          <a:p>
            <a:pPr lvl="0" defTabSz="914400"/>
            <a:endParaRPr lang="fr-FR" sz="900" dirty="0"/>
          </a:p>
          <a:p>
            <a:pPr lvl="0" defTabSz="914400"/>
            <a:endParaRPr lang="fr-FR" sz="900" dirty="0"/>
          </a:p>
          <a:p>
            <a:pPr lvl="0" defTabSz="914400"/>
            <a:endParaRPr lang="fr-FR" sz="900" dirty="0"/>
          </a:p>
          <a:p>
            <a:pPr lvl="0" defTabSz="914400"/>
            <a:endParaRPr lang="fr-FR" sz="900" dirty="0"/>
          </a:p>
          <a:p>
            <a:pPr lvl="0" defTabSz="914400"/>
            <a:endParaRPr lang="fr-FR" sz="900" dirty="0"/>
          </a:p>
          <a:p>
            <a:pPr lvl="0" defTabSz="914400"/>
            <a:endParaRPr lang="fr-FR" sz="900" dirty="0"/>
          </a:p>
          <a:p>
            <a:pPr lvl="0" defTabSz="914400"/>
            <a:br>
              <a:rPr lang="fr-FR" sz="900" dirty="0"/>
            </a:br>
            <a:r>
              <a:rPr lang="fr-FR" sz="900" dirty="0"/>
              <a:t>FIN DU PREMIER ACTE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198327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192947" y="289678"/>
            <a:ext cx="4117797" cy="62786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800" dirty="0">
                <a:hlinkClick r:id="rId2">
                  <a:extLst>
                    <a:ext uri="{A12FA001-AC4F-418D-AE19-62706E023703}">
                      <ahyp:hlinkClr xmlns:ahyp="http://schemas.microsoft.com/office/drawing/2018/hyperlinkcolor" val="tx"/>
                    </a:ext>
                  </a:extLst>
                </a:hlinkClick>
              </a:rPr>
              <a:t>Arthur Birling</a:t>
            </a:r>
            <a:r>
              <a:rPr lang="en-GB" sz="800" dirty="0"/>
              <a:t>: </a:t>
            </a:r>
            <a:r>
              <a:rPr lang="en-GB" sz="800" dirty="0">
                <a:hlinkClick r:id="rId3">
                  <a:extLst>
                    <a:ext uri="{A12FA001-AC4F-418D-AE19-62706E023703}">
                      <ahyp:hlinkClr xmlns:ahyp="http://schemas.microsoft.com/office/drawing/2018/hyperlinkcolor" val="tx"/>
                    </a:ext>
                  </a:extLst>
                </a:hlinkClick>
              </a:rPr>
              <a:t>Giving us the port, Edna? That’s right.</a:t>
            </a:r>
            <a:r>
              <a:rPr lang="en-GB" sz="800" dirty="0"/>
              <a:t>( </a:t>
            </a:r>
            <a:r>
              <a:rPr lang="en-GB" sz="800" dirty="0">
                <a:hlinkClick r:id="rId4">
                  <a:extLst>
                    <a:ext uri="{A12FA001-AC4F-418D-AE19-62706E023703}">
                      <ahyp:hlinkClr xmlns:ahyp="http://schemas.microsoft.com/office/drawing/2018/hyperlinkcolor" val="tx"/>
                    </a:ext>
                  </a:extLst>
                </a:hlinkClick>
              </a:rPr>
              <a:t>he pushes it towards Eric.</a:t>
            </a:r>
            <a:r>
              <a:rPr lang="en-GB" sz="800" dirty="0"/>
              <a:t>.) you ought to like this port, Gerald, as a matter of fact, </a:t>
            </a:r>
            <a:r>
              <a:rPr lang="en-GB" sz="800" dirty="0">
                <a:hlinkClick r:id="rId5">
                  <a:extLst>
                    <a:ext uri="{A12FA001-AC4F-418D-AE19-62706E023703}">
                      <ahyp:hlinkClr xmlns:ahyp="http://schemas.microsoft.com/office/drawing/2018/hyperlinkcolor" val="tx"/>
                    </a:ext>
                  </a:extLst>
                </a:hlinkClick>
              </a:rPr>
              <a:t>Finchley</a:t>
            </a:r>
            <a:r>
              <a:rPr lang="en-GB" sz="800" dirty="0"/>
              <a:t> told me </a:t>
            </a:r>
            <a:r>
              <a:rPr lang="en-GB" sz="800" dirty="0">
                <a:hlinkClick r:id="rId6">
                  <a:extLst>
                    <a:ext uri="{A12FA001-AC4F-418D-AE19-62706E023703}">
                      <ahyp:hlinkClr xmlns:ahyp="http://schemas.microsoft.com/office/drawing/2018/hyperlinkcolor" val="tx"/>
                    </a:ext>
                  </a:extLst>
                </a:hlinkClick>
              </a:rPr>
              <a:t>it's exactly the same port your father gets</a:t>
            </a:r>
            <a:r>
              <a:rPr lang="en-GB" sz="800" dirty="0"/>
              <a:t> from him.</a:t>
            </a:r>
            <a:br>
              <a:rPr lang="en-GB" sz="800" dirty="0"/>
            </a:br>
            <a:br>
              <a:rPr lang="en-GB" sz="800" dirty="0"/>
            </a:br>
            <a:r>
              <a:rPr lang="en-GB" sz="800" dirty="0"/>
              <a:t>Gerald: Then it'll be all right. </a:t>
            </a:r>
            <a:r>
              <a:rPr lang="en-GB" sz="800" dirty="0">
                <a:hlinkClick r:id="rId7">
                  <a:extLst>
                    <a:ext uri="{A12FA001-AC4F-418D-AE19-62706E023703}">
                      <ahyp:hlinkClr xmlns:ahyp="http://schemas.microsoft.com/office/drawing/2018/hyperlinkcolor" val="tx"/>
                    </a:ext>
                  </a:extLst>
                </a:hlinkClick>
              </a:rPr>
              <a:t>The governor prides himself on being a good judge of port</a:t>
            </a:r>
            <a:r>
              <a:rPr lang="en-GB" sz="800" dirty="0"/>
              <a:t>. I don’t pretend to know much about it.</a:t>
            </a:r>
            <a:br>
              <a:rPr lang="en-GB" sz="800" dirty="0"/>
            </a:br>
            <a:br>
              <a:rPr lang="en-GB" sz="800" dirty="0"/>
            </a:br>
            <a:r>
              <a:rPr lang="en-GB" sz="800" dirty="0"/>
              <a:t>Sheila: </a:t>
            </a:r>
            <a:r>
              <a:rPr lang="en-GB" sz="800" dirty="0">
                <a:hlinkClick r:id="rId8">
                  <a:extLst>
                    <a:ext uri="{A12FA001-AC4F-418D-AE19-62706E023703}">
                      <ahyp:hlinkClr xmlns:ahyp="http://schemas.microsoft.com/office/drawing/2018/hyperlinkcolor" val="tx"/>
                    </a:ext>
                  </a:extLst>
                </a:hlinkClick>
              </a:rPr>
              <a:t>(gaily, possessively)</a:t>
            </a:r>
            <a:r>
              <a:rPr lang="en-GB" sz="800" dirty="0"/>
              <a:t> I should jolly well think not, Gerald, </a:t>
            </a:r>
            <a:r>
              <a:rPr lang="en-GB" sz="800" dirty="0">
                <a:hlinkClick r:id="rId9">
                  <a:extLst>
                    <a:ext uri="{A12FA001-AC4F-418D-AE19-62706E023703}">
                      <ahyp:hlinkClr xmlns:ahyp="http://schemas.microsoft.com/office/drawing/2018/hyperlinkcolor" val="tx"/>
                    </a:ext>
                  </a:extLst>
                </a:hlinkClick>
              </a:rPr>
              <a:t>I'd hate you to know all about port</a:t>
            </a:r>
            <a:r>
              <a:rPr lang="en-GB" sz="800" dirty="0"/>
              <a:t> – like one of these purple-faced old men.</a:t>
            </a:r>
            <a:br>
              <a:rPr lang="en-GB" sz="800" dirty="0"/>
            </a:br>
            <a:br>
              <a:rPr lang="en-GB" sz="800" dirty="0"/>
            </a:br>
            <a:r>
              <a:rPr lang="en-GB" sz="800" dirty="0"/>
              <a:t>Arthur Birling: here , </a:t>
            </a:r>
            <a:r>
              <a:rPr lang="en-GB" sz="800" dirty="0">
                <a:hlinkClick r:id="rId10">
                  <a:extLst>
                    <a:ext uri="{A12FA001-AC4F-418D-AE19-62706E023703}">
                      <ahyp:hlinkClr xmlns:ahyp="http://schemas.microsoft.com/office/drawing/2018/hyperlinkcolor" val="tx"/>
                    </a:ext>
                  </a:extLst>
                </a:hlinkClick>
              </a:rPr>
              <a:t>I’m not a purple-faced old man.</a:t>
            </a:r>
            <a:br>
              <a:rPr lang="en-GB" sz="800" dirty="0"/>
            </a:br>
            <a:br>
              <a:rPr lang="en-GB" sz="800" dirty="0"/>
            </a:br>
            <a:r>
              <a:rPr lang="en-GB" sz="800" dirty="0"/>
              <a:t>Sheila Birling: </a:t>
            </a:r>
            <a:r>
              <a:rPr lang="en-GB" sz="800" dirty="0">
                <a:hlinkClick r:id="rId11">
                  <a:extLst>
                    <a:ext uri="{A12FA001-AC4F-418D-AE19-62706E023703}">
                      <ahyp:hlinkClr xmlns:ahyp="http://schemas.microsoft.com/office/drawing/2018/hyperlinkcolor" val="tx"/>
                    </a:ext>
                  </a:extLst>
                </a:hlinkClick>
              </a:rPr>
              <a:t>no, not yet.</a:t>
            </a:r>
            <a:r>
              <a:rPr lang="en-GB" sz="800" dirty="0"/>
              <a:t> But then you don't know all about port – do you?</a:t>
            </a:r>
            <a:br>
              <a:rPr lang="en-GB" sz="800" dirty="0"/>
            </a:br>
            <a:br>
              <a:rPr lang="en-GB" sz="800" dirty="0"/>
            </a:br>
            <a:r>
              <a:rPr lang="en-GB" sz="800" dirty="0"/>
              <a:t>Birling: (noticing that his wife has not taken any) N ow then, </a:t>
            </a:r>
            <a:r>
              <a:rPr lang="en-GB" sz="800" dirty="0">
                <a:hlinkClick r:id="rId12">
                  <a:extLst>
                    <a:ext uri="{A12FA001-AC4F-418D-AE19-62706E023703}">
                      <ahyp:hlinkClr xmlns:ahyp="http://schemas.microsoft.com/office/drawing/2018/hyperlinkcolor" val="tx"/>
                    </a:ext>
                  </a:extLst>
                </a:hlinkClick>
              </a:rPr>
              <a:t>Sybil,</a:t>
            </a:r>
            <a:r>
              <a:rPr lang="en-GB" sz="800" dirty="0"/>
              <a:t> you must a take a little tonight. Special occasion, </a:t>
            </a:r>
            <a:r>
              <a:rPr lang="en-GB" sz="800" dirty="0" err="1">
                <a:hlinkClick r:id="rId13">
                  <a:extLst>
                    <a:ext uri="{A12FA001-AC4F-418D-AE19-62706E023703}">
                      <ahyp:hlinkClr xmlns:ahyp="http://schemas.microsoft.com/office/drawing/2018/hyperlinkcolor" val="tx"/>
                    </a:ext>
                  </a:extLst>
                </a:hlinkClick>
              </a:rPr>
              <a:t>y'know</a:t>
            </a:r>
            <a:r>
              <a:rPr lang="en-GB" sz="800" dirty="0">
                <a:hlinkClick r:id="rId13">
                  <a:extLst>
                    <a:ext uri="{A12FA001-AC4F-418D-AE19-62706E023703}">
                      <ahyp:hlinkClr xmlns:ahyp="http://schemas.microsoft.com/office/drawing/2018/hyperlinkcolor" val="tx"/>
                    </a:ext>
                  </a:extLst>
                </a:hlinkClick>
              </a:rPr>
              <a:t>, eh?</a:t>
            </a:r>
            <a:br>
              <a:rPr lang="en-GB" sz="800" dirty="0"/>
            </a:br>
            <a:br>
              <a:rPr lang="en-GB" sz="800" dirty="0"/>
            </a:br>
            <a:r>
              <a:rPr lang="en-GB" sz="800" dirty="0"/>
              <a:t>Sheila: Yes, go on, </a:t>
            </a:r>
            <a:r>
              <a:rPr lang="en-GB" sz="800" dirty="0">
                <a:hlinkClick r:id="rId14">
                  <a:extLst>
                    <a:ext uri="{A12FA001-AC4F-418D-AE19-62706E023703}">
                      <ahyp:hlinkClr xmlns:ahyp="http://schemas.microsoft.com/office/drawing/2018/hyperlinkcolor" val="tx"/>
                    </a:ext>
                  </a:extLst>
                </a:hlinkClick>
              </a:rPr>
              <a:t>mummy</a:t>
            </a:r>
            <a:r>
              <a:rPr lang="en-GB" sz="800" dirty="0"/>
              <a:t>. You must drink our health.</a:t>
            </a:r>
            <a:br>
              <a:rPr lang="en-GB" sz="800" dirty="0"/>
            </a:br>
            <a:br>
              <a:rPr lang="en-GB" sz="800" dirty="0"/>
            </a:br>
            <a:r>
              <a:rPr lang="en-GB" sz="800" dirty="0"/>
              <a:t>Mrs Birling : (smiling) Very well, then. Just a little, thank you.(to Edna, who is about to go, with tray.) all right, Edna. </a:t>
            </a:r>
            <a:r>
              <a:rPr lang="en-GB" sz="800" dirty="0">
                <a:hlinkClick r:id="rId15">
                  <a:extLst>
                    <a:ext uri="{A12FA001-AC4F-418D-AE19-62706E023703}">
                      <ahyp:hlinkClr xmlns:ahyp="http://schemas.microsoft.com/office/drawing/2018/hyperlinkcolor" val="tx"/>
                    </a:ext>
                  </a:extLst>
                </a:hlinkClick>
              </a:rPr>
              <a:t>I'll ring from the drawing room when we want coffee</a:t>
            </a:r>
            <a:r>
              <a:rPr lang="en-GB" sz="800" dirty="0"/>
              <a:t>. Probably in about half an hour.</a:t>
            </a:r>
            <a:br>
              <a:rPr lang="en-GB" sz="800" dirty="0"/>
            </a:br>
            <a:br>
              <a:rPr lang="en-GB" sz="800" dirty="0"/>
            </a:br>
            <a:r>
              <a:rPr lang="en-GB" sz="800" dirty="0"/>
              <a:t>Edna: (going) </a:t>
            </a:r>
            <a:r>
              <a:rPr lang="en-GB" sz="800" dirty="0">
                <a:hlinkClick r:id="rId16">
                  <a:extLst>
                    <a:ext uri="{A12FA001-AC4F-418D-AE19-62706E023703}">
                      <ahyp:hlinkClr xmlns:ahyp="http://schemas.microsoft.com/office/drawing/2018/hyperlinkcolor" val="tx"/>
                    </a:ext>
                  </a:extLst>
                </a:hlinkClick>
              </a:rPr>
              <a:t>Yes, ma'am.</a:t>
            </a:r>
            <a:br>
              <a:rPr lang="en-GB" sz="800" dirty="0"/>
            </a:br>
            <a:br>
              <a:rPr lang="en-GB" sz="800" dirty="0"/>
            </a:br>
            <a:r>
              <a:rPr lang="en-GB" sz="800" dirty="0"/>
              <a:t>// Edna goes out. They now have all the glasses </a:t>
            </a:r>
            <a:r>
              <a:rPr lang="en-GB" sz="800" dirty="0" err="1"/>
              <a:t>filled.Birling</a:t>
            </a:r>
            <a:r>
              <a:rPr lang="en-GB" sz="800" dirty="0"/>
              <a:t> beams at them and clearly relaxes.//</a:t>
            </a:r>
            <a:br>
              <a:rPr lang="en-GB" sz="800" dirty="0"/>
            </a:br>
            <a:br>
              <a:rPr lang="en-GB" sz="800" dirty="0"/>
            </a:br>
            <a:r>
              <a:rPr lang="en-GB" sz="800" dirty="0"/>
              <a:t>Birling: Well, well – this is very nice. Very nice. </a:t>
            </a:r>
            <a:r>
              <a:rPr lang="en-GB" sz="800" dirty="0">
                <a:hlinkClick r:id="rId17">
                  <a:extLst>
                    <a:ext uri="{A12FA001-AC4F-418D-AE19-62706E023703}">
                      <ahyp:hlinkClr xmlns:ahyp="http://schemas.microsoft.com/office/drawing/2018/hyperlinkcolor" val="tx"/>
                    </a:ext>
                  </a:extLst>
                </a:hlinkClick>
              </a:rPr>
              <a:t>Good dinner too, Sybil. Tell cook from me.</a:t>
            </a:r>
            <a:br>
              <a:rPr lang="en-GB" sz="800" dirty="0"/>
            </a:br>
            <a:br>
              <a:rPr lang="en-GB" sz="800" dirty="0"/>
            </a:br>
            <a:r>
              <a:rPr lang="en-GB" sz="800" dirty="0"/>
              <a:t>Gerald: (politely) Absolutely first class.</a:t>
            </a:r>
            <a:br>
              <a:rPr lang="en-GB" sz="800" dirty="0"/>
            </a:br>
            <a:br>
              <a:rPr lang="en-GB" sz="800" dirty="0"/>
            </a:br>
            <a:r>
              <a:rPr lang="en-GB" sz="800" dirty="0"/>
              <a:t>Mrs Birling: (reproachfully) </a:t>
            </a:r>
            <a:r>
              <a:rPr lang="en-GB" sz="800" dirty="0">
                <a:hlinkClick r:id="rId18">
                  <a:extLst>
                    <a:ext uri="{A12FA001-AC4F-418D-AE19-62706E023703}">
                      <ahyp:hlinkClr xmlns:ahyp="http://schemas.microsoft.com/office/drawing/2018/hyperlinkcolor" val="tx"/>
                    </a:ext>
                  </a:extLst>
                </a:hlinkClick>
              </a:rPr>
              <a:t>Arthur, you're not supposed to say such things-</a:t>
            </a:r>
            <a:br>
              <a:rPr lang="en-GB" sz="800" dirty="0"/>
            </a:br>
            <a:br>
              <a:rPr lang="en-GB" sz="800" dirty="0"/>
            </a:br>
            <a:r>
              <a:rPr lang="en-GB" sz="800" dirty="0"/>
              <a:t>Birling: Oh – come </a:t>
            </a:r>
            <a:r>
              <a:rPr lang="en-GB" sz="800" dirty="0" err="1"/>
              <a:t>come</a:t>
            </a:r>
            <a:r>
              <a:rPr lang="en-GB" sz="800" dirty="0"/>
              <a:t> – </a:t>
            </a:r>
            <a:r>
              <a:rPr lang="en-GB" sz="800" dirty="0">
                <a:hlinkClick r:id="rId19">
                  <a:extLst>
                    <a:ext uri="{A12FA001-AC4F-418D-AE19-62706E023703}">
                      <ahyp:hlinkClr xmlns:ahyp="http://schemas.microsoft.com/office/drawing/2018/hyperlinkcolor" val="tx"/>
                    </a:ext>
                  </a:extLst>
                </a:hlinkClick>
              </a:rPr>
              <a:t>I’m treating Gerald like one of the family.</a:t>
            </a:r>
            <a:r>
              <a:rPr lang="en-GB" sz="800" dirty="0"/>
              <a:t> And I'm sure he won't object.</a:t>
            </a:r>
            <a:br>
              <a:rPr lang="en-GB" sz="800" dirty="0"/>
            </a:br>
            <a:br>
              <a:rPr lang="en-GB" sz="800" dirty="0"/>
            </a:br>
            <a:r>
              <a:rPr lang="en-GB" sz="800" dirty="0"/>
              <a:t>Sheila: (with mocking aggressiveness) Go on, Gerald – just you object!</a:t>
            </a:r>
            <a:br>
              <a:rPr lang="en-GB" sz="800" dirty="0"/>
            </a:br>
            <a:br>
              <a:rPr lang="en-GB" sz="800" dirty="0"/>
            </a:br>
            <a:r>
              <a:rPr lang="en-GB" sz="800" dirty="0"/>
              <a:t>Gerald: (smiling) Wouldn't dream of it. In fact, I insist upon being one of the family now. I've been trying long enough, haven't I? </a:t>
            </a:r>
            <a:r>
              <a:rPr lang="en-GB" sz="800" dirty="0">
                <a:hlinkClick r:id="rId20">
                  <a:extLst>
                    <a:ext uri="{A12FA001-AC4F-418D-AE19-62706E023703}">
                      <ahyp:hlinkClr xmlns:ahyp="http://schemas.microsoft.com/office/drawing/2018/hyperlinkcolor" val="tx"/>
                    </a:ext>
                  </a:extLst>
                </a:hlinkClick>
              </a:rPr>
              <a:t>(as she does not reply, with more insistence.)</a:t>
            </a:r>
            <a:r>
              <a:rPr lang="en-GB" sz="800" dirty="0"/>
              <a:t> Haven't I? You know I have.</a:t>
            </a:r>
            <a:br>
              <a:rPr lang="en-GB" sz="800" dirty="0"/>
            </a:br>
            <a:br>
              <a:rPr lang="en-GB" sz="800" dirty="0"/>
            </a:br>
            <a:r>
              <a:rPr lang="en-GB" sz="800" dirty="0"/>
              <a:t>Mrs Birling: (smiling) Of course she does.</a:t>
            </a:r>
            <a:br>
              <a:rPr lang="en-GB" sz="800" dirty="0"/>
            </a:br>
            <a:br>
              <a:rPr lang="en-GB" sz="800" dirty="0"/>
            </a:br>
            <a:r>
              <a:rPr lang="en-GB" sz="800" dirty="0"/>
              <a:t>Sheila: (</a:t>
            </a:r>
            <a:r>
              <a:rPr lang="en-GB" sz="800" dirty="0">
                <a:hlinkClick r:id="rId21">
                  <a:extLst>
                    <a:ext uri="{A12FA001-AC4F-418D-AE19-62706E023703}">
                      <ahyp:hlinkClr xmlns:ahyp="http://schemas.microsoft.com/office/drawing/2018/hyperlinkcolor" val="tx"/>
                    </a:ext>
                  </a:extLst>
                </a:hlinkClick>
              </a:rPr>
              <a:t>half serious</a:t>
            </a:r>
            <a:r>
              <a:rPr lang="en-GB" sz="800" dirty="0"/>
              <a:t>, half playful) Yes – except for all last summer, when you never came near me, and I wondered what had happened to you.</a:t>
            </a:r>
            <a:br>
              <a:rPr lang="en-GB" sz="800" dirty="0"/>
            </a:br>
            <a:br>
              <a:rPr lang="en-GB" sz="800" dirty="0"/>
            </a:br>
            <a:r>
              <a:rPr lang="en-GB" sz="800" dirty="0"/>
              <a:t>Gerald: And I’ve told you – </a:t>
            </a:r>
            <a:r>
              <a:rPr lang="en-GB" sz="800" dirty="0">
                <a:hlinkClick r:id="rId22">
                  <a:extLst>
                    <a:ext uri="{A12FA001-AC4F-418D-AE19-62706E023703}">
                      <ahyp:hlinkClr xmlns:ahyp="http://schemas.microsoft.com/office/drawing/2018/hyperlinkcolor" val="tx"/>
                    </a:ext>
                  </a:extLst>
                </a:hlinkClick>
              </a:rPr>
              <a:t>I was awfully busy at the works all that time.</a:t>
            </a:r>
            <a:br>
              <a:rPr lang="en-GB" sz="800" dirty="0"/>
            </a:br>
            <a:br>
              <a:rPr lang="en-GB" sz="800" dirty="0"/>
            </a:br>
            <a:r>
              <a:rPr lang="en-GB" sz="800" dirty="0"/>
              <a:t>Sheila: </a:t>
            </a:r>
            <a:r>
              <a:rPr lang="en-GB" sz="800" dirty="0">
                <a:hlinkClick r:id="rId23">
                  <a:extLst>
                    <a:ext uri="{A12FA001-AC4F-418D-AE19-62706E023703}">
                      <ahyp:hlinkClr xmlns:ahyp="http://schemas.microsoft.com/office/drawing/2018/hyperlinkcolor" val="tx"/>
                    </a:ext>
                  </a:extLst>
                </a:hlinkClick>
              </a:rPr>
              <a:t>(same tone as before)</a:t>
            </a:r>
            <a:r>
              <a:rPr lang="en-GB" sz="800" dirty="0"/>
              <a:t> </a:t>
            </a:r>
            <a:r>
              <a:rPr lang="en-GB" sz="800" dirty="0" err="1"/>
              <a:t>Yes,that's</a:t>
            </a:r>
            <a:r>
              <a:rPr lang="en-GB" sz="800" dirty="0"/>
              <a:t> what you say.</a:t>
            </a:r>
            <a:endParaRPr kumimoji="0" lang="en-US" altLang="en-US" sz="8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3</a:t>
            </a:fld>
            <a:endParaRPr lang="en-GB"/>
          </a:p>
        </p:txBody>
      </p:sp>
      <p:sp>
        <p:nvSpPr>
          <p:cNvPr id="5" name="Rectangle 1">
            <a:extLst>
              <a:ext uri="{FF2B5EF4-FFF2-40B4-BE49-F238E27FC236}">
                <a16:creationId xmlns:a16="http://schemas.microsoft.com/office/drawing/2014/main" id="{E23D44AD-064A-4B5F-82DE-E004B96D442F}"/>
              </a:ext>
            </a:extLst>
          </p:cNvPr>
          <p:cNvSpPr>
            <a:spLocks noChangeArrowheads="1"/>
          </p:cNvSpPr>
          <p:nvPr/>
        </p:nvSpPr>
        <p:spPr bwMode="auto">
          <a:xfrm>
            <a:off x="4833258" y="105012"/>
            <a:ext cx="4117797"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800" dirty="0"/>
              <a:t>Arthur </a:t>
            </a:r>
            <a:r>
              <a:rPr lang="fr-FR" sz="800" dirty="0" err="1"/>
              <a:t>Birling</a:t>
            </a:r>
            <a:r>
              <a:rPr lang="fr-FR" sz="800" dirty="0"/>
              <a:t> : Vous nous donnez le port, Edna ? C’est juste. (il le pousse vers </a:t>
            </a:r>
            <a:r>
              <a:rPr lang="fr-FR" sz="800" dirty="0" err="1"/>
              <a:t>Eric</a:t>
            </a:r>
            <a:r>
              <a:rPr lang="fr-FR" sz="800" dirty="0"/>
              <a:t>..) tu devrais aimer ce port, Gerald, en fait, </a:t>
            </a:r>
            <a:r>
              <a:rPr lang="fr-FR" sz="800" dirty="0" err="1"/>
              <a:t>Finchley</a:t>
            </a:r>
            <a:r>
              <a:rPr lang="fr-FR" sz="800" dirty="0"/>
              <a:t> m’a dit que c’est exactement le même port que ton père reçoit de lui.</a:t>
            </a:r>
            <a:br>
              <a:rPr lang="fr-FR" sz="800" dirty="0"/>
            </a:br>
            <a:br>
              <a:rPr lang="fr-FR" sz="800" dirty="0"/>
            </a:br>
            <a:r>
              <a:rPr lang="fr-FR" sz="800" dirty="0"/>
              <a:t>Gerald : Alors tout ira bien. Le gouverneur se targue d’être un bon juge du port. Je ne prétends pas en savoir grand-chose.</a:t>
            </a:r>
            <a:br>
              <a:rPr lang="fr-FR" sz="800" dirty="0"/>
            </a:br>
            <a:br>
              <a:rPr lang="fr-FR" sz="800" dirty="0"/>
            </a:br>
            <a:r>
              <a:rPr lang="fr-FR" sz="800" dirty="0"/>
              <a:t>Sheila: (gaiement, </a:t>
            </a:r>
            <a:r>
              <a:rPr lang="fr-FR" sz="800" dirty="0" err="1"/>
              <a:t>possessivement</a:t>
            </a:r>
            <a:r>
              <a:rPr lang="fr-FR" sz="800" dirty="0"/>
              <a:t>) Je devrais bien penser que non, Gerald, je détesterais que tu saches tout sur le porto – comme un de ces vieillards au visage violet.</a:t>
            </a:r>
            <a:br>
              <a:rPr lang="fr-FR" sz="800" dirty="0"/>
            </a:br>
            <a:br>
              <a:rPr lang="fr-FR" sz="800" dirty="0"/>
            </a:br>
            <a:r>
              <a:rPr lang="fr-FR" sz="800" dirty="0"/>
              <a:t>Arthur </a:t>
            </a:r>
            <a:r>
              <a:rPr lang="fr-FR" sz="800" dirty="0" err="1"/>
              <a:t>Birling</a:t>
            </a:r>
            <a:r>
              <a:rPr lang="fr-FR" sz="800" dirty="0"/>
              <a:t> : Ici, je ne suis pas un vieil homme au visage violet.</a:t>
            </a:r>
            <a:br>
              <a:rPr lang="fr-FR" sz="800" dirty="0"/>
            </a:br>
            <a:br>
              <a:rPr lang="fr-FR" sz="800" dirty="0"/>
            </a:br>
            <a:r>
              <a:rPr lang="fr-FR" sz="800" dirty="0"/>
              <a:t>Sheila </a:t>
            </a:r>
            <a:r>
              <a:rPr lang="fr-FR" sz="800" dirty="0" err="1"/>
              <a:t>Birling</a:t>
            </a:r>
            <a:r>
              <a:rPr lang="fr-FR" sz="800" dirty="0"/>
              <a:t> : Non, pas encore. Mais alors vous ne savez pas tout sur le port, n’est-ce pas?</a:t>
            </a:r>
            <a:br>
              <a:rPr lang="fr-FR" sz="800" dirty="0"/>
            </a:br>
            <a:br>
              <a:rPr lang="fr-FR" sz="800" dirty="0"/>
            </a:br>
            <a:r>
              <a:rPr lang="fr-FR" sz="800" dirty="0" err="1"/>
              <a:t>Birling</a:t>
            </a:r>
            <a:r>
              <a:rPr lang="fr-FR" sz="800" dirty="0"/>
              <a:t>: (remarquant que sa femme n’en a pas pris) N </a:t>
            </a:r>
            <a:r>
              <a:rPr lang="fr-FR" sz="800" dirty="0" err="1"/>
              <a:t>ow</a:t>
            </a:r>
            <a:r>
              <a:rPr lang="fr-FR" sz="800" dirty="0"/>
              <a:t> alors, Sybil, vous devez en prendre un peu ce soir. Occasion spéciale, vous savez, hein?</a:t>
            </a:r>
            <a:br>
              <a:rPr lang="fr-FR" sz="800" dirty="0"/>
            </a:br>
            <a:br>
              <a:rPr lang="fr-FR" sz="800" dirty="0"/>
            </a:br>
            <a:r>
              <a:rPr lang="fr-FR" sz="800" dirty="0"/>
              <a:t>Sheila : Oui, continue, maman. Vous devez boire notre santé.</a:t>
            </a:r>
            <a:br>
              <a:rPr lang="fr-FR" sz="800" dirty="0"/>
            </a:br>
            <a:br>
              <a:rPr lang="fr-FR" sz="800" dirty="0"/>
            </a:br>
            <a:r>
              <a:rPr lang="fr-FR" sz="800" dirty="0"/>
              <a:t>Mme </a:t>
            </a:r>
            <a:r>
              <a:rPr lang="fr-FR" sz="800" dirty="0" err="1"/>
              <a:t>Birling</a:t>
            </a:r>
            <a:r>
              <a:rPr lang="fr-FR" sz="800" dirty="0"/>
              <a:t> : (souriant) Très bien, alors. Juste un peu, merci. (à Edna, qui est sur le point de partir, avec le plateau.) Très bien, Edna. Je sonnerai du salon quand nous voudrons du café. Probablement dans environ une demi-heure.</a:t>
            </a:r>
            <a:br>
              <a:rPr lang="fr-FR" sz="800" dirty="0"/>
            </a:br>
            <a:br>
              <a:rPr lang="fr-FR" sz="800" dirty="0"/>
            </a:br>
            <a:r>
              <a:rPr lang="fr-FR" sz="800" dirty="0"/>
              <a:t>Edna : (partant) Oui, madame.</a:t>
            </a:r>
            <a:br>
              <a:rPr lang="fr-FR" sz="800" dirty="0"/>
            </a:br>
            <a:br>
              <a:rPr lang="fr-FR" sz="800" dirty="0"/>
            </a:br>
            <a:r>
              <a:rPr lang="fr-FR" sz="800" dirty="0"/>
              <a:t>Edna sort. Ils ont maintenant tous les verres remplis. </a:t>
            </a:r>
            <a:r>
              <a:rPr lang="fr-FR" sz="800" dirty="0" err="1"/>
              <a:t>Birling</a:t>
            </a:r>
            <a:r>
              <a:rPr lang="fr-FR" sz="800" dirty="0"/>
              <a:t> rayonne vers eux et se détend clairement.//</a:t>
            </a:r>
            <a:br>
              <a:rPr lang="fr-FR" sz="800" dirty="0"/>
            </a:br>
            <a:br>
              <a:rPr lang="fr-FR" sz="800" dirty="0"/>
            </a:br>
            <a:r>
              <a:rPr lang="fr-FR" sz="800" dirty="0" err="1"/>
              <a:t>Birling</a:t>
            </a:r>
            <a:r>
              <a:rPr lang="fr-FR" sz="800" dirty="0"/>
              <a:t> : Eh bien, eh bien, c’est très bien. Très bien. Bon dîner aussi, Sybil. Dites-le à Cook de moi.</a:t>
            </a:r>
            <a:br>
              <a:rPr lang="fr-FR" sz="800" dirty="0"/>
            </a:br>
            <a:br>
              <a:rPr lang="fr-FR" sz="800" dirty="0"/>
            </a:br>
            <a:r>
              <a:rPr lang="fr-FR" sz="800" dirty="0"/>
              <a:t>Gerald : (poliment) Absolument de première classe.</a:t>
            </a:r>
            <a:br>
              <a:rPr lang="fr-FR" sz="800" dirty="0"/>
            </a:br>
            <a:br>
              <a:rPr lang="fr-FR" sz="800" dirty="0"/>
            </a:br>
            <a:r>
              <a:rPr lang="fr-FR" sz="800" dirty="0"/>
              <a:t>Mme </a:t>
            </a:r>
            <a:r>
              <a:rPr lang="fr-FR" sz="800" dirty="0" err="1"/>
              <a:t>Birling</a:t>
            </a:r>
            <a:r>
              <a:rPr lang="fr-FR" sz="800" dirty="0"/>
              <a:t>: (avec reproche) Arthur, vous n’êtes pas censé dire de telles choses...</a:t>
            </a:r>
            <a:br>
              <a:rPr lang="fr-FR" sz="800" dirty="0"/>
            </a:br>
            <a:br>
              <a:rPr lang="fr-FR" sz="800" dirty="0"/>
            </a:br>
            <a:r>
              <a:rPr lang="fr-FR" sz="800" dirty="0" err="1"/>
              <a:t>Birling</a:t>
            </a:r>
            <a:r>
              <a:rPr lang="fr-FR" sz="800" dirty="0"/>
              <a:t> : Oh – viens – je traite Gerald comme un membre de la famille. Et je suis sûr qu’il ne s’y opposera pas.</a:t>
            </a:r>
            <a:br>
              <a:rPr lang="fr-FR" sz="800" dirty="0"/>
            </a:br>
            <a:br>
              <a:rPr lang="fr-FR" sz="800" dirty="0"/>
            </a:br>
            <a:r>
              <a:rPr lang="fr-FR" sz="800" dirty="0"/>
              <a:t>Sheila : (avec une agressivité moqueuse) Continuez, Gerald – juste vous objectez !</a:t>
            </a:r>
            <a:br>
              <a:rPr lang="fr-FR" sz="800" dirty="0"/>
            </a:br>
            <a:br>
              <a:rPr lang="fr-FR" sz="800" dirty="0"/>
            </a:br>
            <a:r>
              <a:rPr lang="fr-FR" sz="800" dirty="0"/>
              <a:t>Gerald : (souriant) Je n’en rêverais pas. En fait, j’insiste pour faire partie de la famille maintenant. J’essaie depuis assez longtemps, n’est-ce pas? (Comme elle ne répond pas, avec plus d’insistance.) N’est-ce pas? Vous savez que je l’ai fait.</a:t>
            </a:r>
            <a:br>
              <a:rPr lang="fr-FR" sz="800" dirty="0"/>
            </a:br>
            <a:br>
              <a:rPr lang="fr-FR" sz="800" dirty="0"/>
            </a:br>
            <a:r>
              <a:rPr lang="fr-FR" sz="800" dirty="0"/>
              <a:t>Mme </a:t>
            </a:r>
            <a:r>
              <a:rPr lang="fr-FR" sz="800" dirty="0" err="1"/>
              <a:t>Birling</a:t>
            </a:r>
            <a:r>
              <a:rPr lang="fr-FR" sz="800" dirty="0"/>
              <a:t>: (souriante) Bien sûr qu’elle le fait.</a:t>
            </a:r>
            <a:br>
              <a:rPr lang="fr-FR" sz="800" dirty="0"/>
            </a:br>
            <a:br>
              <a:rPr lang="fr-FR" sz="800" dirty="0"/>
            </a:br>
            <a:r>
              <a:rPr lang="fr-FR" sz="800" dirty="0"/>
              <a:t>Sheila : (</a:t>
            </a:r>
            <a:r>
              <a:rPr lang="fr-FR" sz="800" dirty="0" err="1"/>
              <a:t>mi-sérieuse</a:t>
            </a:r>
            <a:r>
              <a:rPr lang="fr-FR" sz="800" dirty="0"/>
              <a:t>, </a:t>
            </a:r>
            <a:r>
              <a:rPr lang="fr-FR" sz="800" dirty="0" err="1"/>
              <a:t>mi-enjouée</a:t>
            </a:r>
            <a:r>
              <a:rPr lang="fr-FR" sz="800" dirty="0"/>
              <a:t>) Oui – sauf tout l’été dernier, quand tu n’étais jamais venue près de moi, et je me demandais ce qui t’était arrivé.</a:t>
            </a:r>
            <a:br>
              <a:rPr lang="fr-FR" sz="800" dirty="0"/>
            </a:br>
            <a:br>
              <a:rPr lang="fr-FR" sz="800" dirty="0"/>
            </a:br>
            <a:r>
              <a:rPr lang="fr-FR" sz="800" dirty="0"/>
              <a:t>Gerald : Et je vous l’ai dit – j’étais terriblement occupé par les travaux pendant tout ce temps.</a:t>
            </a:r>
            <a:br>
              <a:rPr lang="fr-FR" sz="800" dirty="0"/>
            </a:br>
            <a:br>
              <a:rPr lang="fr-FR" sz="800" dirty="0"/>
            </a:br>
            <a:r>
              <a:rPr lang="fr-FR" sz="800" dirty="0"/>
              <a:t>Sheila : (même ton qu’avant) Oui, c’est ce que vous dites.</a:t>
            </a:r>
            <a:endParaRPr kumimoji="0" lang="en-US" altLang="en-US" sz="8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02853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167939"/>
            <a:ext cx="4004197" cy="65094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Mrs Birling: Now, Sheila, don't tease him. </a:t>
            </a:r>
            <a:r>
              <a:rPr lang="en-GB" sz="900" dirty="0">
                <a:hlinkClick r:id="rId2">
                  <a:extLst>
                    <a:ext uri="{A12FA001-AC4F-418D-AE19-62706E023703}">
                      <ahyp:hlinkClr xmlns:ahyp="http://schemas.microsoft.com/office/drawing/2018/hyperlinkcolor" val="tx"/>
                    </a:ext>
                  </a:extLst>
                </a:hlinkClick>
              </a:rPr>
              <a:t>When you're married you'll realize that men with important work to do sometimes have to spend nearly all their time and energy on their business. You'll have to get used to that, just as I had.</a:t>
            </a:r>
            <a:br>
              <a:rPr lang="en-GB" sz="900" dirty="0"/>
            </a:br>
            <a:br>
              <a:rPr lang="en-GB" sz="900" dirty="0"/>
            </a:br>
            <a:r>
              <a:rPr lang="en-GB" sz="900" dirty="0"/>
              <a:t>Sheila: I don't believe I will. (half playful, half serious, to Gerald.) So you be careful.</a:t>
            </a:r>
            <a:br>
              <a:rPr lang="en-GB" sz="900" dirty="0"/>
            </a:br>
            <a:br>
              <a:rPr lang="en-GB" sz="900" dirty="0"/>
            </a:br>
            <a:r>
              <a:rPr lang="en-GB" sz="900" dirty="0"/>
              <a:t>Gerald: Oh – I will, I will.</a:t>
            </a:r>
            <a:br>
              <a:rPr lang="en-GB" sz="900" dirty="0"/>
            </a:br>
            <a:br>
              <a:rPr lang="en-GB" sz="900" dirty="0"/>
            </a:br>
            <a:r>
              <a:rPr lang="en-GB" sz="900" dirty="0"/>
              <a:t>//</a:t>
            </a:r>
            <a:r>
              <a:rPr lang="en-GB" sz="900" dirty="0">
                <a:hlinkClick r:id="rId3">
                  <a:extLst>
                    <a:ext uri="{A12FA001-AC4F-418D-AE19-62706E023703}">
                      <ahyp:hlinkClr xmlns:ahyp="http://schemas.microsoft.com/office/drawing/2018/hyperlinkcolor" val="tx"/>
                    </a:ext>
                  </a:extLst>
                </a:hlinkClick>
              </a:rPr>
              <a:t>Eric suddenly guffaws</a:t>
            </a:r>
            <a:r>
              <a:rPr lang="en-GB" sz="900" dirty="0"/>
              <a:t>. His parents look at him.//</a:t>
            </a:r>
            <a:br>
              <a:rPr lang="en-GB" sz="900" dirty="0"/>
            </a:br>
            <a:br>
              <a:rPr lang="en-GB" sz="900" dirty="0"/>
            </a:br>
            <a:r>
              <a:rPr lang="en-GB" sz="900" dirty="0"/>
              <a:t>Sheila: (severely) Now – what's the joke?</a:t>
            </a:r>
            <a:br>
              <a:rPr lang="en-GB" sz="900" dirty="0"/>
            </a:br>
            <a:br>
              <a:rPr lang="en-GB" sz="900" dirty="0"/>
            </a:br>
            <a:r>
              <a:rPr lang="en-GB" sz="900" dirty="0"/>
              <a:t>Eric: I don't know – really. Suddenly I felt I just had to laugh.</a:t>
            </a:r>
            <a:br>
              <a:rPr lang="en-GB" sz="900" dirty="0"/>
            </a:br>
            <a:br>
              <a:rPr lang="en-GB" sz="900" dirty="0"/>
            </a:br>
            <a:r>
              <a:rPr lang="en-GB" sz="900" dirty="0"/>
              <a:t>Sheila: You're </a:t>
            </a:r>
            <a:r>
              <a:rPr lang="en-GB" sz="900" dirty="0" err="1">
                <a:hlinkClick r:id="rId4">
                  <a:extLst>
                    <a:ext uri="{A12FA001-AC4F-418D-AE19-62706E023703}">
                      <ahyp:hlinkClr xmlns:ahyp="http://schemas.microsoft.com/office/drawing/2018/hyperlinkcolor" val="tx"/>
                    </a:ext>
                  </a:extLst>
                </a:hlinkClick>
              </a:rPr>
              <a:t>squiffy</a:t>
            </a:r>
            <a:r>
              <a:rPr lang="en-GB" sz="900" dirty="0"/>
              <a:t>.</a:t>
            </a:r>
            <a:br>
              <a:rPr lang="en-GB" sz="900" dirty="0"/>
            </a:br>
            <a:br>
              <a:rPr lang="en-GB" sz="900" dirty="0"/>
            </a:br>
            <a:r>
              <a:rPr lang="en-GB" sz="900" dirty="0"/>
              <a:t>Eric: I’m not.</a:t>
            </a:r>
            <a:br>
              <a:rPr lang="en-GB" sz="900" dirty="0"/>
            </a:br>
            <a:br>
              <a:rPr lang="en-GB" sz="900" dirty="0"/>
            </a:br>
            <a:r>
              <a:rPr lang="en-GB" sz="900" dirty="0"/>
              <a:t>Mrs Birling: </a:t>
            </a:r>
            <a:r>
              <a:rPr lang="en-GB" sz="900" dirty="0">
                <a:hlinkClick r:id="rId5">
                  <a:extLst>
                    <a:ext uri="{A12FA001-AC4F-418D-AE19-62706E023703}">
                      <ahyp:hlinkClr xmlns:ahyp="http://schemas.microsoft.com/office/drawing/2018/hyperlinkcolor" val="tx"/>
                    </a:ext>
                  </a:extLst>
                </a:hlinkClick>
              </a:rPr>
              <a:t>What an expression, Sheila! Really the things you girls pick up these days!</a:t>
            </a:r>
            <a:br>
              <a:rPr lang="en-GB" sz="900" dirty="0"/>
            </a:br>
            <a:br>
              <a:rPr lang="en-GB" sz="900" dirty="0"/>
            </a:br>
            <a:r>
              <a:rPr lang="en-GB" sz="900" dirty="0"/>
              <a:t>Eric: If you think that's the best she can do-</a:t>
            </a:r>
            <a:br>
              <a:rPr lang="en-GB" sz="900" dirty="0"/>
            </a:br>
            <a:br>
              <a:rPr lang="en-GB" sz="900" dirty="0"/>
            </a:br>
            <a:r>
              <a:rPr lang="en-GB" sz="900" dirty="0"/>
              <a:t>Sheila: Don't be an </a:t>
            </a:r>
            <a:r>
              <a:rPr lang="en-GB" sz="900" dirty="0">
                <a:hlinkClick r:id="rId6">
                  <a:extLst>
                    <a:ext uri="{A12FA001-AC4F-418D-AE19-62706E023703}">
                      <ahyp:hlinkClr xmlns:ahyp="http://schemas.microsoft.com/office/drawing/2018/hyperlinkcolor" val="tx"/>
                    </a:ext>
                  </a:extLst>
                </a:hlinkClick>
              </a:rPr>
              <a:t>ass</a:t>
            </a:r>
            <a:r>
              <a:rPr lang="en-GB" sz="900" dirty="0"/>
              <a:t>, Eric.</a:t>
            </a:r>
            <a:br>
              <a:rPr lang="en-GB" sz="900" dirty="0"/>
            </a:br>
            <a:br>
              <a:rPr lang="en-GB" sz="900" dirty="0"/>
            </a:br>
            <a:r>
              <a:rPr lang="en-GB" sz="900" dirty="0"/>
              <a:t>Mrs Birling: </a:t>
            </a:r>
            <a:r>
              <a:rPr lang="en-GB" sz="900" dirty="0">
                <a:hlinkClick r:id="rId7">
                  <a:extLst>
                    <a:ext uri="{A12FA001-AC4F-418D-AE19-62706E023703}">
                      <ahyp:hlinkClr xmlns:ahyp="http://schemas.microsoft.com/office/drawing/2018/hyperlinkcolor" val="tx"/>
                    </a:ext>
                  </a:extLst>
                </a:hlinkClick>
              </a:rPr>
              <a:t>Now stop it, you two.</a:t>
            </a:r>
            <a:r>
              <a:rPr lang="en-GB" sz="900" dirty="0"/>
              <a:t> Arthur, what about this famous toast of yours?</a:t>
            </a:r>
            <a:br>
              <a:rPr lang="en-GB" sz="900" dirty="0"/>
            </a:br>
            <a:br>
              <a:rPr lang="en-GB" sz="900" dirty="0"/>
            </a:br>
            <a:r>
              <a:rPr lang="en-GB" sz="900" dirty="0"/>
              <a:t>Birling: Yes, of course. ( clears his throat.) well, Gerald, I know you agreed that we should only have </a:t>
            </a:r>
            <a:r>
              <a:rPr lang="en-GB" sz="900" dirty="0">
                <a:hlinkClick r:id="rId8">
                  <a:extLst>
                    <a:ext uri="{A12FA001-AC4F-418D-AE19-62706E023703}">
                      <ahyp:hlinkClr xmlns:ahyp="http://schemas.microsoft.com/office/drawing/2018/hyperlinkcolor" val="tx"/>
                    </a:ext>
                  </a:extLst>
                </a:hlinkClick>
              </a:rPr>
              <a:t>this quiet little family party.</a:t>
            </a:r>
            <a:r>
              <a:rPr lang="en-GB" sz="900" dirty="0"/>
              <a:t> It's a pity sir George </a:t>
            </a:r>
            <a:r>
              <a:rPr lang="en-GB" sz="900" dirty="0">
                <a:hlinkClick r:id="rId9">
                  <a:extLst>
                    <a:ext uri="{A12FA001-AC4F-418D-AE19-62706E023703}">
                      <ahyp:hlinkClr xmlns:ahyp="http://schemas.microsoft.com/office/drawing/2018/hyperlinkcolor" val="tx"/>
                    </a:ext>
                  </a:extLst>
                </a:hlinkClick>
              </a:rPr>
              <a:t>and – we – lady croft</a:t>
            </a:r>
            <a:r>
              <a:rPr lang="en-GB" sz="900" dirty="0"/>
              <a:t> can't be with us, but they're abroad and so it can't be helped. As I told you, they sent me a very nice cable – couldn't be nicer. I'm not sorry that we're celebrating quietly like this-</a:t>
            </a:r>
            <a:br>
              <a:rPr lang="en-GB" sz="900" dirty="0"/>
            </a:br>
            <a:br>
              <a:rPr lang="en-GB" sz="900" dirty="0"/>
            </a:br>
            <a:r>
              <a:rPr lang="en-GB" sz="900" dirty="0"/>
              <a:t>Mrs Birling: Much nicer really.</a:t>
            </a:r>
            <a:br>
              <a:rPr lang="en-GB" sz="900" dirty="0"/>
            </a:br>
            <a:br>
              <a:rPr lang="en-GB" sz="900" dirty="0"/>
            </a:br>
            <a:r>
              <a:rPr lang="en-GB" sz="900" dirty="0"/>
              <a:t>Gerald: I agree.</a:t>
            </a:r>
            <a:br>
              <a:rPr lang="en-GB" sz="900" dirty="0"/>
            </a:br>
            <a:br>
              <a:rPr lang="en-GB" sz="900" dirty="0"/>
            </a:br>
            <a:r>
              <a:rPr lang="en-GB" sz="900" dirty="0"/>
              <a:t>Birling: So do I, but it makes speech-making more difficult-</a:t>
            </a:r>
            <a:br>
              <a:rPr lang="en-GB" sz="900" dirty="0"/>
            </a:br>
            <a:br>
              <a:rPr lang="en-GB" sz="900" dirty="0"/>
            </a:br>
            <a:r>
              <a:rPr lang="en-GB" sz="900" dirty="0"/>
              <a:t>Eric: (not too rudely) Well . Don't do any. We'll </a:t>
            </a:r>
            <a:r>
              <a:rPr lang="en-GB" sz="900" dirty="0">
                <a:hlinkClick r:id="rId10">
                  <a:extLst>
                    <a:ext uri="{A12FA001-AC4F-418D-AE19-62706E023703}">
                      <ahyp:hlinkClr xmlns:ahyp="http://schemas.microsoft.com/office/drawing/2018/hyperlinkcolor" val="tx"/>
                    </a:ext>
                  </a:extLst>
                </a:hlinkClick>
              </a:rPr>
              <a:t>drink</a:t>
            </a:r>
            <a:r>
              <a:rPr lang="en-GB" sz="900" dirty="0"/>
              <a:t> their health and have done with it.</a:t>
            </a:r>
            <a:br>
              <a:rPr lang="en-GB" sz="900" dirty="0"/>
            </a:br>
            <a:br>
              <a:rPr lang="en-GB" sz="900" dirty="0"/>
            </a:br>
            <a:r>
              <a:rPr lang="en-GB" sz="900" dirty="0"/>
              <a:t>Birling: No, we won't. It's one of the happiest nights of my life. And one day, I hope, Eric, when you've a daughter of your own, you'll understand why. Gerald, I’m going to tell you frankly, without any pretences, that your</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4</a:t>
            </a:fld>
            <a:endParaRPr lang="en-GB"/>
          </a:p>
        </p:txBody>
      </p:sp>
      <p:sp>
        <p:nvSpPr>
          <p:cNvPr id="5" name="Rectangle 1">
            <a:extLst>
              <a:ext uri="{FF2B5EF4-FFF2-40B4-BE49-F238E27FC236}">
                <a16:creationId xmlns:a16="http://schemas.microsoft.com/office/drawing/2014/main" id="{B9B4D164-5C6D-4209-B525-48C069528241}"/>
              </a:ext>
            </a:extLst>
          </p:cNvPr>
          <p:cNvSpPr>
            <a:spLocks noChangeArrowheads="1"/>
          </p:cNvSpPr>
          <p:nvPr/>
        </p:nvSpPr>
        <p:spPr bwMode="auto">
          <a:xfrm>
            <a:off x="4899171" y="-178310"/>
            <a:ext cx="4004197" cy="72019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Mme </a:t>
            </a:r>
            <a:r>
              <a:rPr lang="fr-FR" sz="900" dirty="0" err="1"/>
              <a:t>Birling</a:t>
            </a:r>
            <a:r>
              <a:rPr lang="fr-FR" sz="900" dirty="0"/>
              <a:t>: Maintenant, Sheila, ne le taquinez pas. Lorsque vous serez marié, vous vous rendrez compte que les hommes qui ont un travail important à faire doivent parfois consacrer presque tout leur temps et leur énergie à leurs affaires. Vous devrez vous y habituer, tout comme je l’ai fait.</a:t>
            </a:r>
            <a:br>
              <a:rPr lang="fr-FR" sz="900" dirty="0"/>
            </a:br>
            <a:br>
              <a:rPr lang="fr-FR" sz="900" dirty="0"/>
            </a:br>
            <a:r>
              <a:rPr lang="fr-FR" sz="900" dirty="0"/>
              <a:t>Sheila : Je ne crois pas que je le ferai. (moitié ludique, moitié sérieux, pour Gerald.) Alors soyez prudent.</a:t>
            </a:r>
            <a:br>
              <a:rPr lang="fr-FR" sz="900" dirty="0"/>
            </a:br>
            <a:br>
              <a:rPr lang="fr-FR" sz="900" dirty="0"/>
            </a:br>
            <a:r>
              <a:rPr lang="fr-FR" sz="900" dirty="0"/>
              <a:t>Gerald : Oh – je le ferai, je le ferai.</a:t>
            </a:r>
            <a:br>
              <a:rPr lang="fr-FR" sz="900" dirty="0"/>
            </a:br>
            <a:br>
              <a:rPr lang="fr-FR" sz="900" dirty="0"/>
            </a:br>
            <a:r>
              <a:rPr lang="fr-FR" sz="900" dirty="0" err="1"/>
              <a:t>Eric</a:t>
            </a:r>
            <a:r>
              <a:rPr lang="fr-FR" sz="900" dirty="0"/>
              <a:t> s’étouffe soudainement. Ses parents le regardent.//</a:t>
            </a:r>
            <a:br>
              <a:rPr lang="fr-FR" sz="900" dirty="0"/>
            </a:br>
            <a:br>
              <a:rPr lang="fr-FR" sz="900" dirty="0"/>
            </a:br>
            <a:r>
              <a:rPr lang="fr-FR" sz="900" dirty="0"/>
              <a:t>Sheila : (sévèrement) Maintenant, quelle est la blague ?</a:t>
            </a:r>
            <a:br>
              <a:rPr lang="fr-FR" sz="900" dirty="0"/>
            </a:br>
            <a:br>
              <a:rPr lang="fr-FR" sz="900" dirty="0"/>
            </a:br>
            <a:r>
              <a:rPr lang="fr-FR" sz="900" dirty="0" err="1"/>
              <a:t>Eric</a:t>
            </a:r>
            <a:r>
              <a:rPr lang="fr-FR" sz="900" dirty="0"/>
              <a:t> : Je ne sais pas – vraiment. Soudain, j’ai senti que je n’avais qu’à rire.</a:t>
            </a:r>
            <a:br>
              <a:rPr lang="fr-FR" sz="900" dirty="0"/>
            </a:br>
            <a:br>
              <a:rPr lang="fr-FR" sz="900" dirty="0"/>
            </a:br>
            <a:r>
              <a:rPr lang="fr-FR" sz="900" dirty="0"/>
              <a:t>Sheila : Tu es </a:t>
            </a:r>
            <a:r>
              <a:rPr lang="fr-FR" sz="900" dirty="0" err="1"/>
              <a:t>squiffy</a:t>
            </a:r>
            <a:r>
              <a:rPr lang="fr-FR" sz="900" dirty="0"/>
              <a:t>.</a:t>
            </a:r>
            <a:br>
              <a:rPr lang="fr-FR" sz="900" dirty="0"/>
            </a:br>
            <a:br>
              <a:rPr lang="fr-FR" sz="900" dirty="0"/>
            </a:br>
            <a:r>
              <a:rPr lang="fr-FR" sz="900" dirty="0" err="1"/>
              <a:t>Eric</a:t>
            </a:r>
            <a:r>
              <a:rPr lang="fr-FR" sz="900" dirty="0"/>
              <a:t> : Je ne le suis pas.</a:t>
            </a:r>
            <a:br>
              <a:rPr lang="fr-FR" sz="900" dirty="0"/>
            </a:br>
            <a:br>
              <a:rPr lang="fr-FR" sz="900" dirty="0"/>
            </a:br>
            <a:r>
              <a:rPr lang="fr-FR" sz="900" dirty="0"/>
              <a:t>Mme </a:t>
            </a:r>
            <a:r>
              <a:rPr lang="fr-FR" sz="900" dirty="0" err="1"/>
              <a:t>Birling</a:t>
            </a:r>
            <a:r>
              <a:rPr lang="fr-FR" sz="900" dirty="0"/>
              <a:t>: Quelle expression, Sheila! Vraiment les choses que vous les filles ramassez ces jours-ci!</a:t>
            </a:r>
            <a:br>
              <a:rPr lang="fr-FR" sz="900" dirty="0"/>
            </a:br>
            <a:br>
              <a:rPr lang="fr-FR" sz="900" dirty="0"/>
            </a:br>
            <a:r>
              <a:rPr lang="fr-FR" sz="900" dirty="0" err="1"/>
              <a:t>Eric</a:t>
            </a:r>
            <a:r>
              <a:rPr lang="fr-FR" sz="900" dirty="0"/>
              <a:t> : Si vous pensez que c’est le mieux qu’elle puisse faire...</a:t>
            </a:r>
            <a:br>
              <a:rPr lang="fr-FR" sz="900" dirty="0"/>
            </a:br>
            <a:br>
              <a:rPr lang="fr-FR" sz="900" dirty="0"/>
            </a:br>
            <a:r>
              <a:rPr lang="fr-FR" sz="900" dirty="0"/>
              <a:t>Sheila : Ne sois pas un âne, </a:t>
            </a:r>
            <a:r>
              <a:rPr lang="fr-FR" sz="900" dirty="0" err="1"/>
              <a:t>Eric</a:t>
            </a:r>
            <a:r>
              <a:rPr lang="fr-FR" sz="900" dirty="0"/>
              <a:t>.</a:t>
            </a:r>
            <a:br>
              <a:rPr lang="fr-FR" sz="900" dirty="0"/>
            </a:br>
            <a:br>
              <a:rPr lang="fr-FR" sz="900" dirty="0"/>
            </a:br>
            <a:r>
              <a:rPr lang="fr-FR" sz="900" dirty="0"/>
              <a:t>Mme </a:t>
            </a:r>
            <a:r>
              <a:rPr lang="fr-FR" sz="900" dirty="0" err="1"/>
              <a:t>Birling</a:t>
            </a:r>
            <a:r>
              <a:rPr lang="fr-FR" sz="900" dirty="0"/>
              <a:t>: Maintenant, arrêtez, vous deux. Arthur, qu’en est-il de votre fameux toast ?</a:t>
            </a:r>
            <a:br>
              <a:rPr lang="fr-FR" sz="900" dirty="0"/>
            </a:br>
            <a:br>
              <a:rPr lang="fr-FR" sz="900" dirty="0"/>
            </a:br>
            <a:r>
              <a:rPr lang="fr-FR" sz="900" dirty="0" err="1"/>
              <a:t>Birling</a:t>
            </a:r>
            <a:r>
              <a:rPr lang="fr-FR" sz="900" dirty="0"/>
              <a:t> : Oui, bien sûr. ( s’éclaircit la gorge.) Eh bien, Gerald, je sais que vous avez convenu que nous ne devrions avoir que cette petite fête de famille tranquille. C’est dommage sir George et – nous – lady </a:t>
            </a:r>
            <a:r>
              <a:rPr lang="fr-FR" sz="900" dirty="0" err="1"/>
              <a:t>croft</a:t>
            </a:r>
            <a:r>
              <a:rPr lang="fr-FR" sz="900" dirty="0"/>
              <a:t> ne pouvons pas être avec nous, mais ils sont à l’étranger et donc on ne peut rien y faire. Comme je vous l’ai dit, ils m’ont envoyé un très beau câble – on ne pourrait pas être plus gentil. Je ne suis pas désolé que nous célébrions tranquillement comme ça...</a:t>
            </a:r>
            <a:br>
              <a:rPr lang="fr-FR" sz="900" dirty="0"/>
            </a:br>
            <a:br>
              <a:rPr lang="fr-FR" sz="900" dirty="0"/>
            </a:br>
            <a:r>
              <a:rPr lang="fr-FR" sz="900" dirty="0"/>
              <a:t>Mme </a:t>
            </a:r>
            <a:r>
              <a:rPr lang="fr-FR" sz="900" dirty="0" err="1"/>
              <a:t>Birling</a:t>
            </a:r>
            <a:r>
              <a:rPr lang="fr-FR" sz="900" dirty="0"/>
              <a:t>: Beaucoup plus agréable en fait.</a:t>
            </a:r>
            <a:br>
              <a:rPr lang="fr-FR" sz="900" dirty="0"/>
            </a:br>
            <a:br>
              <a:rPr lang="fr-FR" sz="900" dirty="0"/>
            </a:br>
            <a:r>
              <a:rPr lang="fr-FR" sz="900" dirty="0"/>
              <a:t>Gerald : Je suis d’accord.</a:t>
            </a:r>
            <a:br>
              <a:rPr lang="fr-FR" sz="900" dirty="0"/>
            </a:br>
            <a:br>
              <a:rPr lang="fr-FR" sz="900" dirty="0"/>
            </a:br>
            <a:r>
              <a:rPr lang="fr-FR" sz="900" dirty="0" err="1"/>
              <a:t>Birling</a:t>
            </a:r>
            <a:r>
              <a:rPr lang="fr-FR" sz="900" dirty="0"/>
              <a:t> : Moi aussi, mais cela rend la prise de parole plus difficile...</a:t>
            </a:r>
            <a:br>
              <a:rPr lang="fr-FR" sz="900" dirty="0"/>
            </a:br>
            <a:br>
              <a:rPr lang="fr-FR" sz="900" dirty="0"/>
            </a:br>
            <a:r>
              <a:rPr lang="fr-FR" sz="900" dirty="0" err="1"/>
              <a:t>Eric</a:t>
            </a:r>
            <a:r>
              <a:rPr lang="fr-FR" sz="900" dirty="0"/>
              <a:t> : (pas trop grossièrement) Eh bien. N’en faites pas. Nous allons boire leur santé et en finir avec elle.</a:t>
            </a:r>
            <a:br>
              <a:rPr lang="fr-FR" sz="900" dirty="0"/>
            </a:br>
            <a:br>
              <a:rPr lang="fr-FR" sz="900" dirty="0"/>
            </a:br>
            <a:r>
              <a:rPr lang="fr-FR" sz="900" dirty="0" err="1"/>
              <a:t>Birling</a:t>
            </a:r>
            <a:r>
              <a:rPr lang="fr-FR" sz="900" dirty="0"/>
              <a:t> : Non, nous ne le ferons pas. C’est l’une des nuits les plus heureuses de ma vie. Et un jour, j’espère, </a:t>
            </a:r>
            <a:r>
              <a:rPr lang="fr-FR" sz="900" dirty="0" err="1"/>
              <a:t>Eric</a:t>
            </a:r>
            <a:r>
              <a:rPr lang="fr-FR" sz="900" dirty="0"/>
              <a:t>, quand tu auras une fille, tu comprendras pourquoi. Gerald, je vais vous dire franchement, sans aucun faux-</a:t>
            </a:r>
            <a:r>
              <a:rPr lang="fr-FR" sz="900" dirty="0" err="1"/>
              <a:t>suplin</a:t>
            </a:r>
            <a:r>
              <a:rPr lang="fr-FR" sz="900" dirty="0"/>
              <a:t>, que votre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246038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5</a:t>
            </a:fld>
            <a:endParaRPr lang="en-GB"/>
          </a:p>
        </p:txBody>
      </p:sp>
      <p:sp>
        <p:nvSpPr>
          <p:cNvPr id="7" name="Rectangle 3">
            <a:extLst>
              <a:ext uri="{FF2B5EF4-FFF2-40B4-BE49-F238E27FC236}">
                <a16:creationId xmlns:a16="http://schemas.microsoft.com/office/drawing/2014/main" id="{5027F2D0-516E-4F84-86F6-E235F3B2C345}"/>
              </a:ext>
            </a:extLst>
          </p:cNvPr>
          <p:cNvSpPr>
            <a:spLocks noChangeArrowheads="1"/>
          </p:cNvSpPr>
          <p:nvPr/>
        </p:nvSpPr>
        <p:spPr bwMode="auto">
          <a:xfrm>
            <a:off x="343949" y="243513"/>
            <a:ext cx="4228051"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engagement to Sheila means a tremendous lot to me. She'll make you happy, and I’m sure you'll make her happy. </a:t>
            </a:r>
            <a:r>
              <a:rPr lang="en-GB" sz="900" dirty="0">
                <a:hlinkClick r:id="rId2">
                  <a:extLst>
                    <a:ext uri="{A12FA001-AC4F-418D-AE19-62706E023703}">
                      <ahyp:hlinkClr xmlns:ahyp="http://schemas.microsoft.com/office/drawing/2018/hyperlinkcolor" val="tx"/>
                    </a:ext>
                  </a:extLst>
                </a:hlinkClick>
              </a:rPr>
              <a:t>You're just the kind of son-in-law I always wanted</a:t>
            </a:r>
            <a:r>
              <a:rPr lang="en-GB" sz="900" dirty="0"/>
              <a:t>. Your father and I have been friendly rivals in business for some time now – though crofts limited are both older and bigger than Birling and company – and now you've brought us together, and perhaps we may </a:t>
            </a:r>
            <a:r>
              <a:rPr lang="en-GB" sz="900" dirty="0">
                <a:hlinkClick r:id="rId3">
                  <a:extLst>
                    <a:ext uri="{A12FA001-AC4F-418D-AE19-62706E023703}">
                      <ahyp:hlinkClr xmlns:ahyp="http://schemas.microsoft.com/office/drawing/2018/hyperlinkcolor" val="tx"/>
                    </a:ext>
                  </a:extLst>
                </a:hlinkClick>
              </a:rPr>
              <a:t>look forward to the time when Crofts and Birlings are no longer competing but are working together</a:t>
            </a:r>
            <a:r>
              <a:rPr lang="en-GB" sz="900" dirty="0"/>
              <a:t> – </a:t>
            </a:r>
            <a:r>
              <a:rPr lang="en-GB" sz="900" dirty="0">
                <a:hlinkClick r:id="rId4">
                  <a:extLst>
                    <a:ext uri="{A12FA001-AC4F-418D-AE19-62706E023703}">
                      <ahyp:hlinkClr xmlns:ahyp="http://schemas.microsoft.com/office/drawing/2018/hyperlinkcolor" val="tx"/>
                    </a:ext>
                  </a:extLst>
                </a:hlinkClick>
              </a:rPr>
              <a:t>for lower costs and higher prices.</a:t>
            </a:r>
            <a:br>
              <a:rPr lang="en-GB" sz="900" dirty="0"/>
            </a:br>
            <a:br>
              <a:rPr lang="en-GB" sz="900" dirty="0"/>
            </a:br>
            <a:r>
              <a:rPr lang="en-GB" sz="900" dirty="0"/>
              <a:t>Gerald: Hear, hear! And I think my father would agree to that.</a:t>
            </a:r>
            <a:br>
              <a:rPr lang="en-GB" sz="900" dirty="0"/>
            </a:br>
            <a:br>
              <a:rPr lang="en-GB" sz="900" dirty="0"/>
            </a:br>
            <a:r>
              <a:rPr lang="en-GB" sz="900" dirty="0"/>
              <a:t>Mrs Birling: </a:t>
            </a:r>
            <a:r>
              <a:rPr lang="en-GB" sz="900" dirty="0">
                <a:hlinkClick r:id="rId5">
                  <a:extLst>
                    <a:ext uri="{A12FA001-AC4F-418D-AE19-62706E023703}">
                      <ahyp:hlinkClr xmlns:ahyp="http://schemas.microsoft.com/office/drawing/2018/hyperlinkcolor" val="tx"/>
                    </a:ext>
                  </a:extLst>
                </a:hlinkClick>
              </a:rPr>
              <a:t>Now, Arthur, I don't think you ought to talk business on an occasion like this.</a:t>
            </a:r>
            <a:br>
              <a:rPr lang="en-GB" sz="900" dirty="0"/>
            </a:br>
            <a:br>
              <a:rPr lang="en-GB" sz="900" dirty="0"/>
            </a:br>
            <a:r>
              <a:rPr lang="en-GB" sz="900" dirty="0"/>
              <a:t>Sheila: Neither do I. All wrong.</a:t>
            </a:r>
            <a:br>
              <a:rPr lang="en-GB" sz="900" dirty="0"/>
            </a:br>
            <a:br>
              <a:rPr lang="en-GB" sz="900" dirty="0"/>
            </a:br>
            <a:r>
              <a:rPr lang="en-GB" sz="900" dirty="0"/>
              <a:t>Birling: Quite so, I agree with you. I only mentioned it in </a:t>
            </a:r>
            <a:r>
              <a:rPr lang="en-GB" sz="900" dirty="0" err="1"/>
              <a:t>passin</a:t>
            </a:r>
            <a:r>
              <a:rPr lang="en-GB" sz="900" dirty="0"/>
              <a:t>. What I did want to say was – that Sheila’s a lucky girl – and I think you're a pretty fortunate young man too, Gerald.</a:t>
            </a:r>
            <a:br>
              <a:rPr lang="en-GB" sz="900" dirty="0"/>
            </a:br>
            <a:br>
              <a:rPr lang="en-GB" sz="900" dirty="0"/>
            </a:br>
            <a:r>
              <a:rPr lang="en-GB" sz="900" dirty="0"/>
              <a:t>Gerald: I know I am – this once anyhow.</a:t>
            </a:r>
            <a:br>
              <a:rPr lang="en-GB" sz="900" dirty="0"/>
            </a:br>
            <a:br>
              <a:rPr lang="en-GB" sz="900" dirty="0"/>
            </a:br>
            <a:r>
              <a:rPr lang="en-GB" sz="900" dirty="0"/>
              <a:t>Birling: ( raising his glass) So here's wishing the pair of you – the very best that life can bring. </a:t>
            </a:r>
            <a:r>
              <a:rPr lang="en-GB" sz="900" dirty="0">
                <a:hlinkClick r:id="rId6">
                  <a:extLst>
                    <a:ext uri="{A12FA001-AC4F-418D-AE19-62706E023703}">
                      <ahyp:hlinkClr xmlns:ahyp="http://schemas.microsoft.com/office/drawing/2018/hyperlinkcolor" val="tx"/>
                    </a:ext>
                  </a:extLst>
                </a:hlinkClick>
              </a:rPr>
              <a:t>Gerald and Sheila.</a:t>
            </a:r>
            <a:br>
              <a:rPr lang="en-GB" sz="900" dirty="0"/>
            </a:br>
            <a:br>
              <a:rPr lang="en-GB" sz="900" dirty="0"/>
            </a:br>
            <a:r>
              <a:rPr lang="en-GB" sz="900" dirty="0"/>
              <a:t>Mrs Birling: (raising her glass, smiling) </a:t>
            </a:r>
            <a:r>
              <a:rPr lang="en-GB" sz="900" dirty="0">
                <a:hlinkClick r:id="rId7">
                  <a:extLst>
                    <a:ext uri="{A12FA001-AC4F-418D-AE19-62706E023703}">
                      <ahyp:hlinkClr xmlns:ahyp="http://schemas.microsoft.com/office/drawing/2018/hyperlinkcolor" val="tx"/>
                    </a:ext>
                  </a:extLst>
                </a:hlinkClick>
              </a:rPr>
              <a:t>Yes, Gerald. Yes, Sheila</a:t>
            </a:r>
            <a:r>
              <a:rPr lang="en-GB" sz="900" dirty="0"/>
              <a:t> darling. Our congratulations and very best wishes!</a:t>
            </a:r>
            <a:br>
              <a:rPr lang="en-GB" sz="900" dirty="0"/>
            </a:br>
            <a:br>
              <a:rPr lang="en-GB" sz="900" dirty="0"/>
            </a:br>
            <a:r>
              <a:rPr lang="en-GB" sz="900" dirty="0"/>
              <a:t>Gerald: Thank you.</a:t>
            </a:r>
            <a:br>
              <a:rPr lang="en-GB" sz="900" dirty="0"/>
            </a:br>
            <a:br>
              <a:rPr lang="en-GB" sz="900" dirty="0"/>
            </a:br>
            <a:r>
              <a:rPr lang="en-GB" sz="900" dirty="0"/>
              <a:t>Mrs Birling: Eric!</a:t>
            </a:r>
            <a:br>
              <a:rPr lang="en-GB" sz="900" dirty="0"/>
            </a:br>
            <a:br>
              <a:rPr lang="en-GB" sz="900" dirty="0"/>
            </a:br>
            <a:r>
              <a:rPr lang="en-GB" sz="900" dirty="0"/>
              <a:t>Eric: (rather noisily) All the best! She's got a </a:t>
            </a:r>
            <a:r>
              <a:rPr lang="en-GB" sz="900" dirty="0">
                <a:hlinkClick r:id="rId8">
                  <a:extLst>
                    <a:ext uri="{A12FA001-AC4F-418D-AE19-62706E023703}">
                      <ahyp:hlinkClr xmlns:ahyp="http://schemas.microsoft.com/office/drawing/2018/hyperlinkcolor" val="tx"/>
                    </a:ext>
                  </a:extLst>
                </a:hlinkClick>
              </a:rPr>
              <a:t>nasty temper</a:t>
            </a:r>
            <a:r>
              <a:rPr lang="en-GB" sz="900" dirty="0"/>
              <a:t> sometimes – but she's not bad really. Good old Sheila!</a:t>
            </a:r>
            <a:br>
              <a:rPr lang="en-GB" sz="900" dirty="0"/>
            </a:br>
            <a:br>
              <a:rPr lang="en-GB" sz="900" dirty="0"/>
            </a:br>
            <a:r>
              <a:rPr lang="en-GB" sz="900" dirty="0"/>
              <a:t>Sheila: Chump! I can't drink to this, can I? When do I drink?</a:t>
            </a:r>
            <a:br>
              <a:rPr lang="en-GB" sz="900" dirty="0"/>
            </a:br>
            <a:br>
              <a:rPr lang="en-GB" sz="900" dirty="0"/>
            </a:br>
            <a:r>
              <a:rPr lang="en-GB" sz="900" dirty="0"/>
              <a:t>Gerald: You can drink to me.</a:t>
            </a:r>
            <a:br>
              <a:rPr lang="en-GB" sz="900" dirty="0"/>
            </a:br>
            <a:br>
              <a:rPr lang="en-GB" sz="900" dirty="0"/>
            </a:br>
            <a:r>
              <a:rPr lang="en-GB" sz="900" dirty="0"/>
              <a:t>Sheila: (quite and serious now) All right then. I drink to you, Gerald.</a:t>
            </a:r>
            <a:br>
              <a:rPr lang="en-GB" sz="900" dirty="0"/>
            </a:br>
            <a:br>
              <a:rPr lang="en-GB" sz="900" dirty="0"/>
            </a:br>
            <a:r>
              <a:rPr lang="en-GB" sz="900" dirty="0"/>
              <a:t>//for a moment they look at each other//</a:t>
            </a:r>
            <a:br>
              <a:rPr lang="en-GB" sz="900" dirty="0"/>
            </a:br>
            <a:br>
              <a:rPr lang="en-GB" sz="900" dirty="0"/>
            </a:br>
            <a:r>
              <a:rPr lang="en-GB" sz="900" dirty="0"/>
              <a:t>Gerald: (quietly) Thank you. And I drink to you – and hope </a:t>
            </a:r>
            <a:r>
              <a:rPr lang="en-GB" sz="900" dirty="0">
                <a:hlinkClick r:id="rId9">
                  <a:extLst>
                    <a:ext uri="{A12FA001-AC4F-418D-AE19-62706E023703}">
                      <ahyp:hlinkClr xmlns:ahyp="http://schemas.microsoft.com/office/drawing/2018/hyperlinkcolor" val="tx"/>
                    </a:ext>
                  </a:extLst>
                </a:hlinkClick>
              </a:rPr>
              <a:t>I can make you as happy as you deserve to be.</a:t>
            </a:r>
            <a:br>
              <a:rPr lang="en-GB" sz="900" dirty="0"/>
            </a:br>
            <a:br>
              <a:rPr lang="en-GB" sz="900" dirty="0"/>
            </a:br>
            <a:r>
              <a:rPr lang="en-GB" sz="900" dirty="0"/>
              <a:t>Shelia: (trying to be light and easy) You be careful – or I’ll start weeping.</a:t>
            </a:r>
            <a:endParaRPr kumimoji="0" lang="en-US" altLang="en-US" sz="900" b="0" i="0" u="none" strike="noStrike" cap="none" normalizeH="0" baseline="0" dirty="0">
              <a:ln>
                <a:noFill/>
              </a:ln>
              <a:effectLst/>
              <a:cs typeface="Arial" panose="020B0604020202020204" pitchFamily="34" charset="0"/>
            </a:endParaRPr>
          </a:p>
        </p:txBody>
      </p:sp>
      <p:sp>
        <p:nvSpPr>
          <p:cNvPr id="5" name="Rectangle 3">
            <a:extLst>
              <a:ext uri="{FF2B5EF4-FFF2-40B4-BE49-F238E27FC236}">
                <a16:creationId xmlns:a16="http://schemas.microsoft.com/office/drawing/2014/main" id="{54CF2612-202B-4BB4-AE22-4BB5D276DAFE}"/>
              </a:ext>
            </a:extLst>
          </p:cNvPr>
          <p:cNvSpPr>
            <a:spLocks noChangeArrowheads="1"/>
          </p:cNvSpPr>
          <p:nvPr/>
        </p:nvSpPr>
        <p:spPr bwMode="auto">
          <a:xfrm>
            <a:off x="4791512" y="-33486"/>
            <a:ext cx="4228051" cy="6924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Les fiançailles avec Sheila signifient énormément pour moi. Elle vous rendra heureux, et je suis sûr que vous la rendrez heureuse. Tu es exactement le genre de gendre que j’ai toujours voulu. Votre père et moi sommes des rivaux amicaux dans les affaires depuis un certain temps maintenant – bien que </a:t>
            </a:r>
            <a:r>
              <a:rPr lang="fr-FR" sz="900" dirty="0" err="1"/>
              <a:t>Crofts</a:t>
            </a:r>
            <a:r>
              <a:rPr lang="fr-FR" sz="900" dirty="0"/>
              <a:t> Limited soit à la fois plus ancienne et plus grande que </a:t>
            </a:r>
            <a:r>
              <a:rPr lang="fr-FR" sz="900" dirty="0" err="1"/>
              <a:t>Birling</a:t>
            </a:r>
            <a:r>
              <a:rPr lang="fr-FR" sz="900" dirty="0"/>
              <a:t> et compagnie – et maintenant vous nous avez réunis, et peut-être pouvons-nous attendre avec impatience le moment où </a:t>
            </a:r>
            <a:r>
              <a:rPr lang="fr-FR" sz="900" dirty="0" err="1"/>
              <a:t>Crofts</a:t>
            </a:r>
            <a:r>
              <a:rPr lang="fr-FR" sz="900" dirty="0"/>
              <a:t> et </a:t>
            </a:r>
            <a:r>
              <a:rPr lang="fr-FR" sz="900" dirty="0" err="1"/>
              <a:t>Birlings</a:t>
            </a:r>
            <a:r>
              <a:rPr lang="fr-FR" sz="900" dirty="0"/>
              <a:t> ne seront plus en concurrence mais travailleront ensemble – pour des coûts plus bas et des prix plus élevés.</a:t>
            </a:r>
            <a:br>
              <a:rPr lang="fr-FR" sz="900" dirty="0"/>
            </a:br>
            <a:br>
              <a:rPr lang="fr-FR" sz="900" dirty="0"/>
            </a:br>
            <a:r>
              <a:rPr lang="fr-FR" sz="900" dirty="0"/>
              <a:t>Gerald : Bravo! Et je pense que mon père serait d’accord avec cela.</a:t>
            </a:r>
            <a:br>
              <a:rPr lang="fr-FR" sz="900" dirty="0"/>
            </a:br>
            <a:br>
              <a:rPr lang="fr-FR" sz="900" dirty="0"/>
            </a:br>
            <a:r>
              <a:rPr lang="fr-FR" sz="900" dirty="0"/>
              <a:t>Mme </a:t>
            </a:r>
            <a:r>
              <a:rPr lang="fr-FR" sz="900" dirty="0" err="1"/>
              <a:t>Birling</a:t>
            </a:r>
            <a:r>
              <a:rPr lang="fr-FR" sz="900" dirty="0"/>
              <a:t>: Maintenant, Arthur, je ne pense pas que vous devriez parler affaires dans une occasion comme celle-ci.</a:t>
            </a:r>
            <a:br>
              <a:rPr lang="fr-FR" sz="900" dirty="0"/>
            </a:br>
            <a:br>
              <a:rPr lang="fr-FR" sz="900" dirty="0"/>
            </a:br>
            <a:r>
              <a:rPr lang="fr-FR" sz="900" dirty="0"/>
              <a:t>Sheila : Moi non plus.</a:t>
            </a:r>
            <a:br>
              <a:rPr lang="fr-FR" sz="900" dirty="0"/>
            </a:br>
            <a:br>
              <a:rPr lang="fr-FR" sz="900" dirty="0"/>
            </a:br>
            <a:r>
              <a:rPr lang="fr-FR" sz="900" dirty="0" err="1"/>
              <a:t>Birling</a:t>
            </a:r>
            <a:r>
              <a:rPr lang="fr-FR" sz="900" dirty="0"/>
              <a:t> : Tout à fait, je suis d’accord avec vous. Je ne l’ai mentionné qu’en passant. Ce que je voulais dire, c’est que Sheila est une fille chanceuse, et je pense que vous êtes aussi un jeune homme assez chanceux, Gerald.</a:t>
            </a:r>
            <a:br>
              <a:rPr lang="fr-FR" sz="900" dirty="0"/>
            </a:br>
            <a:br>
              <a:rPr lang="fr-FR" sz="900" dirty="0"/>
            </a:br>
            <a:r>
              <a:rPr lang="fr-FR" sz="900" dirty="0"/>
              <a:t>Gerald : Je sais que je le suis – une fois de toute façon.</a:t>
            </a:r>
            <a:br>
              <a:rPr lang="fr-FR" sz="900" dirty="0"/>
            </a:br>
            <a:br>
              <a:rPr lang="fr-FR" sz="900" dirty="0"/>
            </a:br>
            <a:r>
              <a:rPr lang="fr-FR" sz="900" dirty="0" err="1"/>
              <a:t>Birling</a:t>
            </a:r>
            <a:r>
              <a:rPr lang="fr-FR" sz="900" dirty="0"/>
              <a:t>: (levant son verre) Alors je vous souhaite à tous les deux le meilleur que la vie puisse apporter. Gerald et Sheila.</a:t>
            </a:r>
            <a:br>
              <a:rPr lang="fr-FR" sz="900" dirty="0"/>
            </a:br>
            <a:br>
              <a:rPr lang="fr-FR" sz="900" dirty="0"/>
            </a:br>
            <a:r>
              <a:rPr lang="fr-FR" sz="900" dirty="0"/>
              <a:t>Mme </a:t>
            </a:r>
            <a:r>
              <a:rPr lang="fr-FR" sz="900" dirty="0" err="1"/>
              <a:t>Birling</a:t>
            </a:r>
            <a:r>
              <a:rPr lang="fr-FR" sz="900" dirty="0"/>
              <a:t>: (levant son verre, souriant) Oui, Gerald. Oui, Sheila chérie. Toutes nos félicitations et nos meilleurs vœux!</a:t>
            </a:r>
            <a:br>
              <a:rPr lang="fr-FR" sz="900" dirty="0"/>
            </a:br>
            <a:br>
              <a:rPr lang="fr-FR" sz="900" dirty="0"/>
            </a:br>
            <a:r>
              <a:rPr lang="fr-FR" sz="900" dirty="0"/>
              <a:t>Gerald : Merci.</a:t>
            </a:r>
            <a:br>
              <a:rPr lang="fr-FR" sz="900" dirty="0"/>
            </a:br>
            <a:br>
              <a:rPr lang="fr-FR" sz="900" dirty="0"/>
            </a:br>
            <a:r>
              <a:rPr lang="fr-FR" sz="900" dirty="0"/>
              <a:t>Mme </a:t>
            </a:r>
            <a:r>
              <a:rPr lang="fr-FR" sz="900" dirty="0" err="1"/>
              <a:t>Birling</a:t>
            </a:r>
            <a:r>
              <a:rPr lang="fr-FR" sz="900" dirty="0"/>
              <a:t>: </a:t>
            </a:r>
            <a:r>
              <a:rPr lang="fr-FR" sz="900" dirty="0" err="1"/>
              <a:t>Eric</a:t>
            </a:r>
            <a:r>
              <a:rPr lang="fr-FR" sz="900" dirty="0"/>
              <a:t>!</a:t>
            </a:r>
            <a:br>
              <a:rPr lang="fr-FR" sz="900" dirty="0"/>
            </a:br>
            <a:br>
              <a:rPr lang="fr-FR" sz="900" dirty="0"/>
            </a:br>
            <a:r>
              <a:rPr lang="fr-FR" sz="900" dirty="0" err="1"/>
              <a:t>Eric</a:t>
            </a:r>
            <a:r>
              <a:rPr lang="fr-FR" sz="900" dirty="0"/>
              <a:t> : (plutôt bruyamment) Tout le meilleur ! Elle a parfois un mauvais caractère – mais elle n’est pas vraiment mauvaise. Bonne vieille Sheila!</a:t>
            </a:r>
            <a:br>
              <a:rPr lang="fr-FR" sz="900" dirty="0"/>
            </a:br>
            <a:br>
              <a:rPr lang="fr-FR" sz="900" dirty="0"/>
            </a:br>
            <a:r>
              <a:rPr lang="fr-FR" sz="900" dirty="0"/>
              <a:t>Sheila : </a:t>
            </a:r>
            <a:r>
              <a:rPr lang="fr-FR" sz="900" dirty="0" err="1"/>
              <a:t>Chump</a:t>
            </a:r>
            <a:r>
              <a:rPr lang="fr-FR" sz="900" dirty="0"/>
              <a:t> ! Je ne peux pas boire à ça, n’est-ce pas? Quand est-ce que je bois?</a:t>
            </a:r>
            <a:br>
              <a:rPr lang="fr-FR" sz="900" dirty="0"/>
            </a:br>
            <a:br>
              <a:rPr lang="fr-FR" sz="900" dirty="0"/>
            </a:br>
            <a:r>
              <a:rPr lang="fr-FR" sz="900" dirty="0"/>
              <a:t>Gerald : Tu peux boire pour moi.</a:t>
            </a:r>
            <a:br>
              <a:rPr lang="fr-FR" sz="900" dirty="0"/>
            </a:br>
            <a:br>
              <a:rPr lang="fr-FR" sz="900" dirty="0"/>
            </a:br>
            <a:r>
              <a:rPr lang="fr-FR" sz="900" dirty="0"/>
              <a:t>Sheila : (assez sérieuse maintenant) Très bien. Je bois pour toi, Gerald.</a:t>
            </a:r>
            <a:br>
              <a:rPr lang="fr-FR" sz="900" dirty="0"/>
            </a:br>
            <a:br>
              <a:rPr lang="fr-FR" sz="900" dirty="0"/>
            </a:br>
            <a:r>
              <a:rPr lang="fr-FR" sz="900" dirty="0"/>
              <a:t>Pendant un moment, ils se regardent//</a:t>
            </a:r>
            <a:br>
              <a:rPr lang="fr-FR" sz="900" dirty="0"/>
            </a:br>
            <a:br>
              <a:rPr lang="fr-FR" sz="900" dirty="0"/>
            </a:br>
            <a:r>
              <a:rPr lang="fr-FR" sz="900" dirty="0"/>
              <a:t>Gerald : (tranquillement) Merci. Et je bois pour toi – et j’espère pouvoir te rendre aussi heureux que tu le mérites.</a:t>
            </a:r>
            <a:br>
              <a:rPr lang="fr-FR" sz="900" dirty="0"/>
            </a:br>
            <a:br>
              <a:rPr lang="fr-FR" sz="900" dirty="0"/>
            </a:br>
            <a:r>
              <a:rPr lang="fr-FR" sz="900" dirty="0" err="1"/>
              <a:t>Shelia</a:t>
            </a:r>
            <a:r>
              <a:rPr lang="fr-FR" sz="900" dirty="0"/>
              <a:t>: (essayant d’être léger et facile) Tu fais attention – ou je vais commencer à pleurer.
</a:t>
            </a:r>
            <a:endParaRPr kumimoji="0" lang="en-US" altLang="en-US" sz="900" b="0" i="0" u="none" strike="noStrike" cap="none" normalizeH="0" baseline="0" dirty="0">
              <a:ln>
                <a:noFill/>
              </a:ln>
              <a:effectLst/>
              <a:cs typeface="Arial" panose="020B0604020202020204" pitchFamily="34" charset="0"/>
            </a:endParaRPr>
          </a:p>
        </p:txBody>
      </p:sp>
    </p:spTree>
    <p:extLst>
      <p:ext uri="{BB962C8B-B14F-4D97-AF65-F5344CB8AC3E}">
        <p14:creationId xmlns:p14="http://schemas.microsoft.com/office/powerpoint/2010/main" val="125480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267708"/>
            <a:ext cx="4113254"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(smiling) Well, perhaps this will help to stop it. </a:t>
            </a:r>
            <a:r>
              <a:rPr lang="en-GB" sz="900" dirty="0">
                <a:hlinkClick r:id="rId2">
                  <a:extLst>
                    <a:ext uri="{A12FA001-AC4F-418D-AE19-62706E023703}">
                      <ahyp:hlinkClr xmlns:ahyp="http://schemas.microsoft.com/office/drawing/2018/hyperlinkcolor" val="tx"/>
                    </a:ext>
                  </a:extLst>
                </a:hlinkClick>
              </a:rPr>
              <a:t>(he produces a ring case.)</a:t>
            </a:r>
            <a:br>
              <a:rPr lang="en-GB" sz="900" dirty="0"/>
            </a:br>
            <a:br>
              <a:rPr lang="en-GB" sz="900" dirty="0"/>
            </a:br>
            <a:r>
              <a:rPr lang="en-GB" sz="900" dirty="0"/>
              <a:t>Shei</a:t>
            </a:r>
            <a:r>
              <a:rPr lang="en-GB" sz="900" dirty="0">
                <a:hlinkClick r:id="rId3">
                  <a:extLst>
                    <a:ext uri="{A12FA001-AC4F-418D-AE19-62706E023703}">
                      <ahyp:hlinkClr xmlns:ahyp="http://schemas.microsoft.com/office/drawing/2018/hyperlinkcolor" val="tx"/>
                    </a:ext>
                  </a:extLst>
                </a:hlinkClick>
              </a:rPr>
              <a:t>l</a:t>
            </a:r>
            <a:r>
              <a:rPr lang="en-GB" sz="900" dirty="0"/>
              <a:t>a: </a:t>
            </a:r>
            <a:r>
              <a:rPr lang="en-GB" sz="900" dirty="0">
                <a:hlinkClick r:id="rId4">
                  <a:extLst>
                    <a:ext uri="{A12FA001-AC4F-418D-AE19-62706E023703}">
                      <ahyp:hlinkClr xmlns:ahyp="http://schemas.microsoft.com/office/drawing/2018/hyperlinkcolor" val="tx"/>
                    </a:ext>
                  </a:extLst>
                </a:hlinkClick>
              </a:rPr>
              <a:t>(excited) Oh – Gerald – you’ve got it – is it the one you wanted me to have?</a:t>
            </a:r>
            <a:br>
              <a:rPr lang="en-GB" sz="900" dirty="0"/>
            </a:br>
            <a:br>
              <a:rPr lang="en-GB" sz="900" dirty="0"/>
            </a:br>
            <a:r>
              <a:rPr lang="en-GB" sz="900" dirty="0"/>
              <a:t>Gerald: (giving the case to her) Yes – the very one.</a:t>
            </a:r>
            <a:br>
              <a:rPr lang="en-GB" sz="900" dirty="0"/>
            </a:br>
            <a:br>
              <a:rPr lang="en-GB" sz="900" dirty="0"/>
            </a:br>
            <a:r>
              <a:rPr lang="en-GB" sz="900" dirty="0"/>
              <a:t>Sheila: (taking out the ring) Oh – it's wonderful! Look – </a:t>
            </a:r>
            <a:r>
              <a:rPr lang="en-GB" sz="900" dirty="0">
                <a:hlinkClick r:id="rId5">
                  <a:extLst>
                    <a:ext uri="{A12FA001-AC4F-418D-AE19-62706E023703}">
                      <ahyp:hlinkClr xmlns:ahyp="http://schemas.microsoft.com/office/drawing/2018/hyperlinkcolor" val="tx"/>
                    </a:ext>
                  </a:extLst>
                </a:hlinkClick>
              </a:rPr>
              <a:t>mummy</a:t>
            </a:r>
            <a:r>
              <a:rPr lang="en-GB" sz="900" dirty="0"/>
              <a:t> – isn't it a beauty? Oh – darling -</a:t>
            </a:r>
            <a:br>
              <a:rPr lang="en-GB" sz="900" dirty="0"/>
            </a:br>
            <a:r>
              <a:rPr lang="en-GB" sz="900" dirty="0">
                <a:hlinkClick r:id="rId6">
                  <a:extLst>
                    <a:ext uri="{A12FA001-AC4F-418D-AE19-62706E023703}">
                      <ahyp:hlinkClr xmlns:ahyp="http://schemas.microsoft.com/office/drawing/2018/hyperlinkcolor" val="tx"/>
                    </a:ext>
                  </a:extLst>
                </a:hlinkClick>
              </a:rPr>
              <a:t>(she kisses Gerald hastily.)</a:t>
            </a:r>
            <a:br>
              <a:rPr lang="en-GB" sz="900" dirty="0"/>
            </a:br>
            <a:br>
              <a:rPr lang="en-GB" sz="900" dirty="0"/>
            </a:br>
            <a:r>
              <a:rPr lang="en-GB" sz="900" dirty="0"/>
              <a:t>Eric: </a:t>
            </a:r>
            <a:r>
              <a:rPr lang="en-GB" sz="900" dirty="0">
                <a:hlinkClick r:id="rId7">
                  <a:extLst>
                    <a:ext uri="{A12FA001-AC4F-418D-AE19-62706E023703}">
                      <ahyp:hlinkClr xmlns:ahyp="http://schemas.microsoft.com/office/drawing/2018/hyperlinkcolor" val="tx"/>
                    </a:ext>
                  </a:extLst>
                </a:hlinkClick>
              </a:rPr>
              <a:t>steady the buffs!</a:t>
            </a:r>
            <a:br>
              <a:rPr lang="en-GB" sz="900" dirty="0"/>
            </a:br>
            <a:br>
              <a:rPr lang="en-GB" sz="900" dirty="0"/>
            </a:br>
            <a:r>
              <a:rPr lang="en-GB" sz="900" dirty="0"/>
              <a:t>Sheila: </a:t>
            </a:r>
            <a:r>
              <a:rPr lang="en-GB" sz="900" dirty="0">
                <a:hlinkClick r:id="rId8">
                  <a:extLst>
                    <a:ext uri="{A12FA001-AC4F-418D-AE19-62706E023703}">
                      <ahyp:hlinkClr xmlns:ahyp="http://schemas.microsoft.com/office/drawing/2018/hyperlinkcolor" val="tx"/>
                    </a:ext>
                  </a:extLst>
                </a:hlinkClick>
              </a:rPr>
              <a:t>(who has put the ring on, admiringly)</a:t>
            </a:r>
            <a:r>
              <a:rPr lang="en-GB" sz="900" dirty="0"/>
              <a:t> I think it's perfect. </a:t>
            </a:r>
            <a:r>
              <a:rPr lang="en-GB" sz="900" dirty="0">
                <a:hlinkClick r:id="rId9">
                  <a:extLst>
                    <a:ext uri="{A12FA001-AC4F-418D-AE19-62706E023703}">
                      <ahyp:hlinkClr xmlns:ahyp="http://schemas.microsoft.com/office/drawing/2018/hyperlinkcolor" val="tx"/>
                    </a:ext>
                  </a:extLst>
                </a:hlinkClick>
              </a:rPr>
              <a:t>Now I really feel engaged.</a:t>
            </a:r>
            <a:br>
              <a:rPr lang="en-GB" sz="900" dirty="0"/>
            </a:br>
            <a:br>
              <a:rPr lang="en-GB" sz="900" dirty="0"/>
            </a:br>
            <a:r>
              <a:rPr lang="en-GB" sz="900" dirty="0"/>
              <a:t>Mrs Birling: So you ought, darling. It's a lovely ring. </a:t>
            </a:r>
            <a:r>
              <a:rPr lang="en-GB" sz="900" dirty="0">
                <a:hlinkClick r:id="rId10">
                  <a:extLst>
                    <a:ext uri="{A12FA001-AC4F-418D-AE19-62706E023703}">
                      <ahyp:hlinkClr xmlns:ahyp="http://schemas.microsoft.com/office/drawing/2018/hyperlinkcolor" val="tx"/>
                    </a:ext>
                  </a:extLst>
                </a:hlinkClick>
              </a:rPr>
              <a:t>Be careful with it.</a:t>
            </a:r>
            <a:br>
              <a:rPr lang="en-GB" sz="900" dirty="0"/>
            </a:br>
            <a:br>
              <a:rPr lang="en-GB" sz="900" dirty="0"/>
            </a:br>
            <a:r>
              <a:rPr lang="en-GB" sz="900" dirty="0"/>
              <a:t>Sheila: careful! I'll never let it go out of my sight for an instant.</a:t>
            </a:r>
            <a:br>
              <a:rPr lang="en-GB" sz="900" dirty="0"/>
            </a:br>
            <a:br>
              <a:rPr lang="en-GB" sz="900" dirty="0"/>
            </a:br>
            <a:r>
              <a:rPr lang="en-GB" sz="900" dirty="0"/>
              <a:t>Mrs Birling: (smiling) Well, it came just at the right moment. That was clever of you, Gerald. Now, Arthur, if you've no more to say, I think </a:t>
            </a:r>
            <a:r>
              <a:rPr lang="en-GB" sz="900" dirty="0">
                <a:hlinkClick r:id="rId11">
                  <a:extLst>
                    <a:ext uri="{A12FA001-AC4F-418D-AE19-62706E023703}">
                      <ahyp:hlinkClr xmlns:ahyp="http://schemas.microsoft.com/office/drawing/2018/hyperlinkcolor" val="tx"/>
                    </a:ext>
                  </a:extLst>
                </a:hlinkClick>
              </a:rPr>
              <a:t>Sheila and I had better go into the drawing room and leave you men-</a:t>
            </a:r>
            <a:br>
              <a:rPr lang="en-GB" sz="900" dirty="0"/>
            </a:br>
            <a:br>
              <a:rPr lang="en-GB" sz="900" dirty="0"/>
            </a:br>
            <a:r>
              <a:rPr lang="en-GB" sz="900" dirty="0"/>
              <a:t>Birling: (rather heavily) I just want to say this.(noticing that Sheila is still admiring her ring.) are you listening, Sheila? This concerns you too. And after all </a:t>
            </a:r>
            <a:r>
              <a:rPr lang="en-GB" sz="900" dirty="0">
                <a:hlinkClick r:id="rId12">
                  <a:extLst>
                    <a:ext uri="{A12FA001-AC4F-418D-AE19-62706E023703}">
                      <ahyp:hlinkClr xmlns:ahyp="http://schemas.microsoft.com/office/drawing/2018/hyperlinkcolor" val="tx"/>
                    </a:ext>
                  </a:extLst>
                </a:hlinkClick>
              </a:rPr>
              <a:t>I don't often make speeches at you</a:t>
            </a:r>
            <a:r>
              <a:rPr lang="en-GB" sz="900" dirty="0"/>
              <a:t> -</a:t>
            </a:r>
            <a:br>
              <a:rPr lang="en-GB" sz="900" dirty="0"/>
            </a:br>
            <a:br>
              <a:rPr lang="en-GB" sz="900" dirty="0"/>
            </a:br>
            <a:r>
              <a:rPr lang="en-GB" sz="900" dirty="0"/>
              <a:t>Sheila: I’m sorry, </a:t>
            </a:r>
            <a:r>
              <a:rPr lang="en-GB" sz="900" dirty="0">
                <a:hlinkClick r:id="rId13">
                  <a:extLst>
                    <a:ext uri="{A12FA001-AC4F-418D-AE19-62706E023703}">
                      <ahyp:hlinkClr xmlns:ahyp="http://schemas.microsoft.com/office/drawing/2018/hyperlinkcolor" val="tx"/>
                    </a:ext>
                  </a:extLst>
                </a:hlinkClick>
              </a:rPr>
              <a:t>daddy</a:t>
            </a:r>
            <a:r>
              <a:rPr lang="en-GB" sz="900" dirty="0"/>
              <a:t>. Actually I was listening.</a:t>
            </a:r>
            <a:br>
              <a:rPr lang="en-GB" sz="900" dirty="0"/>
            </a:br>
            <a:br>
              <a:rPr lang="en-GB" sz="900" dirty="0"/>
            </a:br>
            <a:r>
              <a:rPr lang="en-GB" sz="900" dirty="0">
                <a:hlinkClick r:id="rId14">
                  <a:extLst>
                    <a:ext uri="{A12FA001-AC4F-418D-AE19-62706E023703}">
                      <ahyp:hlinkClr xmlns:ahyp="http://schemas.microsoft.com/office/drawing/2018/hyperlinkcolor" val="tx"/>
                    </a:ext>
                  </a:extLst>
                </a:hlinkClick>
              </a:rPr>
              <a:t>/</a:t>
            </a:r>
            <a:r>
              <a:rPr lang="en-GB" sz="900" dirty="0"/>
              <a:t>/she looks attentive, as they all do. </a:t>
            </a:r>
            <a:r>
              <a:rPr lang="en-GB" sz="900" dirty="0">
                <a:hlinkClick r:id="rId15">
                  <a:extLst>
                    <a:ext uri="{A12FA001-AC4F-418D-AE19-62706E023703}">
                      <ahyp:hlinkClr xmlns:ahyp="http://schemas.microsoft.com/office/drawing/2018/hyperlinkcolor" val="tx"/>
                    </a:ext>
                  </a:extLst>
                </a:hlinkClick>
              </a:rPr>
              <a:t>He holds them for a moment before continuing</a:t>
            </a:r>
            <a:r>
              <a:rPr lang="en-GB" sz="900" dirty="0"/>
              <a:t>.//</a:t>
            </a:r>
            <a:br>
              <a:rPr lang="en-GB" sz="900" dirty="0"/>
            </a:br>
            <a:br>
              <a:rPr lang="en-GB" sz="900" dirty="0"/>
            </a:br>
            <a:r>
              <a:rPr lang="en-GB" sz="900" dirty="0"/>
              <a:t>Birling: I’m delighted about this engagement and I hope it won't be too long before you're married. And I want to say this. There's a good deal of silly talk about these days – but – and </a:t>
            </a:r>
            <a:r>
              <a:rPr lang="en-GB" sz="900" dirty="0">
                <a:hlinkClick r:id="rId16">
                  <a:extLst>
                    <a:ext uri="{A12FA001-AC4F-418D-AE19-62706E023703}">
                      <ahyp:hlinkClr xmlns:ahyp="http://schemas.microsoft.com/office/drawing/2018/hyperlinkcolor" val="tx"/>
                    </a:ext>
                  </a:extLst>
                </a:hlinkClick>
              </a:rPr>
              <a:t>I speak as a hard-headed business man</a:t>
            </a:r>
            <a:r>
              <a:rPr lang="en-GB" sz="900" dirty="0"/>
              <a:t>, who has to take risks and know what he's about – I say, you can ignore all this silly pessimistic talk. When you marry, you'll be marrying at a very good time. Yes, a very good time – and soon it'll be an even better time. Last month, just because the miners came out on strike, </a:t>
            </a:r>
            <a:r>
              <a:rPr lang="en-GB" sz="900" dirty="0">
                <a:hlinkClick r:id="rId17">
                  <a:extLst>
                    <a:ext uri="{A12FA001-AC4F-418D-AE19-62706E023703}">
                      <ahyp:hlinkClr xmlns:ahyp="http://schemas.microsoft.com/office/drawing/2018/hyperlinkcolor" val="tx"/>
                    </a:ext>
                  </a:extLst>
                </a:hlinkClick>
              </a:rPr>
              <a:t>there's a lot of wild talk about possible labour trouble in the near future. Don't worry. We've passed the worst of it. We employers at last are coming together to see that our interests – and the interests of capital – are properly protected</a:t>
            </a:r>
            <a:r>
              <a:rPr lang="en-GB" sz="900" dirty="0"/>
              <a:t>. And we're in for a time of steadily increasing prosperity.</a:t>
            </a:r>
            <a:endParaRPr lang="en-US" altLang="en-US" sz="900" dirty="0">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6</a:t>
            </a:fld>
            <a:endParaRPr lang="en-GB"/>
          </a:p>
        </p:txBody>
      </p:sp>
      <p:sp>
        <p:nvSpPr>
          <p:cNvPr id="5" name="Rectangle 1">
            <a:extLst>
              <a:ext uri="{FF2B5EF4-FFF2-40B4-BE49-F238E27FC236}">
                <a16:creationId xmlns:a16="http://schemas.microsoft.com/office/drawing/2014/main" id="{4CE8F941-F89D-4E47-8574-9C1625CC40D5}"/>
              </a:ext>
            </a:extLst>
          </p:cNvPr>
          <p:cNvSpPr>
            <a:spLocks noChangeArrowheads="1"/>
          </p:cNvSpPr>
          <p:nvPr/>
        </p:nvSpPr>
        <p:spPr bwMode="auto">
          <a:xfrm>
            <a:off x="4790116" y="-9291"/>
            <a:ext cx="4113254"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Gerald : (souriant) Eh bien, peut-être que cela aidera à l’arrêter. (Il produit un boîtier à anneaux.)</a:t>
            </a:r>
            <a:br>
              <a:rPr lang="fr-FR" sz="900" dirty="0"/>
            </a:br>
            <a:br>
              <a:rPr lang="fr-FR" sz="900" dirty="0"/>
            </a:br>
            <a:r>
              <a:rPr lang="fr-FR" sz="900" dirty="0"/>
              <a:t>Sheila : (excitée) Oh – Gerald – tu l’as – est-ce celui que tu voulais que j’aie ?</a:t>
            </a:r>
            <a:br>
              <a:rPr lang="fr-FR" sz="900" dirty="0"/>
            </a:br>
            <a:br>
              <a:rPr lang="fr-FR" sz="900" dirty="0"/>
            </a:br>
            <a:r>
              <a:rPr lang="fr-FR" sz="900" dirty="0"/>
              <a:t>Gerald : (lui donnant l’affaire) Oui – celui-là.</a:t>
            </a:r>
            <a:br>
              <a:rPr lang="fr-FR" sz="900" dirty="0"/>
            </a:br>
            <a:br>
              <a:rPr lang="fr-FR" sz="900" dirty="0"/>
            </a:br>
            <a:r>
              <a:rPr lang="fr-FR" sz="900" dirty="0"/>
              <a:t>Sheila : (sortant la bague) Oh, c’est merveilleux ! Regarde – maman – n’est-ce pas une beauté ? Oh – chérie -</a:t>
            </a:r>
            <a:br>
              <a:rPr lang="fr-FR" sz="900" dirty="0"/>
            </a:br>
            <a:r>
              <a:rPr lang="fr-FR" sz="900" dirty="0"/>
              <a:t>(elle embrasse Gerald à la hâte.)</a:t>
            </a:r>
            <a:br>
              <a:rPr lang="fr-FR" sz="900" dirty="0"/>
            </a:br>
            <a:br>
              <a:rPr lang="fr-FR" sz="900" dirty="0"/>
            </a:br>
            <a:r>
              <a:rPr lang="fr-FR" sz="900" dirty="0" err="1"/>
              <a:t>Eric</a:t>
            </a:r>
            <a:r>
              <a:rPr lang="fr-FR" sz="900" dirty="0"/>
              <a:t> : stabilisez les mordus !</a:t>
            </a:r>
            <a:br>
              <a:rPr lang="fr-FR" sz="900" dirty="0"/>
            </a:br>
            <a:br>
              <a:rPr lang="fr-FR" sz="900" dirty="0"/>
            </a:br>
            <a:r>
              <a:rPr lang="fr-FR" sz="900" dirty="0"/>
              <a:t>Sheila : (qui a mis la bague, admirativement) Je pense que c’est parfait. Maintenant, je me sens vraiment engagé.</a:t>
            </a:r>
            <a:br>
              <a:rPr lang="fr-FR" sz="900" dirty="0"/>
            </a:br>
            <a:br>
              <a:rPr lang="fr-FR" sz="900" dirty="0"/>
            </a:br>
            <a:r>
              <a:rPr lang="fr-FR" sz="900" dirty="0"/>
              <a:t>Mme </a:t>
            </a:r>
            <a:r>
              <a:rPr lang="fr-FR" sz="900" dirty="0" err="1"/>
              <a:t>Birling</a:t>
            </a:r>
            <a:r>
              <a:rPr lang="fr-FR" sz="900" dirty="0"/>
              <a:t>: Alors tu devrais, chérie. C’est une belle bague. Soyez prudent avec cela.</a:t>
            </a:r>
            <a:br>
              <a:rPr lang="fr-FR" sz="900" dirty="0"/>
            </a:br>
            <a:br>
              <a:rPr lang="fr-FR" sz="900" dirty="0"/>
            </a:br>
            <a:r>
              <a:rPr lang="fr-FR" sz="900" dirty="0"/>
              <a:t>Sheila : attention ! Je ne le laisserai jamais disparaître de ma vue un instant.</a:t>
            </a:r>
            <a:br>
              <a:rPr lang="fr-FR" sz="900" dirty="0"/>
            </a:br>
            <a:br>
              <a:rPr lang="fr-FR" sz="900" dirty="0"/>
            </a:br>
            <a:r>
              <a:rPr lang="fr-FR" sz="900" dirty="0"/>
              <a:t>Mme </a:t>
            </a:r>
            <a:r>
              <a:rPr lang="fr-FR" sz="900" dirty="0" err="1"/>
              <a:t>Birling</a:t>
            </a:r>
            <a:r>
              <a:rPr lang="fr-FR" sz="900" dirty="0"/>
              <a:t>: (souriant) Eh bien, c’est arrivé juste au bon moment. C’était intelligent de votre part, Gerald. Maintenant, Arthur, si vous n’avez plus rien à dire, je pense que Sheila et moi ferions mieux d’aller dans le salon et de vous laisser les hommes...</a:t>
            </a:r>
            <a:br>
              <a:rPr lang="fr-FR" sz="900" dirty="0"/>
            </a:br>
            <a:br>
              <a:rPr lang="fr-FR" sz="900" dirty="0"/>
            </a:br>
            <a:r>
              <a:rPr lang="fr-FR" sz="900" dirty="0" err="1"/>
              <a:t>Birling</a:t>
            </a:r>
            <a:r>
              <a:rPr lang="fr-FR" sz="900" dirty="0"/>
              <a:t> : (assez lourdement) Je veux juste dire ceci. (Remarquant que Sheila admire toujours sa bague.) écoutez-vous, Sheila? Cela vous concerne aussi. Et après tout, je ne vous fais pas souvent des discours...</a:t>
            </a:r>
            <a:br>
              <a:rPr lang="fr-FR" sz="900" dirty="0"/>
            </a:br>
            <a:br>
              <a:rPr lang="fr-FR" sz="900" dirty="0"/>
            </a:br>
            <a:r>
              <a:rPr lang="fr-FR" sz="900" dirty="0"/>
              <a:t>Sheila : Je suis désolée, papa. En fait, j’écoutais bien.</a:t>
            </a:r>
            <a:br>
              <a:rPr lang="fr-FR" sz="900" dirty="0"/>
            </a:br>
            <a:br>
              <a:rPr lang="fr-FR" sz="900" dirty="0"/>
            </a:br>
            <a:r>
              <a:rPr lang="fr-FR" sz="900" dirty="0"/>
              <a:t>Elle a l’air attentive, comme ils le font tous. Il les tient un moment avant de continuer.//</a:t>
            </a:r>
            <a:br>
              <a:rPr lang="fr-FR" sz="900" dirty="0"/>
            </a:br>
            <a:br>
              <a:rPr lang="fr-FR" sz="900" dirty="0"/>
            </a:br>
            <a:r>
              <a:rPr lang="fr-FR" sz="900" dirty="0" err="1"/>
              <a:t>Birling</a:t>
            </a:r>
            <a:r>
              <a:rPr lang="fr-FR" sz="900" dirty="0"/>
              <a:t>: Je suis ravi de ces fiançailles et j’espère qu’il ne faudra pas longtemps avant que vous ne soyez marié. Et je veux dire ceci. Il y a beaucoup de discours stupides ces jours-ci – mais – et je parle en tant qu’homme d’affaires à la tête dure, qui doit prendre des risques et savoir de quoi il parle – je dis, vous pouvez ignorer tout ce discours pessimiste stupide. Lorsque vous vous mariez, vous vous marierez à un très bon moment. Oui, un très bon moment – et bientôt ce sera un moment encore meilleur. Le mois dernier, juste parce que les mineurs se sont mis en grève, il y a beaucoup de discussions folles sur de possibles problèmes de main-d’œuvre dans un proche avenir. Ne vous inquiétez pas. Nous avons passé le pire. Nous, les employeurs, nous rassemblons enfin pour veiller à ce que nos intérêts – et les intérêts du capital – soient correctement protégés. Et nous vivons une période de prospérité croissante.
</a:t>
            </a:r>
            <a:endParaRPr lang="en-US" altLang="en-US" sz="900" dirty="0">
              <a:cs typeface="Times New Roman" panose="02020603050405020304" pitchFamily="18" charset="0"/>
            </a:endParaRPr>
          </a:p>
        </p:txBody>
      </p:sp>
    </p:spTree>
    <p:extLst>
      <p:ext uri="{BB962C8B-B14F-4D97-AF65-F5344CB8AC3E}">
        <p14:creationId xmlns:p14="http://schemas.microsoft.com/office/powerpoint/2010/main" val="135002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312763"/>
            <a:ext cx="4068661" cy="62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Gerald: </a:t>
            </a:r>
            <a:r>
              <a:rPr lang="en-GB" sz="900" dirty="0">
                <a:hlinkClick r:id="rId2">
                  <a:extLst>
                    <a:ext uri="{A12FA001-AC4F-418D-AE19-62706E023703}">
                      <ahyp:hlinkClr xmlns:ahyp="http://schemas.microsoft.com/office/drawing/2018/hyperlinkcolor" val="tx"/>
                    </a:ext>
                  </a:extLst>
                </a:hlinkClick>
              </a:rPr>
              <a:t>I believe you're right, sir.</a:t>
            </a:r>
            <a:br>
              <a:rPr lang="en-GB" sz="900" dirty="0"/>
            </a:br>
            <a:br>
              <a:rPr lang="en-GB" sz="900" dirty="0"/>
            </a:br>
            <a:r>
              <a:rPr lang="en-GB" sz="900" dirty="0"/>
              <a:t>Eric: </a:t>
            </a:r>
            <a:r>
              <a:rPr lang="en-GB" sz="900" dirty="0">
                <a:hlinkClick r:id="rId3">
                  <a:extLst>
                    <a:ext uri="{A12FA001-AC4F-418D-AE19-62706E023703}">
                      <ahyp:hlinkClr xmlns:ahyp="http://schemas.microsoft.com/office/drawing/2018/hyperlinkcolor" val="tx"/>
                    </a:ext>
                  </a:extLst>
                </a:hlinkClick>
              </a:rPr>
              <a:t>What about war?</a:t>
            </a:r>
            <a:br>
              <a:rPr lang="en-GB" sz="900" dirty="0"/>
            </a:br>
            <a:br>
              <a:rPr lang="en-GB" sz="900" dirty="0"/>
            </a:br>
            <a:r>
              <a:rPr lang="en-GB" sz="900" dirty="0"/>
              <a:t>Birling: Glad you mentioned it, Eric. I'm coming to that. Just because the </a:t>
            </a:r>
            <a:r>
              <a:rPr lang="en-GB" sz="900" dirty="0" err="1"/>
              <a:t>kaiser</a:t>
            </a:r>
            <a:r>
              <a:rPr lang="en-GB" sz="900" dirty="0"/>
              <a:t> makes a speech or two, or a few </a:t>
            </a:r>
            <a:r>
              <a:rPr lang="en-GB" sz="900" dirty="0" err="1"/>
              <a:t>german</a:t>
            </a:r>
            <a:r>
              <a:rPr lang="en-GB" sz="900" dirty="0"/>
              <a:t> officers have too much to drink and begin taking nonsense, you'll hear some people say that war's inevitable. </a:t>
            </a:r>
            <a:r>
              <a:rPr lang="en-GB" sz="900" dirty="0">
                <a:hlinkClick r:id="rId4">
                  <a:extLst>
                    <a:ext uri="{A12FA001-AC4F-418D-AE19-62706E023703}">
                      <ahyp:hlinkClr xmlns:ahyp="http://schemas.microsoft.com/office/drawing/2018/hyperlinkcolor" val="tx"/>
                    </a:ext>
                  </a:extLst>
                </a:hlinkClick>
              </a:rPr>
              <a:t>And to that I say – fiddlesticks!</a:t>
            </a:r>
            <a:r>
              <a:rPr lang="en-GB" sz="900" dirty="0"/>
              <a:t> </a:t>
            </a:r>
            <a:r>
              <a:rPr lang="en-GB" sz="900" dirty="0">
                <a:hlinkClick r:id="rId5">
                  <a:extLst>
                    <a:ext uri="{A12FA001-AC4F-418D-AE19-62706E023703}">
                      <ahyp:hlinkClr xmlns:ahyp="http://schemas.microsoft.com/office/drawing/2018/hyperlinkcolor" val="tx"/>
                    </a:ext>
                  </a:extLst>
                </a:hlinkClick>
              </a:rPr>
              <a:t>The </a:t>
            </a:r>
            <a:r>
              <a:rPr lang="en-GB" sz="900" dirty="0" err="1">
                <a:hlinkClick r:id="rId5">
                  <a:extLst>
                    <a:ext uri="{A12FA001-AC4F-418D-AE19-62706E023703}">
                      <ahyp:hlinkClr xmlns:ahyp="http://schemas.microsoft.com/office/drawing/2018/hyperlinkcolor" val="tx"/>
                    </a:ext>
                  </a:extLst>
                </a:hlinkClick>
              </a:rPr>
              <a:t>germans</a:t>
            </a:r>
            <a:r>
              <a:rPr lang="en-GB" sz="900" dirty="0">
                <a:hlinkClick r:id="rId5">
                  <a:extLst>
                    <a:ext uri="{A12FA001-AC4F-418D-AE19-62706E023703}">
                      <ahyp:hlinkClr xmlns:ahyp="http://schemas.microsoft.com/office/drawing/2018/hyperlinkcolor" val="tx"/>
                    </a:ext>
                  </a:extLst>
                </a:hlinkClick>
              </a:rPr>
              <a:t> don't want war</a:t>
            </a:r>
            <a:r>
              <a:rPr lang="en-GB" sz="900" dirty="0"/>
              <a:t>. </a:t>
            </a:r>
            <a:r>
              <a:rPr lang="en-GB" sz="900" dirty="0">
                <a:hlinkClick r:id="rId6">
                  <a:extLst>
                    <a:ext uri="{A12FA001-AC4F-418D-AE19-62706E023703}">
                      <ahyp:hlinkClr xmlns:ahyp="http://schemas.microsoft.com/office/drawing/2018/hyperlinkcolor" val="tx"/>
                    </a:ext>
                  </a:extLst>
                </a:hlinkClick>
              </a:rPr>
              <a:t>Nobody wants war</a:t>
            </a:r>
            <a:r>
              <a:rPr lang="en-GB" sz="900" dirty="0"/>
              <a:t>, except some half-civilized folks in the Balkans. And why? There's too much at stake these days. Everything to lose and nothing to gain by war.</a:t>
            </a:r>
            <a:br>
              <a:rPr lang="en-GB" sz="900" dirty="0"/>
            </a:br>
            <a:br>
              <a:rPr lang="en-GB" sz="900" dirty="0"/>
            </a:br>
            <a:r>
              <a:rPr lang="en-GB" sz="900" dirty="0"/>
              <a:t>Eric: </a:t>
            </a:r>
            <a:r>
              <a:rPr lang="en-GB" sz="900" dirty="0">
                <a:hlinkClick r:id="rId7">
                  <a:extLst>
                    <a:ext uri="{A12FA001-AC4F-418D-AE19-62706E023703}">
                      <ahyp:hlinkClr xmlns:ahyp="http://schemas.microsoft.com/office/drawing/2018/hyperlinkcolor" val="tx"/>
                    </a:ext>
                  </a:extLst>
                </a:hlinkClick>
              </a:rPr>
              <a:t>Yes, I know – but still -</a:t>
            </a:r>
            <a:br>
              <a:rPr lang="en-GB" sz="900" dirty="0"/>
            </a:br>
            <a:br>
              <a:rPr lang="en-GB" sz="900" dirty="0"/>
            </a:br>
            <a:r>
              <a:rPr lang="en-GB" sz="900" dirty="0"/>
              <a:t>Birling: </a:t>
            </a:r>
            <a:r>
              <a:rPr lang="en-GB" sz="900" dirty="0">
                <a:hlinkClick r:id="rId8">
                  <a:extLst>
                    <a:ext uri="{A12FA001-AC4F-418D-AE19-62706E023703}">
                      <ahyp:hlinkClr xmlns:ahyp="http://schemas.microsoft.com/office/drawing/2018/hyperlinkcolor" val="tx"/>
                    </a:ext>
                  </a:extLst>
                </a:hlinkClick>
              </a:rPr>
              <a:t>Just let me finish, Eric. You've a lot to learn yet. And I’m taking as a hard headed, practical man of business</a:t>
            </a:r>
            <a:r>
              <a:rPr lang="en-GB" sz="900" dirty="0"/>
              <a:t>. And I say there isn't a chance of war. </a:t>
            </a:r>
            <a:r>
              <a:rPr lang="en-GB" sz="900" dirty="0">
                <a:hlinkClick r:id="rId9">
                  <a:extLst>
                    <a:ext uri="{A12FA001-AC4F-418D-AE19-62706E023703}">
                      <ahyp:hlinkClr xmlns:ahyp="http://schemas.microsoft.com/office/drawing/2018/hyperlinkcolor" val="tx"/>
                    </a:ext>
                  </a:extLst>
                </a:hlinkClick>
              </a:rPr>
              <a:t>The world's developing so fast that it'll make war impossible. Look at the progress we're making. In a year or two we'll have aeroplanes that will be able to go anywhere. And look at the way the auto-mobile's making headway – bigger and faster all the time. And then ships. Why, a friend of mine went over this new liner last week – the titanic – she sails next week – forty-six thousand eight hundred tons – new </a:t>
            </a:r>
            <a:r>
              <a:rPr lang="en-GB" sz="900" dirty="0" err="1">
                <a:hlinkClick r:id="rId9">
                  <a:extLst>
                    <a:ext uri="{A12FA001-AC4F-418D-AE19-62706E023703}">
                      <ahyp:hlinkClr xmlns:ahyp="http://schemas.microsoft.com/office/drawing/2018/hyperlinkcolor" val="tx"/>
                    </a:ext>
                  </a:extLst>
                </a:hlinkClick>
              </a:rPr>
              <a:t>york</a:t>
            </a:r>
            <a:r>
              <a:rPr lang="en-GB" sz="900" dirty="0">
                <a:hlinkClick r:id="rId9">
                  <a:extLst>
                    <a:ext uri="{A12FA001-AC4F-418D-AE19-62706E023703}">
                      <ahyp:hlinkClr xmlns:ahyp="http://schemas.microsoft.com/office/drawing/2018/hyperlinkcolor" val="tx"/>
                    </a:ext>
                  </a:extLst>
                </a:hlinkClick>
              </a:rPr>
              <a:t> in five days – and every luxury – and unsinkable, absolutely unsinkable</a:t>
            </a:r>
            <a:r>
              <a:rPr lang="en-GB" sz="900" dirty="0"/>
              <a:t>. That's what you've got to keep your eye on, facts like that, progress like that – and not a few </a:t>
            </a:r>
            <a:r>
              <a:rPr lang="en-GB" sz="900" dirty="0" err="1"/>
              <a:t>german</a:t>
            </a:r>
            <a:r>
              <a:rPr lang="en-GB" sz="900" dirty="0"/>
              <a:t> officers taking nonsense and a few scaremongers here making a fuss about nothing</a:t>
            </a:r>
            <a:r>
              <a:rPr lang="en-GB" sz="900" dirty="0">
                <a:hlinkClick r:id="rId10">
                  <a:extLst>
                    <a:ext uri="{A12FA001-AC4F-418D-AE19-62706E023703}">
                      <ahyp:hlinkClr xmlns:ahyp="http://schemas.microsoft.com/office/drawing/2018/hyperlinkcolor" val="tx"/>
                    </a:ext>
                  </a:extLst>
                </a:hlinkClick>
              </a:rPr>
              <a:t>.</a:t>
            </a:r>
            <a:r>
              <a:rPr lang="en-GB" sz="900" dirty="0"/>
              <a:t> Now you three young people, just listen to this – and remember what I’m telling you now. In twenty or thirty year's time – let's say, in 1940 – you may be giving a little party like this – your son or daughter might be getting engaged – and I tell you, by that time you'll be living in a world that'll have forgotten all these capital versus labour agitations and all these silly little war scares. There'll be peace and prosperity and rapid progress everywhere – </a:t>
            </a:r>
            <a:r>
              <a:rPr lang="en-GB" sz="900" dirty="0">
                <a:hlinkClick r:id="rId11">
                  <a:extLst>
                    <a:ext uri="{A12FA001-AC4F-418D-AE19-62706E023703}">
                      <ahyp:hlinkClr xmlns:ahyp="http://schemas.microsoft.com/office/drawing/2018/hyperlinkcolor" val="tx"/>
                    </a:ext>
                  </a:extLst>
                </a:hlinkClick>
              </a:rPr>
              <a:t>except of course in </a:t>
            </a:r>
            <a:r>
              <a:rPr lang="en-GB" sz="900" dirty="0" err="1">
                <a:hlinkClick r:id="rId11">
                  <a:extLst>
                    <a:ext uri="{A12FA001-AC4F-418D-AE19-62706E023703}">
                      <ahyp:hlinkClr xmlns:ahyp="http://schemas.microsoft.com/office/drawing/2018/hyperlinkcolor" val="tx"/>
                    </a:ext>
                  </a:extLst>
                </a:hlinkClick>
              </a:rPr>
              <a:t>russia</a:t>
            </a:r>
            <a:r>
              <a:rPr lang="en-GB" sz="900" dirty="0">
                <a:hlinkClick r:id="rId11">
                  <a:extLst>
                    <a:ext uri="{A12FA001-AC4F-418D-AE19-62706E023703}">
                      <ahyp:hlinkClr xmlns:ahyp="http://schemas.microsoft.com/office/drawing/2018/hyperlinkcolor" val="tx"/>
                    </a:ext>
                  </a:extLst>
                </a:hlinkClick>
              </a:rPr>
              <a:t>, which will always be behindhand naturally.</a:t>
            </a:r>
            <a:br>
              <a:rPr lang="en-GB" sz="900" dirty="0"/>
            </a:br>
            <a:br>
              <a:rPr lang="en-GB" sz="900" dirty="0"/>
            </a:br>
            <a:r>
              <a:rPr lang="en-GB" sz="900" dirty="0"/>
              <a:t>Mrs Birling: Arthur!</a:t>
            </a:r>
            <a:br>
              <a:rPr lang="en-GB" sz="900" dirty="0"/>
            </a:br>
            <a:br>
              <a:rPr lang="en-GB" sz="900" dirty="0"/>
            </a:br>
            <a:r>
              <a:rPr lang="en-GB" sz="900" dirty="0"/>
              <a:t>// has Mrs Birling shows signs of interrupting./</a:t>
            </a:r>
            <a:r>
              <a:rPr lang="en-GB" sz="900" dirty="0">
                <a:hlinkClick r:id="rId12">
                  <a:extLst>
                    <a:ext uri="{A12FA001-AC4F-418D-AE19-62706E023703}">
                      <ahyp:hlinkClr xmlns:ahyp="http://schemas.microsoft.com/office/drawing/2018/hyperlinkcolor" val="tx"/>
                    </a:ext>
                  </a:extLst>
                </a:hlinkClick>
              </a:rPr>
              <a:t>/</a:t>
            </a:r>
            <a:br>
              <a:rPr lang="en-GB" sz="900" dirty="0"/>
            </a:br>
            <a:br>
              <a:rPr lang="en-GB" sz="900" dirty="0"/>
            </a:br>
            <a:r>
              <a:rPr lang="en-GB" sz="900" dirty="0"/>
              <a:t>Birling: Yes, my dear, I know – I’m talking too much. But you youngsters just remember what I Said. We can't let these </a:t>
            </a:r>
            <a:r>
              <a:rPr lang="en-GB" sz="900" dirty="0">
                <a:hlinkClick r:id="rId13">
                  <a:extLst>
                    <a:ext uri="{A12FA001-AC4F-418D-AE19-62706E023703}">
                      <ahyp:hlinkClr xmlns:ahyp="http://schemas.microsoft.com/office/drawing/2018/hyperlinkcolor" val="tx"/>
                    </a:ext>
                  </a:extLst>
                </a:hlinkClick>
              </a:rPr>
              <a:t>Bernard </a:t>
            </a:r>
            <a:r>
              <a:rPr lang="en-GB" sz="900" dirty="0" err="1">
                <a:hlinkClick r:id="rId13">
                  <a:extLst>
                    <a:ext uri="{A12FA001-AC4F-418D-AE19-62706E023703}">
                      <ahyp:hlinkClr xmlns:ahyp="http://schemas.microsoft.com/office/drawing/2018/hyperlinkcolor" val="tx"/>
                    </a:ext>
                  </a:extLst>
                </a:hlinkClick>
              </a:rPr>
              <a:t>Shaws</a:t>
            </a:r>
            <a:r>
              <a:rPr lang="en-GB" sz="900" dirty="0">
                <a:hlinkClick r:id="rId13">
                  <a:extLst>
                    <a:ext uri="{A12FA001-AC4F-418D-AE19-62706E023703}">
                      <ahyp:hlinkClr xmlns:ahyp="http://schemas.microsoft.com/office/drawing/2018/hyperlinkcolor" val="tx"/>
                    </a:ext>
                  </a:extLst>
                </a:hlinkClick>
              </a:rPr>
              <a:t> and </a:t>
            </a:r>
            <a:r>
              <a:rPr lang="en-GB" sz="900" dirty="0" err="1">
                <a:hlinkClick r:id="rId13">
                  <a:extLst>
                    <a:ext uri="{A12FA001-AC4F-418D-AE19-62706E023703}">
                      <ahyp:hlinkClr xmlns:ahyp="http://schemas.microsoft.com/office/drawing/2018/hyperlinkcolor" val="tx"/>
                    </a:ext>
                  </a:extLst>
                </a:hlinkClick>
              </a:rPr>
              <a:t>H.G.Wellses</a:t>
            </a:r>
            <a:r>
              <a:rPr lang="en-GB" sz="900" dirty="0">
                <a:hlinkClick r:id="rId13">
                  <a:extLst>
                    <a:ext uri="{A12FA001-AC4F-418D-AE19-62706E023703}">
                      <ahyp:hlinkClr xmlns:ahyp="http://schemas.microsoft.com/office/drawing/2018/hyperlinkcolor" val="tx"/>
                    </a:ext>
                  </a:extLst>
                </a:hlinkClick>
              </a:rPr>
              <a:t> do all the talking.</a:t>
            </a:r>
            <a:r>
              <a:rPr lang="en-GB" sz="900" dirty="0"/>
              <a:t> We hard-headed practical business men must say something sometime. And we don't guess – we've had experience - and we know.</a:t>
            </a:r>
            <a:br>
              <a:rPr lang="en-GB" sz="900" dirty="0"/>
            </a:br>
            <a:br>
              <a:rPr lang="en-GB" sz="900" dirty="0"/>
            </a:br>
            <a:r>
              <a:rPr lang="en-GB" sz="900" dirty="0"/>
              <a:t>Mrs Birling. (rising. The others rise) Yes, of course, dear. Well don't keep Gerald in here too long. Eric – I want you a minute.</a:t>
            </a:r>
            <a:br>
              <a:rPr lang="en-GB" sz="900" dirty="0"/>
            </a:br>
            <a:br>
              <a:rPr lang="en-GB" sz="900" dirty="0"/>
            </a:br>
            <a:r>
              <a:rPr lang="en-GB" sz="900" dirty="0"/>
              <a:t>// she and Sheila and Eric go out. Birling and Gerald sit down again.//</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7</a:t>
            </a:fld>
            <a:endParaRPr lang="en-GB"/>
          </a:p>
        </p:txBody>
      </p:sp>
      <p:sp>
        <p:nvSpPr>
          <p:cNvPr id="5" name="Rectangle 1">
            <a:extLst>
              <a:ext uri="{FF2B5EF4-FFF2-40B4-BE49-F238E27FC236}">
                <a16:creationId xmlns:a16="http://schemas.microsoft.com/office/drawing/2014/main" id="{E8403BA4-F78C-416F-899F-01C6E170D9D9}"/>
              </a:ext>
            </a:extLst>
          </p:cNvPr>
          <p:cNvSpPr>
            <a:spLocks noChangeArrowheads="1"/>
          </p:cNvSpPr>
          <p:nvPr/>
        </p:nvSpPr>
        <p:spPr bwMode="auto">
          <a:xfrm>
            <a:off x="4730140" y="-39811"/>
            <a:ext cx="4068661" cy="6924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Gerald : Je crois que vous avez raison, monsieur.</a:t>
            </a:r>
            <a:br>
              <a:rPr lang="fr-FR" sz="900" dirty="0"/>
            </a:br>
            <a:br>
              <a:rPr lang="fr-FR" sz="900" dirty="0"/>
            </a:br>
            <a:r>
              <a:rPr lang="fr-FR" sz="900" dirty="0" err="1"/>
              <a:t>Eric</a:t>
            </a:r>
            <a:r>
              <a:rPr lang="fr-FR" sz="900" dirty="0"/>
              <a:t> : Qu’en est-il de la guerre ?</a:t>
            </a:r>
            <a:br>
              <a:rPr lang="fr-FR" sz="900" dirty="0"/>
            </a:br>
            <a:br>
              <a:rPr lang="fr-FR" sz="900" dirty="0"/>
            </a:br>
            <a:r>
              <a:rPr lang="fr-FR" sz="900" dirty="0" err="1"/>
              <a:t>Birling</a:t>
            </a:r>
            <a:r>
              <a:rPr lang="fr-FR" sz="900" dirty="0"/>
              <a:t> : Je suis content que tu l’aies mentionné, </a:t>
            </a:r>
            <a:r>
              <a:rPr lang="fr-FR" sz="900" dirty="0" err="1"/>
              <a:t>Eric</a:t>
            </a:r>
            <a:r>
              <a:rPr lang="fr-FR" sz="900" dirty="0"/>
              <a:t>. J’y viens. Juste parce que le kaiser fait un discours ou deux, ou que quelques officiers allemands ont trop bu et commencent à prendre des bêtises, vous entendrez certaines personnes dire que la guerre est inévitable. Et à cela, je dis – des bâtons de violon! Les Allemands ne veulent pas la guerre. Personne ne veut la guerre, sauf quelques gens à moitié civilisés dans les Balkans. Et pourquoi? Il y a trop en jeu ces jours-ci. Tout à perdre et rien à gagner par la guerre.</a:t>
            </a:r>
            <a:br>
              <a:rPr lang="fr-FR" sz="900" dirty="0"/>
            </a:br>
            <a:br>
              <a:rPr lang="fr-FR" sz="900" dirty="0"/>
            </a:br>
            <a:r>
              <a:rPr lang="fr-FR" sz="900" dirty="0" err="1"/>
              <a:t>Eric</a:t>
            </a:r>
            <a:r>
              <a:rPr lang="fr-FR" sz="900" dirty="0"/>
              <a:t> : Oui, je sais – mais quand même...</a:t>
            </a:r>
            <a:br>
              <a:rPr lang="fr-FR" sz="900" dirty="0"/>
            </a:br>
            <a:br>
              <a:rPr lang="fr-FR" sz="900" dirty="0"/>
            </a:br>
            <a:r>
              <a:rPr lang="fr-FR" sz="900" dirty="0" err="1"/>
              <a:t>Birling</a:t>
            </a:r>
            <a:r>
              <a:rPr lang="fr-FR" sz="900" dirty="0"/>
              <a:t> : Laisse-moi finir, </a:t>
            </a:r>
            <a:r>
              <a:rPr lang="fr-FR" sz="900" dirty="0" err="1"/>
              <a:t>Eric</a:t>
            </a:r>
            <a:r>
              <a:rPr lang="fr-FR" sz="900" dirty="0"/>
              <a:t>. Vous avez encore beaucoup à apprendre. Et je prends comme un homme d’affaires pragmatique et têtu. Et je dis qu’il n’y a aucune chance de guerre. Le monde se développe si vite qu’il rendra la guerre impossible. Regardez les progrès que nous faisons. Dans un an ou deux, nous aurons des avions qui pourront aller n’importe où. Et regardez la façon dont l’</a:t>
            </a:r>
            <a:r>
              <a:rPr lang="fr-FR" sz="900" dirty="0" err="1"/>
              <a:t>auto-mobile</a:t>
            </a:r>
            <a:r>
              <a:rPr lang="fr-FR" sz="900" dirty="0"/>
              <a:t> progresse – plus grand et plus rapide tout le temps. Et puis les navires. Pourquoi, un de mes amis est passé sur ce nouveau paquebot la semaine dernière – le </a:t>
            </a:r>
            <a:r>
              <a:rPr lang="fr-FR" sz="900" dirty="0" err="1"/>
              <a:t>titanic</a:t>
            </a:r>
            <a:r>
              <a:rPr lang="fr-FR" sz="900" dirty="0"/>
              <a:t> – il navigue la semaine prochaine – quarante-six mille huit cents tonnes – New York en cinq jours – et tous les luxes – et insubmersibles, absolument insubmersibles. C’est ce que vous devez garder à l’œil, des faits comme ça, des progrès comme ça – et pas quelques officiers allemands qui prennent des bêtises et quelques alarmistes ici qui font des histoires pour rien. Maintenant, vous trois jeunes, écoutez ceci – et souvenez-vous de ce que je vous dis maintenant. Dans vingt ou trente ans – disons, en 1940 – vous donnerez peut-être une petite fête comme celle-ci – votre fils ou votre fille pourrait se fiancer – et je vous le dis, à ce moment-là, vous vivrez dans un monde qui aura oublié toutes ces agitations du capital contre le travail et toutes ces petites peurs de guerre stupides. Il y aura la paix, la prospérité et des progrès rapides partout – sauf bien sûr en Russie, qui sera toujours en retard naturellement.</a:t>
            </a:r>
            <a:br>
              <a:rPr lang="fr-FR" sz="900" dirty="0"/>
            </a:br>
            <a:br>
              <a:rPr lang="fr-FR" sz="900" dirty="0"/>
            </a:br>
            <a:r>
              <a:rPr lang="fr-FR" sz="900" dirty="0"/>
              <a:t>Mme </a:t>
            </a:r>
            <a:r>
              <a:rPr lang="fr-FR" sz="900" dirty="0" err="1"/>
              <a:t>Birling</a:t>
            </a:r>
            <a:r>
              <a:rPr lang="fr-FR" sz="900" dirty="0"/>
              <a:t>: Arthur!</a:t>
            </a:r>
            <a:br>
              <a:rPr lang="fr-FR" sz="900" dirty="0"/>
            </a:br>
            <a:br>
              <a:rPr lang="fr-FR" sz="900" dirty="0"/>
            </a:br>
            <a:r>
              <a:rPr lang="fr-FR" sz="900" dirty="0"/>
              <a:t>Mme </a:t>
            </a:r>
            <a:r>
              <a:rPr lang="fr-FR" sz="900" dirty="0" err="1"/>
              <a:t>Birling</a:t>
            </a:r>
            <a:r>
              <a:rPr lang="fr-FR" sz="900" dirty="0"/>
              <a:t> montre des signes d’interruption.//</a:t>
            </a:r>
            <a:br>
              <a:rPr lang="fr-FR" sz="900" dirty="0"/>
            </a:br>
            <a:br>
              <a:rPr lang="fr-FR" sz="900" dirty="0"/>
            </a:br>
            <a:r>
              <a:rPr lang="fr-FR" sz="900" dirty="0" err="1"/>
              <a:t>Birling</a:t>
            </a:r>
            <a:r>
              <a:rPr lang="fr-FR" sz="900" dirty="0"/>
              <a:t>: Oui, ma chérie, je sais – je parle trop. Mais vous, les jeunes, vous vous souvenez de ce que j’ai dit. Nous ne pouvons pas laisser ces Bernard </a:t>
            </a:r>
            <a:r>
              <a:rPr lang="fr-FR" sz="900" dirty="0" err="1"/>
              <a:t>Shaws</a:t>
            </a:r>
            <a:r>
              <a:rPr lang="fr-FR" sz="900" dirty="0"/>
              <a:t> et H.G. </a:t>
            </a:r>
            <a:r>
              <a:rPr lang="fr-FR" sz="900" dirty="0" err="1"/>
              <a:t>Wellses</a:t>
            </a:r>
            <a:r>
              <a:rPr lang="fr-FR" sz="900" dirty="0"/>
              <a:t> parler. Nous, hommes d’affaires pragmatiques et intransigeants, devons dire quelque chose un jour. Et nous ne devinons pas – nous avons eu de l’expérience – et nous le savons.</a:t>
            </a:r>
            <a:br>
              <a:rPr lang="fr-FR" sz="900" dirty="0"/>
            </a:br>
            <a:br>
              <a:rPr lang="fr-FR" sz="900" dirty="0"/>
            </a:br>
            <a:r>
              <a:rPr lang="fr-FR" sz="900" dirty="0"/>
              <a:t>Mme </a:t>
            </a:r>
            <a:r>
              <a:rPr lang="fr-FR" sz="900" dirty="0" err="1"/>
              <a:t>Birling</a:t>
            </a:r>
            <a:r>
              <a:rPr lang="fr-FR" sz="900" dirty="0"/>
              <a:t>. (en hausse. Les autres se lèvent) Oui, bien sûr, cher. Eh bien, ne gardez pas Gerald ici trop longtemps. </a:t>
            </a:r>
            <a:r>
              <a:rPr lang="fr-FR" sz="900" dirty="0" err="1"/>
              <a:t>Eric</a:t>
            </a:r>
            <a:r>
              <a:rPr lang="fr-FR" sz="900" dirty="0"/>
              <a:t> – Je veux une minute.</a:t>
            </a:r>
            <a:br>
              <a:rPr lang="fr-FR" sz="900" dirty="0"/>
            </a:br>
            <a:br>
              <a:rPr lang="fr-FR" sz="900" dirty="0"/>
            </a:br>
            <a:r>
              <a:rPr lang="fr-FR" sz="900" dirty="0"/>
              <a:t>elle et Sheila et </a:t>
            </a:r>
            <a:r>
              <a:rPr lang="fr-FR" sz="900" dirty="0" err="1"/>
              <a:t>Eric</a:t>
            </a:r>
            <a:r>
              <a:rPr lang="fr-FR" sz="900" dirty="0"/>
              <a:t> sortent. </a:t>
            </a:r>
            <a:r>
              <a:rPr lang="fr-FR" sz="900" dirty="0" err="1"/>
              <a:t>Birling</a:t>
            </a:r>
            <a:r>
              <a:rPr lang="fr-FR" sz="900" dirty="0"/>
              <a:t> et Gerald s’assoient à nouveau.//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586149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4779076" y="-33487"/>
            <a:ext cx="4204135" cy="6924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err="1"/>
              <a:t>Birling</a:t>
            </a:r>
            <a:r>
              <a:rPr lang="fr-FR" sz="900" dirty="0"/>
              <a:t> : Cigare ?</a:t>
            </a:r>
            <a:br>
              <a:rPr lang="fr-FR" sz="900" dirty="0"/>
            </a:br>
            <a:br>
              <a:rPr lang="fr-FR" sz="900" dirty="0"/>
            </a:br>
            <a:r>
              <a:rPr lang="fr-FR" sz="900" dirty="0"/>
              <a:t>Gerald : Non, merci. Je ne peux pas vraiment les apprécier.</a:t>
            </a:r>
            <a:br>
              <a:rPr lang="fr-FR" sz="900" dirty="0"/>
            </a:br>
            <a:br>
              <a:rPr lang="fr-FR" sz="900" dirty="0"/>
            </a:br>
            <a:r>
              <a:rPr lang="fr-FR" sz="900" dirty="0" err="1"/>
              <a:t>Birling</a:t>
            </a:r>
            <a:r>
              <a:rPr lang="fr-FR" sz="900" dirty="0"/>
              <a:t> : (en prenant un lui-même) Ah, vous ne savez pas ce que vous manquez. J’aime un bon cigare. (Indiquant la carafe.) Servez-vous.</a:t>
            </a:r>
            <a:br>
              <a:rPr lang="fr-FR" sz="900" dirty="0"/>
            </a:br>
            <a:br>
              <a:rPr lang="fr-FR" sz="900" dirty="0"/>
            </a:br>
            <a:r>
              <a:rPr lang="fr-FR" sz="900" dirty="0"/>
              <a:t>Gerald : Merci.</a:t>
            </a:r>
            <a:br>
              <a:rPr lang="fr-FR" sz="900" dirty="0"/>
            </a:br>
            <a:br>
              <a:rPr lang="fr-FR" sz="900" dirty="0"/>
            </a:br>
            <a:r>
              <a:rPr lang="fr-FR" sz="900" dirty="0" err="1"/>
              <a:t>Birling</a:t>
            </a:r>
            <a:r>
              <a:rPr lang="fr-FR" sz="900" dirty="0"/>
              <a:t> allume son cigare et Gerald, qui avait allumé une cigarette, se sert du port, puis pousse la carafe à </a:t>
            </a:r>
            <a:r>
              <a:rPr lang="fr-FR" sz="900" dirty="0" err="1"/>
              <a:t>Birling</a:t>
            </a:r>
            <a:r>
              <a:rPr lang="fr-FR" sz="900" dirty="0"/>
              <a:t>.//</a:t>
            </a:r>
            <a:br>
              <a:rPr lang="fr-FR" sz="900" dirty="0"/>
            </a:br>
            <a:br>
              <a:rPr lang="fr-FR" sz="900" dirty="0"/>
            </a:br>
            <a:r>
              <a:rPr lang="fr-FR" sz="900" dirty="0" err="1"/>
              <a:t>Birling</a:t>
            </a:r>
            <a:r>
              <a:rPr lang="fr-FR" sz="900" dirty="0"/>
              <a:t> : Merci. (confidentiellement.) Soit dit en passant, il y a quelque chose que j’aimerais mentionner – en toute confidentialité – pendant que nous sommes seuls. J’ai l’idée que votre mère – lady </a:t>
            </a:r>
            <a:r>
              <a:rPr lang="fr-FR" sz="900" dirty="0" err="1"/>
              <a:t>croft</a:t>
            </a:r>
            <a:r>
              <a:rPr lang="fr-FR" sz="900" dirty="0"/>
              <a:t> – bien qu’elle ne s’oppose pas à ma fille – pense que vous auriez peut-être mieux fait pour vous-même socialement.</a:t>
            </a:r>
            <a:br>
              <a:rPr lang="fr-FR" sz="900" dirty="0"/>
            </a:br>
            <a:br>
              <a:rPr lang="fr-FR" sz="900" dirty="0"/>
            </a:br>
            <a:r>
              <a:rPr lang="fr-FR" sz="900" dirty="0"/>
              <a:t>Gerald, plutôt gêné, commence à murmurer une certaine dissidence, mais </a:t>
            </a:r>
            <a:r>
              <a:rPr lang="fr-FR" sz="900" dirty="0" err="1"/>
              <a:t>Birling</a:t>
            </a:r>
            <a:r>
              <a:rPr lang="fr-FR" sz="900" dirty="0"/>
              <a:t> le vérifie.//</a:t>
            </a:r>
            <a:br>
              <a:rPr lang="fr-FR" sz="900" dirty="0"/>
            </a:br>
            <a:br>
              <a:rPr lang="fr-FR" sz="900" dirty="0"/>
            </a:br>
            <a:r>
              <a:rPr lang="fr-FR" sz="900" dirty="0"/>
              <a:t>non, Gerald, ça va. Ne la blâmez pas. Elle vient d’une vieille famille de la campagne – des terriens et ainsi de suite – et c’est donc naturel. Mais ce que je voulais dire, c’est qu’il y a de bonnes chances que je trouve ma place dans la prochaine liste d’honneurs. Juste un titre de chevalier, bien sûr.</a:t>
            </a:r>
            <a:br>
              <a:rPr lang="fr-FR" sz="900" dirty="0"/>
            </a:br>
            <a:br>
              <a:rPr lang="fr-FR" sz="900" dirty="0"/>
            </a:br>
            <a:r>
              <a:rPr lang="fr-FR" sz="900" dirty="0"/>
              <a:t>Gerald : Oh – je dis – félicitations !</a:t>
            </a:r>
            <a:br>
              <a:rPr lang="fr-FR" sz="900" dirty="0"/>
            </a:br>
            <a:br>
              <a:rPr lang="fr-FR" sz="900" dirty="0"/>
            </a:br>
            <a:r>
              <a:rPr lang="fr-FR" sz="900" dirty="0" err="1"/>
              <a:t>Birling</a:t>
            </a:r>
            <a:r>
              <a:rPr lang="fr-FR" sz="900" dirty="0"/>
              <a:t> : Merci, mais c’est un peu trop tôt pour ça. Alors ne dites rien. Mais j’ai eu un indice ou deux. Vous voyez, j’étais lord-maire ici il y a deux ans lorsque la royauté nous a rendu visite. Et j’ai toujours été considéré comme un homme de parti utile et solide. Donc, eh bien, je suppose qu’il y a de très bonnes chances d’être anobli – tant que nous nous comportons, que nous n’entrons pas dans le tribunal de police ou que nous ne commençons pas un scandale – hein? (Rires complaisamment.)</a:t>
            </a:r>
            <a:br>
              <a:rPr lang="fr-FR" sz="900" dirty="0"/>
            </a:br>
            <a:br>
              <a:rPr lang="fr-FR" sz="900" dirty="0"/>
            </a:br>
            <a:r>
              <a:rPr lang="fr-FR" sz="900" dirty="0"/>
              <a:t>Gerald : (rires) Vous semblez être une belle famille bien élevée...</a:t>
            </a:r>
            <a:br>
              <a:rPr lang="fr-FR" sz="900" dirty="0"/>
            </a:br>
            <a:br>
              <a:rPr lang="fr-FR" sz="900" dirty="0"/>
            </a:br>
            <a:r>
              <a:rPr lang="fr-FR" sz="900" dirty="0" err="1"/>
              <a:t>Birling</a:t>
            </a:r>
            <a:r>
              <a:rPr lang="fr-FR" sz="900" dirty="0"/>
              <a:t> : Nous pensons que nous sommes...</a:t>
            </a:r>
            <a:br>
              <a:rPr lang="fr-FR" sz="900" dirty="0"/>
            </a:br>
            <a:br>
              <a:rPr lang="fr-FR" sz="900" dirty="0"/>
            </a:br>
            <a:r>
              <a:rPr lang="fr-FR" sz="900" dirty="0"/>
              <a:t>Gerald: Donc, si c’est le seul obstacle, monsieur, je pense que vous pourriez aussi bien accepter mes félicitations maintenant.</a:t>
            </a:r>
            <a:br>
              <a:rPr lang="fr-FR" sz="900" dirty="0"/>
            </a:br>
            <a:br>
              <a:rPr lang="fr-FR" sz="900" dirty="0"/>
            </a:br>
            <a:r>
              <a:rPr lang="fr-FR" sz="900" dirty="0" err="1"/>
              <a:t>Birling</a:t>
            </a:r>
            <a:r>
              <a:rPr lang="fr-FR" sz="900" dirty="0"/>
              <a:t> : Non, non, je ne pouvais pas faire ça. Et ne dites rien encore.</a:t>
            </a:r>
            <a:br>
              <a:rPr lang="fr-FR" sz="900" dirty="0"/>
            </a:br>
            <a:br>
              <a:rPr lang="fr-FR" sz="900" dirty="0"/>
            </a:br>
            <a:r>
              <a:rPr lang="fr-FR" sz="900" dirty="0"/>
              <a:t>Gerald : Même pas à ma mère ? Je sais qu’elle serait ravie.</a:t>
            </a:r>
            <a:br>
              <a:rPr lang="fr-FR" sz="900" dirty="0"/>
            </a:br>
            <a:br>
              <a:rPr lang="fr-FR" sz="900" dirty="0"/>
            </a:br>
            <a:r>
              <a:rPr lang="fr-FR" sz="900" dirty="0" err="1"/>
              <a:t>Birling</a:t>
            </a:r>
            <a:r>
              <a:rPr lang="fr-FR" sz="900" dirty="0"/>
              <a:t>: Eh bien, quand elle reviendra, vous pourriez lui laisser un indice. Et vous pouvez lui promettre que nous essaierons d’éviter les ennuis au cours des prochains mois.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8</a:t>
            </a:fld>
            <a:endParaRPr lang="en-GB"/>
          </a:p>
        </p:txBody>
      </p:sp>
      <p:sp>
        <p:nvSpPr>
          <p:cNvPr id="6" name="Rectangle 1">
            <a:extLst>
              <a:ext uri="{FF2B5EF4-FFF2-40B4-BE49-F238E27FC236}">
                <a16:creationId xmlns:a16="http://schemas.microsoft.com/office/drawing/2014/main" id="{D99C2B2A-B47B-46B5-B60D-DE2DDBA9DD95}"/>
              </a:ext>
            </a:extLst>
          </p:cNvPr>
          <p:cNvSpPr>
            <a:spLocks noChangeArrowheads="1"/>
          </p:cNvSpPr>
          <p:nvPr/>
        </p:nvSpPr>
        <p:spPr bwMode="auto">
          <a:xfrm>
            <a:off x="250419" y="243512"/>
            <a:ext cx="4204135" cy="63709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Birling: Cigar?</a:t>
            </a:r>
            <a:br>
              <a:rPr lang="en-GB" sz="900" dirty="0"/>
            </a:br>
            <a:br>
              <a:rPr lang="en-GB" sz="900" dirty="0"/>
            </a:br>
            <a:r>
              <a:rPr lang="en-GB" sz="900" dirty="0"/>
              <a:t>Gerald: No, thanks. Can't really enjoy them.</a:t>
            </a:r>
            <a:br>
              <a:rPr lang="en-GB" sz="900" dirty="0"/>
            </a:br>
            <a:br>
              <a:rPr lang="en-GB" sz="900" dirty="0"/>
            </a:br>
            <a:r>
              <a:rPr lang="en-GB" sz="900" dirty="0"/>
              <a:t>Birling: (taking one himself) </a:t>
            </a:r>
            <a:r>
              <a:rPr lang="en-GB" sz="900" dirty="0">
                <a:hlinkClick r:id="rId2">
                  <a:extLst>
                    <a:ext uri="{A12FA001-AC4F-418D-AE19-62706E023703}">
                      <ahyp:hlinkClr xmlns:ahyp="http://schemas.microsoft.com/office/drawing/2018/hyperlinkcolor" val="tx"/>
                    </a:ext>
                  </a:extLst>
                </a:hlinkClick>
              </a:rPr>
              <a:t>Ah, you don't know what you're missing. I like a good cigar.</a:t>
            </a:r>
            <a:r>
              <a:rPr lang="en-GB" sz="900" dirty="0"/>
              <a:t> (indicating decanter.) help yourself.</a:t>
            </a:r>
            <a:br>
              <a:rPr lang="en-GB" sz="900" dirty="0"/>
            </a:br>
            <a:br>
              <a:rPr lang="en-GB" sz="900" dirty="0"/>
            </a:br>
            <a:r>
              <a:rPr lang="en-GB" sz="900" dirty="0"/>
              <a:t>Gerald: Thank you.</a:t>
            </a:r>
            <a:br>
              <a:rPr lang="en-GB" sz="900" dirty="0"/>
            </a:br>
            <a:br>
              <a:rPr lang="en-GB" sz="900" dirty="0"/>
            </a:br>
            <a:r>
              <a:rPr lang="en-GB" sz="900" dirty="0"/>
              <a:t>// Birling lights his cigar and Gerald, who had lit a cigarette, helps himself to port, then pushes the decanter to Birling.//</a:t>
            </a:r>
            <a:br>
              <a:rPr lang="en-GB" sz="900" dirty="0"/>
            </a:br>
            <a:br>
              <a:rPr lang="en-GB" sz="900" dirty="0"/>
            </a:br>
            <a:r>
              <a:rPr lang="en-GB" sz="900" dirty="0"/>
              <a:t>Birling: Thanks. (confidentially.) by the way, there's something I’d like to mention – in strict confidence – while we're by ourselves. I have an idea that your mother – lady croft – while she doesn't object to my girl – </a:t>
            </a:r>
            <a:r>
              <a:rPr lang="en-GB" sz="900" dirty="0">
                <a:hlinkClick r:id="rId3">
                  <a:extLst>
                    <a:ext uri="{A12FA001-AC4F-418D-AE19-62706E023703}">
                      <ahyp:hlinkClr xmlns:ahyp="http://schemas.microsoft.com/office/drawing/2018/hyperlinkcolor" val="tx"/>
                    </a:ext>
                  </a:extLst>
                </a:hlinkClick>
              </a:rPr>
              <a:t>feels you might have done better for yourself socially -</a:t>
            </a:r>
            <a:br>
              <a:rPr lang="en-GB" sz="900" dirty="0"/>
            </a:br>
            <a:br>
              <a:rPr lang="en-GB" sz="900" dirty="0"/>
            </a:br>
            <a:r>
              <a:rPr lang="en-GB" sz="900" dirty="0"/>
              <a:t>// Gerald, rather embarrassed, begins to murmur some dissent, but Birling checks him.//</a:t>
            </a:r>
            <a:br>
              <a:rPr lang="en-GB" sz="900" dirty="0"/>
            </a:br>
            <a:br>
              <a:rPr lang="en-GB" sz="900" dirty="0"/>
            </a:br>
            <a:r>
              <a:rPr lang="en-GB" sz="900" dirty="0"/>
              <a:t>no, Gerald, that's all right. Don't blame her. She comes from an old country family – landed people and so forth – and so it's only natural. But what I wanted to say is – there's a fair chance that I might find my way into the next honours list. </a:t>
            </a:r>
            <a:r>
              <a:rPr lang="en-GB" sz="900" dirty="0">
                <a:hlinkClick r:id="rId4">
                  <a:extLst>
                    <a:ext uri="{A12FA001-AC4F-418D-AE19-62706E023703}">
                      <ahyp:hlinkClr xmlns:ahyp="http://schemas.microsoft.com/office/drawing/2018/hyperlinkcolor" val="tx"/>
                    </a:ext>
                  </a:extLst>
                </a:hlinkClick>
              </a:rPr>
              <a:t>Just a knighthood, of course.</a:t>
            </a:r>
            <a:br>
              <a:rPr lang="en-GB" sz="900" dirty="0"/>
            </a:br>
            <a:br>
              <a:rPr lang="en-GB" sz="900" dirty="0"/>
            </a:br>
            <a:r>
              <a:rPr lang="en-GB" sz="900" dirty="0"/>
              <a:t>Gerald: Oh – I say – congratulations!</a:t>
            </a:r>
            <a:br>
              <a:rPr lang="en-GB" sz="900" dirty="0"/>
            </a:br>
            <a:br>
              <a:rPr lang="en-GB" sz="900" dirty="0"/>
            </a:br>
            <a:r>
              <a:rPr lang="en-GB" sz="900" dirty="0"/>
              <a:t>Birling: Thanks, but it's a bit too early for that. So don't say anything. But I’ve had a hint or two. You see, </a:t>
            </a:r>
            <a:r>
              <a:rPr lang="en-GB" sz="900" dirty="0">
                <a:hlinkClick r:id="rId5">
                  <a:extLst>
                    <a:ext uri="{A12FA001-AC4F-418D-AE19-62706E023703}">
                      <ahyp:hlinkClr xmlns:ahyp="http://schemas.microsoft.com/office/drawing/2018/hyperlinkcolor" val="tx"/>
                    </a:ext>
                  </a:extLst>
                </a:hlinkClick>
              </a:rPr>
              <a:t>I was lord mayor here two years ago when royalty visited us. And I’ve always been regarded as a sound useful party man. So – well – I gather there's a very good chance of a knighthood –</a:t>
            </a:r>
            <a:r>
              <a:rPr lang="en-GB" sz="900" dirty="0"/>
              <a:t> so long as we behave </a:t>
            </a:r>
            <a:r>
              <a:rPr lang="en-GB" sz="900" dirty="0" err="1"/>
              <a:t>ourselfs</a:t>
            </a:r>
            <a:r>
              <a:rPr lang="en-GB" sz="900" dirty="0"/>
              <a:t>, don't get into the police court or </a:t>
            </a:r>
            <a:r>
              <a:rPr lang="en-GB" sz="900" dirty="0">
                <a:hlinkClick r:id="rId6">
                  <a:extLst>
                    <a:ext uri="{A12FA001-AC4F-418D-AE19-62706E023703}">
                      <ahyp:hlinkClr xmlns:ahyp="http://schemas.microsoft.com/office/drawing/2018/hyperlinkcolor" val="tx"/>
                    </a:ext>
                  </a:extLst>
                </a:hlinkClick>
              </a:rPr>
              <a:t>start a scandal</a:t>
            </a:r>
            <a:r>
              <a:rPr lang="en-GB" sz="900" dirty="0"/>
              <a:t> – eh? ( laughs complacently.)</a:t>
            </a:r>
            <a:br>
              <a:rPr lang="en-GB" sz="900" dirty="0"/>
            </a:br>
            <a:br>
              <a:rPr lang="en-GB" sz="900" dirty="0"/>
            </a:br>
            <a:r>
              <a:rPr lang="en-GB" sz="900" dirty="0"/>
              <a:t>Gerald: (laughs) You seem to be a </a:t>
            </a:r>
            <a:r>
              <a:rPr lang="en-GB" sz="900" dirty="0">
                <a:hlinkClick r:id="rId7">
                  <a:extLst>
                    <a:ext uri="{A12FA001-AC4F-418D-AE19-62706E023703}">
                      <ahyp:hlinkClr xmlns:ahyp="http://schemas.microsoft.com/office/drawing/2018/hyperlinkcolor" val="tx"/>
                    </a:ext>
                  </a:extLst>
                </a:hlinkClick>
              </a:rPr>
              <a:t>nice well-behaved family</a:t>
            </a:r>
            <a:r>
              <a:rPr lang="en-GB" sz="900" dirty="0"/>
              <a:t> -</a:t>
            </a:r>
            <a:br>
              <a:rPr lang="en-GB" sz="900" dirty="0"/>
            </a:br>
            <a:br>
              <a:rPr lang="en-GB" sz="900" dirty="0"/>
            </a:br>
            <a:r>
              <a:rPr lang="en-GB" sz="900" dirty="0"/>
              <a:t>Birling: </a:t>
            </a:r>
            <a:r>
              <a:rPr lang="en-GB" sz="900" dirty="0">
                <a:hlinkClick r:id="rId8">
                  <a:extLst>
                    <a:ext uri="{A12FA001-AC4F-418D-AE19-62706E023703}">
                      <ahyp:hlinkClr xmlns:ahyp="http://schemas.microsoft.com/office/drawing/2018/hyperlinkcolor" val="tx"/>
                    </a:ext>
                  </a:extLst>
                </a:hlinkClick>
              </a:rPr>
              <a:t>We think we are -</a:t>
            </a:r>
            <a:br>
              <a:rPr lang="en-GB" sz="900" dirty="0"/>
            </a:br>
            <a:br>
              <a:rPr lang="en-GB" sz="900" dirty="0"/>
            </a:br>
            <a:r>
              <a:rPr lang="en-GB" sz="900" dirty="0"/>
              <a:t>Gerald: So if that's the only obstacle, sir , I think you might as well accept my congratulations now.</a:t>
            </a:r>
            <a:br>
              <a:rPr lang="en-GB" sz="900" dirty="0"/>
            </a:br>
            <a:br>
              <a:rPr lang="en-GB" sz="900" dirty="0"/>
            </a:br>
            <a:r>
              <a:rPr lang="en-GB" sz="900" dirty="0"/>
              <a:t>Birling: No, no, I couldn't do that. And don't say anything yet.</a:t>
            </a:r>
            <a:br>
              <a:rPr lang="en-GB" sz="900" dirty="0"/>
            </a:br>
            <a:br>
              <a:rPr lang="en-GB" sz="900" dirty="0"/>
            </a:br>
            <a:r>
              <a:rPr lang="en-GB" sz="900" dirty="0"/>
              <a:t>Gerald: Not even to my mother? </a:t>
            </a:r>
            <a:r>
              <a:rPr lang="en-GB" sz="900" dirty="0">
                <a:hlinkClick r:id="rId9">
                  <a:extLst>
                    <a:ext uri="{A12FA001-AC4F-418D-AE19-62706E023703}">
                      <ahyp:hlinkClr xmlns:ahyp="http://schemas.microsoft.com/office/drawing/2018/hyperlinkcolor" val="tx"/>
                    </a:ext>
                  </a:extLst>
                </a:hlinkClick>
              </a:rPr>
              <a:t>I know she'd be delighted.</a:t>
            </a:r>
            <a:br>
              <a:rPr lang="en-GB" sz="900" dirty="0"/>
            </a:br>
            <a:br>
              <a:rPr lang="en-GB" sz="900" dirty="0"/>
            </a:br>
            <a:r>
              <a:rPr lang="en-GB" sz="900" dirty="0"/>
              <a:t>Birling: Well, when she comes back, you might drop a hint to her. And </a:t>
            </a:r>
            <a:r>
              <a:rPr lang="en-GB" sz="900" dirty="0">
                <a:hlinkClick r:id="rId10">
                  <a:extLst>
                    <a:ext uri="{A12FA001-AC4F-418D-AE19-62706E023703}">
                      <ahyp:hlinkClr xmlns:ahyp="http://schemas.microsoft.com/office/drawing/2018/hyperlinkcolor" val="tx"/>
                    </a:ext>
                  </a:extLst>
                </a:hlinkClick>
              </a:rPr>
              <a:t>you can promise her that we'll try to keep out of trouble during the next few months.</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349553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55B0194-616F-4BDE-A8B5-4C9D728AB324}"/>
              </a:ext>
            </a:extLst>
          </p:cNvPr>
          <p:cNvSpPr>
            <a:spLocks noChangeArrowheads="1"/>
          </p:cNvSpPr>
          <p:nvPr/>
        </p:nvSpPr>
        <p:spPr bwMode="auto">
          <a:xfrm>
            <a:off x="240632" y="451264"/>
            <a:ext cx="4331368" cy="59554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GB" sz="900" dirty="0"/>
              <a:t>//they both laugh. Eric enters//</a:t>
            </a:r>
            <a:br>
              <a:rPr lang="en-GB" sz="900" dirty="0"/>
            </a:br>
            <a:br>
              <a:rPr lang="en-GB" sz="900" dirty="0"/>
            </a:br>
            <a:r>
              <a:rPr lang="en-GB" sz="900" dirty="0"/>
              <a:t>Eric: What's the joke? Started telling stories?</a:t>
            </a:r>
            <a:br>
              <a:rPr lang="en-GB" sz="900" dirty="0"/>
            </a:br>
            <a:br>
              <a:rPr lang="en-GB" sz="900" dirty="0"/>
            </a:br>
            <a:r>
              <a:rPr lang="en-GB" sz="900" dirty="0"/>
              <a:t>Birling: No. want another glass of port?</a:t>
            </a:r>
            <a:br>
              <a:rPr lang="en-GB" sz="900" dirty="0"/>
            </a:br>
            <a:br>
              <a:rPr lang="en-GB" sz="900" dirty="0"/>
            </a:br>
            <a:r>
              <a:rPr lang="en-GB" sz="900" dirty="0"/>
              <a:t>Eric: (sitting down) Yes, please. (takes decanter and helps himself.) mother says we mustn't stay too long. But I don't think it matters. I </a:t>
            </a:r>
            <a:r>
              <a:rPr lang="en-GB" sz="900" dirty="0" err="1"/>
              <a:t>left'em</a:t>
            </a:r>
            <a:r>
              <a:rPr lang="en-GB" sz="900" dirty="0"/>
              <a:t> talking about clothes again. You'd think a girl had never any clothes before she gets married. Women are potty about '</a:t>
            </a:r>
            <a:r>
              <a:rPr lang="en-GB" sz="900" dirty="0" err="1"/>
              <a:t>em</a:t>
            </a:r>
            <a:r>
              <a:rPr lang="en-GB" sz="900" dirty="0"/>
              <a:t>.</a:t>
            </a:r>
            <a:br>
              <a:rPr lang="en-GB" sz="900" dirty="0"/>
            </a:br>
            <a:br>
              <a:rPr lang="en-GB" sz="900" dirty="0"/>
            </a:br>
            <a:r>
              <a:rPr lang="en-GB" sz="900" dirty="0"/>
              <a:t>Birling: Yes, but you've got to remember, my boy, </a:t>
            </a:r>
            <a:r>
              <a:rPr lang="en-GB" sz="900" dirty="0">
                <a:hlinkClick r:id="rId2">
                  <a:extLst>
                    <a:ext uri="{A12FA001-AC4F-418D-AE19-62706E023703}">
                      <ahyp:hlinkClr xmlns:ahyp="http://schemas.microsoft.com/office/drawing/2018/hyperlinkcolor" val="tx"/>
                    </a:ext>
                  </a:extLst>
                </a:hlinkClick>
              </a:rPr>
              <a:t>that clothes mean something quite different to a woman.</a:t>
            </a:r>
            <a:r>
              <a:rPr lang="en-GB" sz="900" dirty="0"/>
              <a:t> Not just something to wear – and not only something to make '</a:t>
            </a:r>
            <a:r>
              <a:rPr lang="en-GB" sz="900" dirty="0" err="1"/>
              <a:t>em</a:t>
            </a:r>
            <a:r>
              <a:rPr lang="en-GB" sz="900" dirty="0"/>
              <a:t> look prettier – but – well, </a:t>
            </a:r>
            <a:r>
              <a:rPr lang="en-GB" sz="900" dirty="0">
                <a:hlinkClick r:id="rId3">
                  <a:extLst>
                    <a:ext uri="{A12FA001-AC4F-418D-AE19-62706E023703}">
                      <ahyp:hlinkClr xmlns:ahyp="http://schemas.microsoft.com/office/drawing/2018/hyperlinkcolor" val="tx"/>
                    </a:ext>
                  </a:extLst>
                </a:hlinkClick>
              </a:rPr>
              <a:t>a sort of sign or token of their self-respect.</a:t>
            </a:r>
            <a:br>
              <a:rPr lang="en-GB" sz="900" dirty="0"/>
            </a:br>
            <a:br>
              <a:rPr lang="en-GB" sz="900" dirty="0"/>
            </a:br>
            <a:r>
              <a:rPr lang="en-GB" sz="900" dirty="0"/>
              <a:t>Gerald: That's true.</a:t>
            </a:r>
            <a:br>
              <a:rPr lang="en-GB" sz="900" dirty="0"/>
            </a:br>
            <a:br>
              <a:rPr lang="en-GB" sz="900" dirty="0"/>
            </a:br>
            <a:r>
              <a:rPr lang="en-GB" sz="900" dirty="0"/>
              <a:t>Eric: (eagerly) Yes, I remember – </a:t>
            </a:r>
            <a:r>
              <a:rPr lang="en-GB" sz="900" dirty="0">
                <a:hlinkClick r:id="rId4">
                  <a:extLst>
                    <a:ext uri="{A12FA001-AC4F-418D-AE19-62706E023703}">
                      <ahyp:hlinkClr xmlns:ahyp="http://schemas.microsoft.com/office/drawing/2018/hyperlinkcolor" val="tx"/>
                    </a:ext>
                  </a:extLst>
                </a:hlinkClick>
              </a:rPr>
              <a:t>(but he checks himself.)</a:t>
            </a:r>
            <a:br>
              <a:rPr lang="en-GB" sz="900" dirty="0"/>
            </a:br>
            <a:br>
              <a:rPr lang="en-GB" sz="900" dirty="0"/>
            </a:br>
            <a:r>
              <a:rPr lang="en-GB" sz="900" dirty="0"/>
              <a:t>Birling: Well, what do you remember?</a:t>
            </a:r>
            <a:br>
              <a:rPr lang="en-GB" sz="900" dirty="0"/>
            </a:br>
            <a:br>
              <a:rPr lang="en-GB" sz="900" dirty="0"/>
            </a:br>
            <a:r>
              <a:rPr lang="en-GB" sz="900" dirty="0"/>
              <a:t>Eric: (confused) Nothing.</a:t>
            </a:r>
            <a:br>
              <a:rPr lang="en-GB" sz="900" dirty="0"/>
            </a:br>
            <a:br>
              <a:rPr lang="en-GB" sz="900" dirty="0"/>
            </a:br>
            <a:r>
              <a:rPr lang="en-GB" sz="900" dirty="0"/>
              <a:t>Birling: Nothing?</a:t>
            </a:r>
            <a:br>
              <a:rPr lang="en-GB" sz="900" dirty="0"/>
            </a:br>
            <a:br>
              <a:rPr lang="en-GB" sz="900" dirty="0"/>
            </a:br>
            <a:r>
              <a:rPr lang="en-GB" sz="900" dirty="0"/>
              <a:t>Gerald: (amused) Sounds a bit fishy to me.</a:t>
            </a:r>
            <a:br>
              <a:rPr lang="en-GB" sz="900" dirty="0"/>
            </a:br>
            <a:br>
              <a:rPr lang="en-GB" sz="900" dirty="0"/>
            </a:br>
            <a:r>
              <a:rPr lang="en-GB" sz="900" dirty="0"/>
              <a:t>Birling: (taking it in the same manner) Yes, you don't know what some of these boys get up to nowadays. More money to spend and time to spare than I had when I was Eric’s age. They worked us hard in those days and kept us short of cash. Thought even then – we broke out and had a bit of fun sometimes.</a:t>
            </a:r>
            <a:br>
              <a:rPr lang="en-GB" sz="900" dirty="0"/>
            </a:br>
            <a:br>
              <a:rPr lang="en-GB" sz="900" dirty="0"/>
            </a:br>
            <a:r>
              <a:rPr lang="en-GB" sz="900" dirty="0"/>
              <a:t>Gerald: I’ll bet you did.</a:t>
            </a:r>
            <a:br>
              <a:rPr lang="en-GB" sz="900" dirty="0"/>
            </a:br>
            <a:br>
              <a:rPr lang="en-GB" sz="900" dirty="0"/>
            </a:br>
            <a:r>
              <a:rPr lang="en-GB" sz="900" dirty="0"/>
              <a:t>Birling: (solemnly) But this is the point. I don't want to lecture you two young fellows again. But what so many of you don't seem to understand now, when things are so much easier, is that a </a:t>
            </a:r>
            <a:r>
              <a:rPr lang="en-GB" sz="900" dirty="0">
                <a:hlinkClick r:id="rId5">
                  <a:extLst>
                    <a:ext uri="{A12FA001-AC4F-418D-AE19-62706E023703}">
                      <ahyp:hlinkClr xmlns:ahyp="http://schemas.microsoft.com/office/drawing/2018/hyperlinkcolor" val="tx"/>
                    </a:ext>
                  </a:extLst>
                </a:hlinkClick>
              </a:rPr>
              <a:t>man has to make his own way – has to look after himself</a:t>
            </a:r>
            <a:r>
              <a:rPr lang="en-GB" sz="900" dirty="0"/>
              <a:t> – and his family too, of course, when he has one – and so long as he does that he won't come to much harm. </a:t>
            </a:r>
            <a:r>
              <a:rPr lang="en-GB" sz="900" dirty="0">
                <a:hlinkClick r:id="rId6">
                  <a:extLst>
                    <a:ext uri="{A12FA001-AC4F-418D-AE19-62706E023703}">
                      <ahyp:hlinkClr xmlns:ahyp="http://schemas.microsoft.com/office/drawing/2018/hyperlinkcolor" val="tx"/>
                    </a:ext>
                  </a:extLst>
                </a:hlinkClick>
              </a:rPr>
              <a:t>But the way some of these cranks talk and write now, you'd think everybody has to look after everybody else, as if we were all mixed up together like bees in a hive</a:t>
            </a:r>
            <a:r>
              <a:rPr lang="en-GB" sz="900" dirty="0"/>
              <a:t> – community and all that nonsense. But take my word for it, you youngsters – and I’ve learnt in the good hard school of experience – </a:t>
            </a:r>
            <a:r>
              <a:rPr lang="en-GB" sz="900" dirty="0">
                <a:hlinkClick r:id="rId7">
                  <a:extLst>
                    <a:ext uri="{A12FA001-AC4F-418D-AE19-62706E023703}">
                      <ahyp:hlinkClr xmlns:ahyp="http://schemas.microsoft.com/office/drawing/2018/hyperlinkcolor" val="tx"/>
                    </a:ext>
                  </a:extLst>
                </a:hlinkClick>
              </a:rPr>
              <a:t>that a man has to mind his own business and look after himself and his own – and -</a:t>
            </a:r>
            <a:endParaRPr kumimoji="0" lang="en-US" altLang="en-US" sz="900" b="0" i="0" u="none" strike="noStrike" cap="none" normalizeH="0" baseline="0" dirty="0">
              <a:ln>
                <a:noFill/>
              </a:ln>
              <a:effectLst/>
              <a:latin typeface="+mn-lt"/>
              <a:cs typeface="Times New Roman" panose="02020603050405020304" pitchFamily="18" charset="0"/>
            </a:endParaRPr>
          </a:p>
        </p:txBody>
      </p:sp>
      <p:sp>
        <p:nvSpPr>
          <p:cNvPr id="2" name="Slide Number Placeholder 1">
            <a:extLst>
              <a:ext uri="{FF2B5EF4-FFF2-40B4-BE49-F238E27FC236}">
                <a16:creationId xmlns:a16="http://schemas.microsoft.com/office/drawing/2014/main" id="{437AC080-9D17-4103-9632-2A86F6466AFD}"/>
              </a:ext>
            </a:extLst>
          </p:cNvPr>
          <p:cNvSpPr>
            <a:spLocks noGrp="1"/>
          </p:cNvSpPr>
          <p:nvPr>
            <p:ph type="sldNum" sz="quarter" idx="12"/>
          </p:nvPr>
        </p:nvSpPr>
        <p:spPr/>
        <p:txBody>
          <a:bodyPr/>
          <a:lstStyle/>
          <a:p>
            <a:fld id="{C63DA215-6977-48F1-8156-8B8B1A4E37B0}" type="slidenum">
              <a:rPr lang="en-GB" smtClean="0"/>
              <a:t>9</a:t>
            </a:fld>
            <a:endParaRPr lang="en-GB"/>
          </a:p>
        </p:txBody>
      </p:sp>
      <p:sp>
        <p:nvSpPr>
          <p:cNvPr id="6" name="Rectangle 1">
            <a:extLst>
              <a:ext uri="{FF2B5EF4-FFF2-40B4-BE49-F238E27FC236}">
                <a16:creationId xmlns:a16="http://schemas.microsoft.com/office/drawing/2014/main" id="{D2947CDA-B041-4D48-9F90-E0441BEE5776}"/>
              </a:ext>
            </a:extLst>
          </p:cNvPr>
          <p:cNvSpPr>
            <a:spLocks noChangeArrowheads="1"/>
          </p:cNvSpPr>
          <p:nvPr/>
        </p:nvSpPr>
        <p:spPr bwMode="auto">
          <a:xfrm>
            <a:off x="4654640" y="54626"/>
            <a:ext cx="4331368"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fr-FR" sz="900" dirty="0"/>
              <a:t>Ils rient tous les deux. </a:t>
            </a:r>
            <a:r>
              <a:rPr lang="fr-FR" sz="900" dirty="0" err="1"/>
              <a:t>Eric</a:t>
            </a:r>
            <a:r>
              <a:rPr lang="fr-FR" sz="900" dirty="0"/>
              <a:t> entre//</a:t>
            </a:r>
            <a:br>
              <a:rPr lang="fr-FR" sz="900" dirty="0"/>
            </a:br>
            <a:br>
              <a:rPr lang="fr-FR" sz="900" dirty="0"/>
            </a:br>
            <a:r>
              <a:rPr lang="fr-FR" sz="900" dirty="0" err="1"/>
              <a:t>Eric</a:t>
            </a:r>
            <a:r>
              <a:rPr lang="fr-FR" sz="900" dirty="0"/>
              <a:t> : Quelle est la blague ? Vous avez commencé à raconter des histoires?</a:t>
            </a:r>
            <a:br>
              <a:rPr lang="fr-FR" sz="900" dirty="0"/>
            </a:br>
            <a:br>
              <a:rPr lang="fr-FR" sz="900" dirty="0"/>
            </a:br>
            <a:r>
              <a:rPr lang="fr-FR" sz="900" dirty="0" err="1"/>
              <a:t>Birling</a:t>
            </a:r>
            <a:r>
              <a:rPr lang="fr-FR" sz="900" dirty="0"/>
              <a:t> : Non. Vous voulez un autre verre de Porto?</a:t>
            </a:r>
            <a:br>
              <a:rPr lang="fr-FR" sz="900" dirty="0"/>
            </a:br>
            <a:br>
              <a:rPr lang="fr-FR" sz="900" dirty="0"/>
            </a:br>
            <a:r>
              <a:rPr lang="fr-FR" sz="900" dirty="0" err="1"/>
              <a:t>Eric</a:t>
            </a:r>
            <a:r>
              <a:rPr lang="fr-FR" sz="900" dirty="0"/>
              <a:t> : (s’asseyant) Oui, s’il vous plaît. (prend une carafe et se sert.) Maman dit que nous ne devons pas rester trop longtemps. Mais je ne pense pas que cela importe. Je les ai quittés en parlant à nouveau de vêtements. On pourrait penser qu’une fille n’a jamais eu de vêtements avant de se marier. Les femmes sont pot à leur sujet.</a:t>
            </a:r>
            <a:br>
              <a:rPr lang="fr-FR" sz="900" dirty="0"/>
            </a:br>
            <a:br>
              <a:rPr lang="fr-FR" sz="900" dirty="0"/>
            </a:br>
            <a:r>
              <a:rPr lang="fr-FR" sz="900" dirty="0" err="1"/>
              <a:t>Birling</a:t>
            </a:r>
            <a:r>
              <a:rPr lang="fr-FR" sz="900" dirty="0"/>
              <a:t>: Oui, mais vous devez vous rappeler, mon garçon, que les vêtements signifient quelque chose de très différent pour une femme. Pas seulement quelque chose à porter – et pas seulement quelque chose pour les rendre plus jolies – mais – eh bien, une sorte de signe ou de gage de leur respect de soi.</a:t>
            </a:r>
            <a:br>
              <a:rPr lang="fr-FR" sz="900" dirty="0"/>
            </a:br>
            <a:br>
              <a:rPr lang="fr-FR" sz="900" dirty="0"/>
            </a:br>
            <a:r>
              <a:rPr lang="fr-FR" sz="900" dirty="0"/>
              <a:t>Gerald : C’est vrai.</a:t>
            </a:r>
            <a:br>
              <a:rPr lang="fr-FR" sz="900" dirty="0"/>
            </a:br>
            <a:br>
              <a:rPr lang="fr-FR" sz="900" dirty="0"/>
            </a:br>
            <a:r>
              <a:rPr lang="fr-FR" sz="900" dirty="0" err="1"/>
              <a:t>Eric</a:t>
            </a:r>
            <a:r>
              <a:rPr lang="fr-FR" sz="900" dirty="0"/>
              <a:t> : (avec impatience) Oui, je m’en souviens – (mais il vérifie lui-même.)</a:t>
            </a:r>
            <a:br>
              <a:rPr lang="fr-FR" sz="900" dirty="0"/>
            </a:br>
            <a:br>
              <a:rPr lang="fr-FR" sz="900" dirty="0"/>
            </a:br>
            <a:r>
              <a:rPr lang="fr-FR" sz="900" dirty="0" err="1"/>
              <a:t>Birling</a:t>
            </a:r>
            <a:r>
              <a:rPr lang="fr-FR" sz="900" dirty="0"/>
              <a:t>: Eh bien, de quoi vous souvenez-vous?</a:t>
            </a:r>
            <a:br>
              <a:rPr lang="fr-FR" sz="900" dirty="0"/>
            </a:br>
            <a:br>
              <a:rPr lang="fr-FR" sz="900" dirty="0"/>
            </a:br>
            <a:r>
              <a:rPr lang="fr-FR" sz="900" dirty="0" err="1"/>
              <a:t>Eric</a:t>
            </a:r>
            <a:r>
              <a:rPr lang="fr-FR" sz="900" dirty="0"/>
              <a:t> : (confus) Rien.</a:t>
            </a:r>
            <a:br>
              <a:rPr lang="fr-FR" sz="900" dirty="0"/>
            </a:br>
            <a:br>
              <a:rPr lang="fr-FR" sz="900" dirty="0"/>
            </a:br>
            <a:r>
              <a:rPr lang="fr-FR" sz="900" dirty="0" err="1"/>
              <a:t>Birling</a:t>
            </a:r>
            <a:r>
              <a:rPr lang="fr-FR" sz="900" dirty="0"/>
              <a:t> : Rien ?</a:t>
            </a:r>
            <a:br>
              <a:rPr lang="fr-FR" sz="900" dirty="0"/>
            </a:br>
            <a:br>
              <a:rPr lang="fr-FR" sz="900" dirty="0"/>
            </a:br>
            <a:r>
              <a:rPr lang="fr-FR" sz="900" dirty="0"/>
              <a:t>Gerald : (amusé) Cela me semble un peu louche.</a:t>
            </a:r>
            <a:br>
              <a:rPr lang="fr-FR" sz="900" dirty="0"/>
            </a:br>
            <a:br>
              <a:rPr lang="fr-FR" sz="900" dirty="0"/>
            </a:br>
            <a:r>
              <a:rPr lang="fr-FR" sz="900" dirty="0" err="1"/>
              <a:t>Birling</a:t>
            </a:r>
            <a:r>
              <a:rPr lang="fr-FR" sz="900" dirty="0"/>
              <a:t> : (en prenant les choses de la même manière) Oui, vous ne savez pas ce que certains de ces garçons font de nos jours. Plus d’argent à dépenser et de temps à consacrer que lorsque j’avais l’âge </a:t>
            </a:r>
            <a:r>
              <a:rPr lang="fr-FR" sz="900" dirty="0" err="1"/>
              <a:t>d’Eric</a:t>
            </a:r>
            <a:r>
              <a:rPr lang="fr-FR" sz="900" dirty="0"/>
              <a:t>. Ils nous ont travaillé dur à cette époque et nous ont gardés à court d’argent. Je pensais même à ce moment-là – nous avons éclaté et nous nous sommes un peu amusés parfois.</a:t>
            </a:r>
            <a:br>
              <a:rPr lang="fr-FR" sz="900" dirty="0"/>
            </a:br>
            <a:br>
              <a:rPr lang="fr-FR" sz="900" dirty="0"/>
            </a:br>
            <a:r>
              <a:rPr lang="fr-FR" sz="900" dirty="0"/>
              <a:t>Gerald : Je parie que vous l’avez fait.</a:t>
            </a:r>
            <a:br>
              <a:rPr lang="fr-FR" sz="900" dirty="0"/>
            </a:br>
            <a:br>
              <a:rPr lang="fr-FR" sz="900" dirty="0"/>
            </a:br>
            <a:r>
              <a:rPr lang="fr-FR" sz="900" dirty="0" err="1"/>
              <a:t>Birling</a:t>
            </a:r>
            <a:r>
              <a:rPr lang="fr-FR" sz="900" dirty="0"/>
              <a:t> : (solennellement) Mais c’est le but. Je ne veux pas vous faire la leçon à nouveau, jeunes gens. Mais ce que beaucoup d’entre vous ne semblent pas comprendre maintenant, alors que les choses sont tellement plus faciles, c’est qu’un homme doit faire son propre chemin – doit prendre soin de lui-même – et de sa famille aussi, bien sûr, quand il en a un – et tant qu’il le fait, il ne fera pas beaucoup de mal. Mais la façon dont certaines de ces manivelles parlent et écrivent maintenant, on pourrait penser que tout le monde doit s’occuper de tout le monde, comme si nous étions tous mélangés comme des abeilles dans une ruche – communauté et toutes ces absurdités. Mais croyez-moi sur parole, vous les jeunes – et j’ai appris dans la bonne école de l’expérience – qu’un homme doit s’occuper de ses propres affaires et prendre soin de lui-même et des siens – et...
</a:t>
            </a:r>
            <a:endParaRPr kumimoji="0" lang="en-US" altLang="en-US" sz="900" b="0" i="0" u="none" strike="noStrike" cap="none" normalizeH="0" baseline="0" dirty="0">
              <a:ln>
                <a:noFill/>
              </a:ln>
              <a:effectLst/>
              <a:latin typeface="+mn-lt"/>
              <a:cs typeface="Times New Roman" panose="02020603050405020304" pitchFamily="18" charset="0"/>
            </a:endParaRPr>
          </a:p>
        </p:txBody>
      </p:sp>
    </p:spTree>
    <p:extLst>
      <p:ext uri="{BB962C8B-B14F-4D97-AF65-F5344CB8AC3E}">
        <p14:creationId xmlns:p14="http://schemas.microsoft.com/office/powerpoint/2010/main" val="42263071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20854</Words>
  <Application>Microsoft Office PowerPoint</Application>
  <PresentationFormat>On-screen Show (4:3)</PresentationFormat>
  <Paragraphs>100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An Inspector Calls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13</cp:revision>
  <dcterms:created xsi:type="dcterms:W3CDTF">2022-10-31T16:51:24Z</dcterms:created>
  <dcterms:modified xsi:type="dcterms:W3CDTF">2023-01-09T16:07:13Z</dcterms:modified>
</cp:coreProperties>
</file>