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10"/>
  </p:notesMasterIdLst>
  <p:sldIdLst>
    <p:sldId id="304" r:id="rId5"/>
    <p:sldId id="287" r:id="rId6"/>
    <p:sldId id="259" r:id="rId7"/>
    <p:sldId id="298" r:id="rId8"/>
    <p:sldId id="337"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01" autoAdjust="0"/>
  </p:normalViewPr>
  <p:slideViewPr>
    <p:cSldViewPr snapToGrid="0">
      <p:cViewPr varScale="1">
        <p:scale>
          <a:sx n="111" d="100"/>
          <a:sy n="111" d="100"/>
        </p:scale>
        <p:origin x="161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 reminder – if you don’t revisit what you have learned. It is scientifically proven that you will forget. This means you will have to CATCH UP. If you use resources such as </a:t>
            </a:r>
            <a:r>
              <a:rPr lang="en-US" dirty="0" err="1"/>
              <a:t>GCSEPod</a:t>
            </a:r>
            <a:r>
              <a:rPr lang="en-US" dirty="0"/>
              <a:t> and the revision methods you have been taught, science proves that you will KEEP UP</a:t>
            </a:r>
            <a:endParaRPr lang="en-GB" dirty="0"/>
          </a:p>
        </p:txBody>
      </p:sp>
    </p:spTree>
    <p:extLst>
      <p:ext uri="{BB962C8B-B14F-4D97-AF65-F5344CB8AC3E}">
        <p14:creationId xmlns:p14="http://schemas.microsoft.com/office/powerpoint/2010/main" val="243173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39fcd41a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39fcd41a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we know doesn’t work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science of learning has also told us there are several ineffective revision strategies which remain popular. Students often feel as they have been ‘busy’ doing these, they are revising hard. However, they have little impact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Re-reading – this gives a false sense that you ‘know it’. However, your brain isn’t doing any hard work or learning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Highighting</a:t>
            </a:r>
            <a:r>
              <a:rPr lang="en-US" dirty="0"/>
              <a:t> – it wastes time and leaves you focusing on a narrow area, often missing the big picture of the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Cramming – This essentially overloads your working memory, you cant learn it all. It causes stress/anxiety before exams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Re-writing – writing out your notes again isn’t making your brain do any hard work, it simply wastes time.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Please model how to create a flashcard using a pod from </a:t>
            </a:r>
            <a:r>
              <a:rPr lang="en-US" dirty="0" err="1"/>
              <a:t>GCSEPod</a:t>
            </a:r>
            <a:r>
              <a:rPr lang="en-US" dirty="0"/>
              <a:t>.</a:t>
            </a:r>
          </a:p>
          <a:p>
            <a:pPr marL="158750" indent="0">
              <a:buNone/>
            </a:pPr>
            <a:r>
              <a:rPr lang="en-US" dirty="0"/>
              <a:t>Ensure you explain the importance of not overloading information</a:t>
            </a:r>
          </a:p>
          <a:p>
            <a:pPr marL="158750" indent="0">
              <a:buNone/>
            </a:pPr>
            <a:r>
              <a:rPr lang="en-US" dirty="0"/>
              <a:t>And the importance of </a:t>
            </a:r>
            <a:r>
              <a:rPr lang="en-US" b="1" dirty="0"/>
              <a:t>using</a:t>
            </a:r>
            <a:r>
              <a:rPr lang="en-US" b="0" dirty="0"/>
              <a:t> the flashcards to test yourself by explaining aloud or asking a friend or family member to test you</a:t>
            </a:r>
            <a:endParaRPr lang="en-US" dirty="0"/>
          </a:p>
        </p:txBody>
      </p:sp>
    </p:spTree>
    <p:extLst>
      <p:ext uri="{BB962C8B-B14F-4D97-AF65-F5344CB8AC3E}">
        <p14:creationId xmlns:p14="http://schemas.microsoft.com/office/powerpoint/2010/main" val="40516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727A97-95DC-448C-8E18-A6FF53E34767}"/>
              </a:ext>
            </a:extLst>
          </p:cNvPr>
          <p:cNvPicPr>
            <a:picLocks noChangeAspect="1"/>
          </p:cNvPicPr>
          <p:nvPr/>
        </p:nvPicPr>
        <p:blipFill>
          <a:blip r:embed="rId2"/>
          <a:stretch>
            <a:fillRect/>
          </a:stretch>
        </p:blipFill>
        <p:spPr>
          <a:xfrm>
            <a:off x="0" y="4270946"/>
            <a:ext cx="9144000" cy="866775"/>
          </a:xfrm>
          <a:prstGeom prst="rect">
            <a:avLst/>
          </a:prstGeom>
        </p:spPr>
      </p:pic>
      <p:sp>
        <p:nvSpPr>
          <p:cNvPr id="4" name="Title 1">
            <a:extLst>
              <a:ext uri="{FF2B5EF4-FFF2-40B4-BE49-F238E27FC236}">
                <a16:creationId xmlns:a16="http://schemas.microsoft.com/office/drawing/2014/main" id="{52C4F37E-6D4C-45AD-A27D-322B10FF6037}"/>
              </a:ext>
            </a:extLst>
          </p:cNvPr>
          <p:cNvSpPr txBox="1">
            <a:spLocks/>
          </p:cNvSpPr>
          <p:nvPr/>
        </p:nvSpPr>
        <p:spPr>
          <a:xfrm>
            <a:off x="311700" y="1306280"/>
            <a:ext cx="85206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6000" dirty="0">
                <a:solidFill>
                  <a:srgbClr val="FF0000"/>
                </a:solidFill>
                <a:latin typeface="ITC Kabel Std Book" panose="020D0402020204020904" pitchFamily="34" charset="0"/>
                <a:cs typeface="Calibri" panose="020F0502020204030204" pitchFamily="34" charset="0"/>
              </a:rPr>
              <a:t>How do you revise?</a:t>
            </a:r>
          </a:p>
          <a:p>
            <a:endParaRPr lang="en-US" sz="6000" dirty="0">
              <a:solidFill>
                <a:srgbClr val="FF0000"/>
              </a:solidFill>
              <a:latin typeface="ITC Kabel Std Book" panose="020D0402020204020904" pitchFamily="34" charset="0"/>
              <a:cs typeface="Calibri" panose="020F0502020204030204" pitchFamily="34" charset="0"/>
            </a:endParaRPr>
          </a:p>
        </p:txBody>
      </p:sp>
      <p:sp>
        <p:nvSpPr>
          <p:cNvPr id="2" name="TextBox 1">
            <a:extLst>
              <a:ext uri="{FF2B5EF4-FFF2-40B4-BE49-F238E27FC236}">
                <a16:creationId xmlns:a16="http://schemas.microsoft.com/office/drawing/2014/main" id="{9D7EC524-7B2E-4ED6-2EE8-695D318D145A}"/>
              </a:ext>
            </a:extLst>
          </p:cNvPr>
          <p:cNvSpPr txBox="1"/>
          <p:nvPr/>
        </p:nvSpPr>
        <p:spPr>
          <a:xfrm>
            <a:off x="311700" y="957695"/>
            <a:ext cx="8520600" cy="3416320"/>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Over the last few weeks in Session Zero, you should have looked at the following revision strategies:</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Revision Method 1 – Reduce and Explain</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Revision Method 2 – The Power of Symbols</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Revision Method 3 – Spider Diagrams</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Revision Method 4 -  Making Flash Cards</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Today:</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Revision Method 5 – Test your memory </a:t>
            </a:r>
          </a:p>
        </p:txBody>
      </p:sp>
      <p:pic>
        <p:nvPicPr>
          <p:cNvPr id="6" name="Picture 5">
            <a:extLst>
              <a:ext uri="{FF2B5EF4-FFF2-40B4-BE49-F238E27FC236}">
                <a16:creationId xmlns:a16="http://schemas.microsoft.com/office/drawing/2014/main" id="{1B2F2948-2283-2DA0-2125-6136BF92FCDF}"/>
              </a:ext>
            </a:extLst>
          </p:cNvPr>
          <p:cNvPicPr>
            <a:picLocks noChangeAspect="1"/>
          </p:cNvPicPr>
          <p:nvPr/>
        </p:nvPicPr>
        <p:blipFill>
          <a:blip r:embed="rId3"/>
          <a:stretch>
            <a:fillRect/>
          </a:stretch>
        </p:blipFill>
        <p:spPr>
          <a:xfrm>
            <a:off x="6235665" y="1509452"/>
            <a:ext cx="2596635" cy="2466803"/>
          </a:xfrm>
          <a:prstGeom prst="rect">
            <a:avLst/>
          </a:prstGeom>
        </p:spPr>
      </p:pic>
    </p:spTree>
    <p:extLst>
      <p:ext uri="{BB962C8B-B14F-4D97-AF65-F5344CB8AC3E}">
        <p14:creationId xmlns:p14="http://schemas.microsoft.com/office/powerpoint/2010/main" val="305156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461B5A-AC22-4234-99BF-7115127F7238}"/>
              </a:ext>
            </a:extLst>
          </p:cNvPr>
          <p:cNvPicPr>
            <a:picLocks noChangeAspect="1"/>
          </p:cNvPicPr>
          <p:nvPr/>
        </p:nvPicPr>
        <p:blipFill>
          <a:blip r:embed="rId3"/>
          <a:stretch>
            <a:fillRect/>
          </a:stretch>
        </p:blipFill>
        <p:spPr>
          <a:xfrm>
            <a:off x="640153" y="396108"/>
            <a:ext cx="7589447" cy="4146390"/>
          </a:xfrm>
          <a:prstGeom prst="rect">
            <a:avLst/>
          </a:prstGeom>
        </p:spPr>
      </p:pic>
      <p:sp>
        <p:nvSpPr>
          <p:cNvPr id="4" name="Text Placeholder 2">
            <a:extLst>
              <a:ext uri="{FF2B5EF4-FFF2-40B4-BE49-F238E27FC236}">
                <a16:creationId xmlns:a16="http://schemas.microsoft.com/office/drawing/2014/main" id="{2858A6CD-336A-430F-B1C8-BF76545C2A26}"/>
              </a:ext>
            </a:extLst>
          </p:cNvPr>
          <p:cNvSpPr txBox="1">
            <a:spLocks/>
          </p:cNvSpPr>
          <p:nvPr/>
        </p:nvSpPr>
        <p:spPr>
          <a:xfrm>
            <a:off x="311700" y="178334"/>
            <a:ext cx="8520600" cy="3416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n-US" sz="2400" dirty="0">
                <a:solidFill>
                  <a:srgbClr val="FF0000"/>
                </a:solidFill>
                <a:latin typeface="ITC Kabel Std Book" panose="020D0402020204020904" pitchFamily="34" charset="0"/>
              </a:rPr>
              <a:t>Forgetting and Retrieval</a:t>
            </a:r>
            <a:endParaRPr lang="en-GB" sz="2400" dirty="0">
              <a:solidFill>
                <a:srgbClr val="FF0000"/>
              </a:solidFill>
              <a:latin typeface="ITC Kabel Std Book" panose="020D0402020204020904" pitchFamily="34" charset="0"/>
            </a:endParaRPr>
          </a:p>
        </p:txBody>
      </p:sp>
      <p:pic>
        <p:nvPicPr>
          <p:cNvPr id="5" name="Picture 4">
            <a:extLst>
              <a:ext uri="{FF2B5EF4-FFF2-40B4-BE49-F238E27FC236}">
                <a16:creationId xmlns:a16="http://schemas.microsoft.com/office/drawing/2014/main" id="{D8133021-A4FB-4C4F-BEBC-EB25559B31C0}"/>
              </a:ext>
            </a:extLst>
          </p:cNvPr>
          <p:cNvPicPr>
            <a:picLocks noChangeAspect="1"/>
          </p:cNvPicPr>
          <p:nvPr/>
        </p:nvPicPr>
        <p:blipFill>
          <a:blip r:embed="rId4"/>
          <a:stretch>
            <a:fillRect/>
          </a:stretch>
        </p:blipFill>
        <p:spPr>
          <a:xfrm>
            <a:off x="0" y="4270946"/>
            <a:ext cx="9144000" cy="866775"/>
          </a:xfrm>
          <a:prstGeom prst="rect">
            <a:avLst/>
          </a:prstGeom>
        </p:spPr>
      </p:pic>
    </p:spTree>
    <p:extLst>
      <p:ext uri="{BB962C8B-B14F-4D97-AF65-F5344CB8AC3E}">
        <p14:creationId xmlns:p14="http://schemas.microsoft.com/office/powerpoint/2010/main" val="195754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6079839" y="341505"/>
            <a:ext cx="2631899" cy="1815882"/>
          </a:xfrm>
          <a:prstGeom prst="rect">
            <a:avLst/>
          </a:prstGeom>
          <a:ln>
            <a:noFill/>
          </a:ln>
          <a:effectLst>
            <a:outerShdw blurRad="292100" dist="139700" dir="2700000" algn="tl" rotWithShape="0">
              <a:srgbClr val="333333">
                <a:alpha val="65000"/>
              </a:srgbClr>
            </a:outerShdw>
          </a:effectLst>
        </p:spPr>
      </p:pic>
      <p:pic>
        <p:nvPicPr>
          <p:cNvPr id="80" name="Google Shape;80;p17"/>
          <p:cNvPicPr preferRelativeResize="0"/>
          <p:nvPr/>
        </p:nvPicPr>
        <p:blipFill>
          <a:blip r:embed="rId4">
            <a:alphaModFix/>
          </a:blip>
          <a:stretch>
            <a:fillRect/>
          </a:stretch>
        </p:blipFill>
        <p:spPr>
          <a:xfrm>
            <a:off x="3742373" y="2333862"/>
            <a:ext cx="2631898" cy="1937084"/>
          </a:xfrm>
          <a:prstGeom prst="rect">
            <a:avLst/>
          </a:prstGeom>
          <a:ln>
            <a:noFill/>
          </a:ln>
          <a:effectLst>
            <a:outerShdw blurRad="292100" dist="139700" dir="2700000" algn="tl" rotWithShape="0">
              <a:srgbClr val="333333">
                <a:alpha val="65000"/>
              </a:srgbClr>
            </a:outerShdw>
          </a:effectLst>
        </p:spPr>
      </p:pic>
      <p:sp>
        <p:nvSpPr>
          <p:cNvPr id="9" name="Text Placeholder 2">
            <a:extLst>
              <a:ext uri="{FF2B5EF4-FFF2-40B4-BE49-F238E27FC236}">
                <a16:creationId xmlns:a16="http://schemas.microsoft.com/office/drawing/2014/main" id="{164A71BB-D2FB-4EBD-9AD1-528B37AF21A2}"/>
              </a:ext>
            </a:extLst>
          </p:cNvPr>
          <p:cNvSpPr txBox="1">
            <a:spLocks/>
          </p:cNvSpPr>
          <p:nvPr/>
        </p:nvSpPr>
        <p:spPr>
          <a:xfrm>
            <a:off x="311700" y="317662"/>
            <a:ext cx="8520600" cy="3416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n-US" sz="3200" dirty="0">
                <a:solidFill>
                  <a:srgbClr val="FF0000"/>
                </a:solidFill>
                <a:latin typeface="ITC Kabel Std Book" panose="020D0402020204020904" pitchFamily="34" charset="0"/>
              </a:rPr>
              <a:t>What does not work?</a:t>
            </a:r>
            <a:endParaRPr lang="en-GB" sz="3200" dirty="0">
              <a:solidFill>
                <a:srgbClr val="FF0000"/>
              </a:solidFill>
              <a:latin typeface="ITC Kabel Std Book" panose="020D0402020204020904" pitchFamily="34" charset="0"/>
            </a:endParaRPr>
          </a:p>
        </p:txBody>
      </p:sp>
      <p:sp>
        <p:nvSpPr>
          <p:cNvPr id="4" name="TextBox 3">
            <a:extLst>
              <a:ext uri="{FF2B5EF4-FFF2-40B4-BE49-F238E27FC236}">
                <a16:creationId xmlns:a16="http://schemas.microsoft.com/office/drawing/2014/main" id="{F85BA3E8-3F98-4DEB-BC02-23925E5D17FC}"/>
              </a:ext>
            </a:extLst>
          </p:cNvPr>
          <p:cNvSpPr txBox="1"/>
          <p:nvPr/>
        </p:nvSpPr>
        <p:spPr>
          <a:xfrm>
            <a:off x="432262" y="1163782"/>
            <a:ext cx="450549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ITC Kabel Std Book" panose="020D0402020204020904" pitchFamily="34" charset="0"/>
              </a:rPr>
              <a:t>Re-reading</a:t>
            </a:r>
          </a:p>
          <a:p>
            <a:pPr marL="457200" indent="-457200">
              <a:buFont typeface="Arial" panose="020B0604020202020204" pitchFamily="34" charset="0"/>
              <a:buChar char="•"/>
            </a:pPr>
            <a:r>
              <a:rPr lang="en-US" sz="2800" dirty="0">
                <a:latin typeface="ITC Kabel Std Book" panose="020D0402020204020904" pitchFamily="34" charset="0"/>
              </a:rPr>
              <a:t>Highlighting</a:t>
            </a:r>
          </a:p>
          <a:p>
            <a:pPr marL="457200" indent="-457200">
              <a:buFont typeface="Arial" panose="020B0604020202020204" pitchFamily="34" charset="0"/>
              <a:buChar char="•"/>
            </a:pPr>
            <a:r>
              <a:rPr lang="en-US" sz="2800" dirty="0">
                <a:latin typeface="ITC Kabel Std Book" panose="020D0402020204020904" pitchFamily="34" charset="0"/>
              </a:rPr>
              <a:t>Cramming</a:t>
            </a:r>
          </a:p>
          <a:p>
            <a:pPr marL="457200" indent="-457200">
              <a:buFont typeface="Arial" panose="020B0604020202020204" pitchFamily="34" charset="0"/>
              <a:buChar char="•"/>
            </a:pPr>
            <a:r>
              <a:rPr lang="en-US" sz="2800" dirty="0">
                <a:latin typeface="ITC Kabel Std Book" panose="020D0402020204020904" pitchFamily="34" charset="0"/>
              </a:rPr>
              <a:t>Re-Writing</a:t>
            </a:r>
            <a:endParaRPr lang="en-GB" sz="2800" dirty="0">
              <a:latin typeface="ITC Kabel Std Book" panose="020D0402020204020904" pitchFamily="34" charset="0"/>
            </a:endParaRPr>
          </a:p>
        </p:txBody>
      </p:sp>
      <p:pic>
        <p:nvPicPr>
          <p:cNvPr id="6" name="Picture 5">
            <a:extLst>
              <a:ext uri="{FF2B5EF4-FFF2-40B4-BE49-F238E27FC236}">
                <a16:creationId xmlns:a16="http://schemas.microsoft.com/office/drawing/2014/main" id="{FCB112EA-0D42-4C22-B259-8D0C2AEF241A}"/>
              </a:ext>
            </a:extLst>
          </p:cNvPr>
          <p:cNvPicPr>
            <a:picLocks noChangeAspect="1"/>
          </p:cNvPicPr>
          <p:nvPr/>
        </p:nvPicPr>
        <p:blipFill>
          <a:blip r:embed="rId5"/>
          <a:stretch>
            <a:fillRect/>
          </a:stretch>
        </p:blipFill>
        <p:spPr>
          <a:xfrm>
            <a:off x="0" y="4270946"/>
            <a:ext cx="9144000" cy="866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9316-FA01-F3A1-17E5-578788D576EF}"/>
              </a:ext>
            </a:extLst>
          </p:cNvPr>
          <p:cNvSpPr>
            <a:spLocks noGrp="1"/>
          </p:cNvSpPr>
          <p:nvPr>
            <p:ph type="title"/>
          </p:nvPr>
        </p:nvSpPr>
        <p:spPr>
          <a:xfrm>
            <a:off x="311700" y="44937"/>
            <a:ext cx="8520600" cy="572700"/>
          </a:xfrm>
        </p:spPr>
        <p:txBody>
          <a:bodyPr>
            <a:normAutofit fontScale="90000"/>
          </a:bodyPr>
          <a:lstStyle/>
          <a:p>
            <a:pPr algn="ctr"/>
            <a:r>
              <a:rPr lang="en-US" b="1" dirty="0">
                <a:solidFill>
                  <a:srgbClr val="FF0000"/>
                </a:solidFill>
                <a:latin typeface="ITC Kabel Std Book" panose="020D0402020204020904" pitchFamily="34" charset="0"/>
              </a:rPr>
              <a:t>Pod Revision Method 5 – Test Your Memory</a:t>
            </a:r>
            <a:br>
              <a:rPr lang="en-US" b="1" dirty="0">
                <a:solidFill>
                  <a:srgbClr val="FF0000"/>
                </a:solidFill>
                <a:latin typeface="ITC Kabel Std Book" panose="020D0402020204020904" pitchFamily="34" charset="0"/>
              </a:rPr>
            </a:br>
            <a:r>
              <a:rPr lang="en-US" b="1" dirty="0">
                <a:solidFill>
                  <a:srgbClr val="FF0000"/>
                </a:solidFill>
                <a:latin typeface="ITC Kabel Std Book" panose="020D0402020204020904" pitchFamily="34" charset="0"/>
              </a:rPr>
              <a:t>The Science:</a:t>
            </a:r>
            <a:endParaRPr lang="en-GB" b="1" dirty="0">
              <a:solidFill>
                <a:srgbClr val="FF0000"/>
              </a:solidFill>
              <a:latin typeface="ITC Kabel Std Book" panose="020D0402020204020904" pitchFamily="34" charset="0"/>
            </a:endParaRPr>
          </a:p>
        </p:txBody>
      </p:sp>
      <p:sp>
        <p:nvSpPr>
          <p:cNvPr id="3" name="Text Placeholder 2">
            <a:extLst>
              <a:ext uri="{FF2B5EF4-FFF2-40B4-BE49-F238E27FC236}">
                <a16:creationId xmlns:a16="http://schemas.microsoft.com/office/drawing/2014/main" id="{A550E579-B1C7-A00F-58C4-102AA93BEFF4}"/>
              </a:ext>
            </a:extLst>
          </p:cNvPr>
          <p:cNvSpPr>
            <a:spLocks noGrp="1"/>
          </p:cNvSpPr>
          <p:nvPr>
            <p:ph type="body" idx="1"/>
          </p:nvPr>
        </p:nvSpPr>
        <p:spPr>
          <a:xfrm>
            <a:off x="0" y="1130073"/>
            <a:ext cx="2990850" cy="3531842"/>
          </a:xfrm>
        </p:spPr>
        <p:txBody>
          <a:bodyPr>
            <a:normAutofit/>
          </a:bodyPr>
          <a:lstStyle/>
          <a:p>
            <a:pPr marL="114300" indent="0" algn="l">
              <a:lnSpc>
                <a:spcPct val="100000"/>
              </a:lnSpc>
              <a:buNone/>
            </a:pPr>
            <a:r>
              <a:rPr lang="en-GB" sz="1800" b="0" i="0" u="none" strike="noStrike" baseline="0" dirty="0">
                <a:solidFill>
                  <a:schemeClr val="tx1"/>
                </a:solidFill>
                <a:latin typeface="Calibri" panose="020F0502020204030204" pitchFamily="34" charset="0"/>
                <a:cs typeface="Calibri" panose="020F0502020204030204" pitchFamily="34" charset="0"/>
              </a:rPr>
              <a:t>the reason you </a:t>
            </a:r>
            <a:r>
              <a:rPr lang="en-US" sz="1800" b="0" i="0" u="none" strike="noStrike" baseline="0" dirty="0">
                <a:solidFill>
                  <a:schemeClr val="tx1"/>
                </a:solidFill>
                <a:latin typeface="Calibri" panose="020F0502020204030204" pitchFamily="34" charset="0"/>
                <a:cs typeface="Calibri" panose="020F0502020204030204" pitchFamily="34" charset="0"/>
              </a:rPr>
              <a:t>might struggle to remember things is because your brain is so efficient. When the brain sees things that are familiar and unthreatening, it tends to register them as unimportant. If you want to remember things, you have to make your brain stop and </a:t>
            </a:r>
            <a:r>
              <a:rPr lang="en-GB" sz="1800" b="0" i="0" u="none" strike="noStrike" baseline="0" dirty="0">
                <a:solidFill>
                  <a:schemeClr val="tx1"/>
                </a:solidFill>
                <a:latin typeface="Calibri" panose="020F0502020204030204" pitchFamily="34" charset="0"/>
                <a:cs typeface="Calibri" panose="020F0502020204030204" pitchFamily="34" charset="0"/>
              </a:rPr>
              <a:t>take note.#</a:t>
            </a:r>
            <a:endParaRPr lang="en-US" sz="1600"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55F125C-7722-7CAF-7094-C6CE19C876FB}"/>
              </a:ext>
            </a:extLst>
          </p:cNvPr>
          <p:cNvPicPr>
            <a:picLocks noChangeAspect="1"/>
          </p:cNvPicPr>
          <p:nvPr/>
        </p:nvPicPr>
        <p:blipFill>
          <a:blip r:embed="rId3"/>
          <a:stretch>
            <a:fillRect/>
          </a:stretch>
        </p:blipFill>
        <p:spPr>
          <a:xfrm>
            <a:off x="0" y="4326853"/>
            <a:ext cx="9144000" cy="865632"/>
          </a:xfrm>
          <a:prstGeom prst="rect">
            <a:avLst/>
          </a:prstGeom>
        </p:spPr>
      </p:pic>
      <p:sp>
        <p:nvSpPr>
          <p:cNvPr id="7" name="AutoShape 2">
            <a:extLst>
              <a:ext uri="{FF2B5EF4-FFF2-40B4-BE49-F238E27FC236}">
                <a16:creationId xmlns:a16="http://schemas.microsoft.com/office/drawing/2014/main" id="{855F133D-2EAB-D5C6-CAF1-A457D1FFFAAD}"/>
              </a:ext>
            </a:extLst>
          </p:cNvPr>
          <p:cNvSpPr>
            <a:spLocks noChangeAspect="1" noChangeArrowheads="1"/>
          </p:cNvSpPr>
          <p:nvPr/>
        </p:nvSpPr>
        <p:spPr bwMode="auto">
          <a:xfrm>
            <a:off x="6985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a:extLst>
              <a:ext uri="{FF2B5EF4-FFF2-40B4-BE49-F238E27FC236}">
                <a16:creationId xmlns:a16="http://schemas.microsoft.com/office/drawing/2014/main" id="{C52CF5B7-E182-4D3C-9D15-C0E985319516}"/>
              </a:ext>
            </a:extLst>
          </p:cNvPr>
          <p:cNvSpPr txBox="1"/>
          <p:nvPr/>
        </p:nvSpPr>
        <p:spPr>
          <a:xfrm>
            <a:off x="6535874" y="1130073"/>
            <a:ext cx="2608126" cy="3139321"/>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The more times you encounter something, the more likely you are to recall it. Therefore, it is better to cover the same thing several times for short periods, rather than spend a long time revising the same material on just one occasion.</a:t>
            </a:r>
            <a:endParaRPr lang="en-GB" sz="1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07A30562-1BC9-0CA1-0751-50FF6754F279}"/>
              </a:ext>
            </a:extLst>
          </p:cNvPr>
          <p:cNvPicPr>
            <a:picLocks noChangeAspect="1"/>
          </p:cNvPicPr>
          <p:nvPr/>
        </p:nvPicPr>
        <p:blipFill>
          <a:blip r:embed="rId4"/>
          <a:stretch>
            <a:fillRect/>
          </a:stretch>
        </p:blipFill>
        <p:spPr>
          <a:xfrm>
            <a:off x="3155370" y="1421624"/>
            <a:ext cx="3215984" cy="2452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453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E5BB9C-F877-9F90-A24D-AE9FF790AD77}"/>
              </a:ext>
            </a:extLst>
          </p:cNvPr>
          <p:cNvSpPr>
            <a:spLocks noGrp="1"/>
          </p:cNvSpPr>
          <p:nvPr>
            <p:ph type="body" idx="1"/>
          </p:nvPr>
        </p:nvSpPr>
        <p:spPr>
          <a:xfrm>
            <a:off x="228572" y="743839"/>
            <a:ext cx="5070791" cy="3765816"/>
          </a:xfrm>
        </p:spPr>
        <p:txBody>
          <a:bodyPr>
            <a:normAutofit/>
          </a:bodyPr>
          <a:lstStyle/>
          <a:p>
            <a:pPr algn="l"/>
            <a:r>
              <a:rPr lang="en-US" b="0" i="0" dirty="0">
                <a:solidFill>
                  <a:schemeClr val="tx1"/>
                </a:solidFill>
                <a:effectLst/>
                <a:latin typeface="Geomanist"/>
              </a:rPr>
              <a:t>Watch a Pod or read your revision once and then list 5 or more pieces of information from memory. Watch or read a second time to check the information you remembered is correct. Aim to improve on this score next time.</a:t>
            </a:r>
          </a:p>
          <a:p>
            <a:pPr marL="114300" indent="0" algn="l">
              <a:buNone/>
            </a:pPr>
            <a:endParaRPr lang="en-US" b="0" i="0" dirty="0">
              <a:solidFill>
                <a:schemeClr val="tx1"/>
              </a:solidFill>
              <a:effectLst/>
              <a:latin typeface="Geomanist"/>
            </a:endParaRPr>
          </a:p>
          <a:p>
            <a:pPr algn="l"/>
            <a:r>
              <a:rPr lang="en-US" b="0" i="0" dirty="0">
                <a:solidFill>
                  <a:schemeClr val="tx1"/>
                </a:solidFill>
                <a:effectLst/>
                <a:latin typeface="Geomanist"/>
              </a:rPr>
              <a:t>Stretch: Can you add another 3+ pieces of information after your second watch?</a:t>
            </a:r>
          </a:p>
          <a:p>
            <a:pPr algn="l"/>
            <a:endParaRPr lang="en-US" dirty="0">
              <a:solidFill>
                <a:schemeClr val="tx1"/>
              </a:solidFill>
              <a:latin typeface="Calibri" panose="020F0502020204030204" pitchFamily="34" charset="0"/>
              <a:cs typeface="Calibri" panose="020F0502020204030204" pitchFamily="34" charset="0"/>
            </a:endParaRPr>
          </a:p>
          <a:p>
            <a:pPr marL="114300" indent="0" algn="ctr">
              <a:buNone/>
            </a:pPr>
            <a:r>
              <a:rPr lang="en-US" b="1" dirty="0">
                <a:solidFill>
                  <a:srgbClr val="FF0000"/>
                </a:solidFill>
                <a:latin typeface="Calibri" panose="020F0502020204030204" pitchFamily="34" charset="0"/>
                <a:cs typeface="Calibri" panose="020F0502020204030204" pitchFamily="34" charset="0"/>
              </a:rPr>
              <a:t>Other revision tips are available at Revision Night Club</a:t>
            </a:r>
            <a:endParaRPr lang="en-GB" b="1" dirty="0">
              <a:solidFill>
                <a:srgbClr val="FF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B58F165-D0F2-1F3A-E74D-019E7D5BD182}"/>
              </a:ext>
            </a:extLst>
          </p:cNvPr>
          <p:cNvPicPr>
            <a:picLocks noChangeAspect="1"/>
          </p:cNvPicPr>
          <p:nvPr/>
        </p:nvPicPr>
        <p:blipFill>
          <a:blip r:embed="rId2"/>
          <a:stretch>
            <a:fillRect/>
          </a:stretch>
        </p:blipFill>
        <p:spPr>
          <a:xfrm>
            <a:off x="0" y="4286441"/>
            <a:ext cx="9144000" cy="865632"/>
          </a:xfrm>
          <a:prstGeom prst="rect">
            <a:avLst/>
          </a:prstGeom>
        </p:spPr>
      </p:pic>
      <p:sp>
        <p:nvSpPr>
          <p:cNvPr id="6" name="Title 1">
            <a:extLst>
              <a:ext uri="{FF2B5EF4-FFF2-40B4-BE49-F238E27FC236}">
                <a16:creationId xmlns:a16="http://schemas.microsoft.com/office/drawing/2014/main" id="{CE4B868F-CD0E-7828-DE28-1CACFB5C3AE2}"/>
              </a:ext>
            </a:extLst>
          </p:cNvPr>
          <p:cNvSpPr>
            <a:spLocks noGrp="1"/>
          </p:cNvSpPr>
          <p:nvPr>
            <p:ph type="title"/>
          </p:nvPr>
        </p:nvSpPr>
        <p:spPr>
          <a:xfrm>
            <a:off x="311700" y="44937"/>
            <a:ext cx="8520600" cy="572700"/>
          </a:xfrm>
        </p:spPr>
        <p:txBody>
          <a:bodyPr>
            <a:normAutofit fontScale="90000"/>
          </a:bodyPr>
          <a:lstStyle/>
          <a:p>
            <a:pPr algn="ctr"/>
            <a:r>
              <a:rPr lang="en-US" b="1" dirty="0">
                <a:solidFill>
                  <a:srgbClr val="FF0000"/>
                </a:solidFill>
                <a:latin typeface="ITC Kabel Std Book" panose="020D0402020204020904" pitchFamily="34" charset="0"/>
              </a:rPr>
              <a:t>Pod Revision Method 5 – Test Your Memory</a:t>
            </a:r>
            <a:br>
              <a:rPr lang="en-US" b="1" dirty="0">
                <a:solidFill>
                  <a:srgbClr val="FF0000"/>
                </a:solidFill>
                <a:latin typeface="ITC Kabel Std Book" panose="020D0402020204020904" pitchFamily="34" charset="0"/>
              </a:rPr>
            </a:br>
            <a:endParaRPr lang="en-GB" b="1" dirty="0">
              <a:solidFill>
                <a:srgbClr val="FF0000"/>
              </a:solidFill>
              <a:latin typeface="ITC Kabel Std Book" panose="020D0402020204020904" pitchFamily="34" charset="0"/>
            </a:endParaRPr>
          </a:p>
        </p:txBody>
      </p:sp>
      <p:pic>
        <p:nvPicPr>
          <p:cNvPr id="2" name="Picture 1">
            <a:extLst>
              <a:ext uri="{FF2B5EF4-FFF2-40B4-BE49-F238E27FC236}">
                <a16:creationId xmlns:a16="http://schemas.microsoft.com/office/drawing/2014/main" id="{DB291B7A-97C1-DFDB-5DF7-A63EF40004CD}"/>
              </a:ext>
            </a:extLst>
          </p:cNvPr>
          <p:cNvPicPr>
            <a:picLocks noChangeAspect="1"/>
          </p:cNvPicPr>
          <p:nvPr/>
        </p:nvPicPr>
        <p:blipFill>
          <a:blip r:embed="rId3"/>
          <a:stretch>
            <a:fillRect/>
          </a:stretch>
        </p:blipFill>
        <p:spPr>
          <a:xfrm>
            <a:off x="6104562" y="914399"/>
            <a:ext cx="2145739" cy="30172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32802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6708d3f-3254-44df-a51e-ea3dfe6b68d4">
      <Terms xmlns="http://schemas.microsoft.com/office/infopath/2007/PartnerControls"/>
    </lcf76f155ced4ddcb4097134ff3c332f>
    <TaxCatchAll xmlns="ff59c6c0-4b2e-40e9-87be-2cfc6000448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8C0AE1CB098140B00309B603DD0D91" ma:contentTypeVersion="11" ma:contentTypeDescription="Create a new document." ma:contentTypeScope="" ma:versionID="661d43de2bde11f1071a3a19242ed11d">
  <xsd:schema xmlns:xsd="http://www.w3.org/2001/XMLSchema" xmlns:xs="http://www.w3.org/2001/XMLSchema" xmlns:p="http://schemas.microsoft.com/office/2006/metadata/properties" xmlns:ns2="76708d3f-3254-44df-a51e-ea3dfe6b68d4" xmlns:ns3="ff59c6c0-4b2e-40e9-87be-2cfc60004481" targetNamespace="http://schemas.microsoft.com/office/2006/metadata/properties" ma:root="true" ma:fieldsID="8102053502cbbd520911df8758d3b788" ns2:_="" ns3:_="">
    <xsd:import namespace="76708d3f-3254-44df-a51e-ea3dfe6b68d4"/>
    <xsd:import namespace="ff59c6c0-4b2e-40e9-87be-2cfc600044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08d3f-3254-44df-a51e-ea3dfe6b6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4136e6e-0241-47c3-a3c7-c01642240f1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59c6c0-4b2e-40e9-87be-2cfc600044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37731d8-d459-490e-abc3-ebaf2ef857eb}" ma:internalName="TaxCatchAll" ma:showField="CatchAllData" ma:web="ff59c6c0-4b2e-40e9-87be-2cfc600044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18419E-BC95-4C7D-A8CC-4E5F9F1DD1EF}">
  <ds:schemaRefs>
    <ds:schemaRef ds:uri="ff59c6c0-4b2e-40e9-87be-2cfc6000448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76708d3f-3254-44df-a51e-ea3dfe6b68d4"/>
    <ds:schemaRef ds:uri="http://www.w3.org/XML/1998/namespace"/>
    <ds:schemaRef ds:uri="http://purl.org/dc/elements/1.1/"/>
  </ds:schemaRefs>
</ds:datastoreItem>
</file>

<file path=customXml/itemProps2.xml><?xml version="1.0" encoding="utf-8"?>
<ds:datastoreItem xmlns:ds="http://schemas.openxmlformats.org/officeDocument/2006/customXml" ds:itemID="{29791C3B-70ED-48FB-858A-90463CF8578D}">
  <ds:schemaRefs>
    <ds:schemaRef ds:uri="http://schemas.microsoft.com/sharepoint/v3/contenttype/forms"/>
  </ds:schemaRefs>
</ds:datastoreItem>
</file>

<file path=customXml/itemProps3.xml><?xml version="1.0" encoding="utf-8"?>
<ds:datastoreItem xmlns:ds="http://schemas.openxmlformats.org/officeDocument/2006/customXml" ds:itemID="{2FE5F4A0-12F2-44BB-B465-E7B4CFB5C5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708d3f-3254-44df-a51e-ea3dfe6b68d4"/>
    <ds:schemaRef ds:uri="ff59c6c0-4b2e-40e9-87be-2cfc600044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358</TotalTime>
  <Words>497</Words>
  <Application>Microsoft Office PowerPoint</Application>
  <PresentationFormat>On-screen Show (16:9)</PresentationFormat>
  <Paragraphs>39</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Geomanist</vt:lpstr>
      <vt:lpstr>ITC Kabel Std Book</vt:lpstr>
      <vt:lpstr>Simple Light</vt:lpstr>
      <vt:lpstr>PowerPoint Presentation</vt:lpstr>
      <vt:lpstr>PowerPoint Presentation</vt:lpstr>
      <vt:lpstr>PowerPoint Presentation</vt:lpstr>
      <vt:lpstr>Pod Revision Method 5 – Test Your Memory The Science:</vt:lpstr>
      <vt:lpstr>Pod Revision Method 5 – Test Your Memory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Angus, C (Miss)</dc:creator>
  <cp:lastModifiedBy>Angus, C (Miss)</cp:lastModifiedBy>
  <cp:revision>39</cp:revision>
  <dcterms:modified xsi:type="dcterms:W3CDTF">2025-10-08T11:18:25Z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0x010100538C0AE1CB098140B00309B603DD0D91</vt:lpwstr>
  </property>
</Properties>
</file>