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11"/>
  </p:notesMasterIdLst>
  <p:sldIdLst>
    <p:sldId id="294" r:id="rId5"/>
    <p:sldId id="304" r:id="rId6"/>
    <p:sldId id="287" r:id="rId7"/>
    <p:sldId id="259" r:id="rId8"/>
    <p:sldId id="298" r:id="rId9"/>
    <p:sldId id="337"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01" autoAdjust="0"/>
  </p:normalViewPr>
  <p:slideViewPr>
    <p:cSldViewPr snapToGrid="0">
      <p:cViewPr varScale="1">
        <p:scale>
          <a:sx n="111" d="100"/>
          <a:sy n="111" d="100"/>
        </p:scale>
        <p:origin x="16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Short Term Memory</a:t>
            </a:r>
          </a:p>
          <a:p>
            <a:pPr marL="285750" indent="-285750">
              <a:buFont typeface="Arial" panose="020B0604020202020204" pitchFamily="34" charset="0"/>
              <a:buChar char="•"/>
            </a:pPr>
            <a:r>
              <a:rPr lang="en-US" dirty="0"/>
              <a:t>This is where you do your thinking and where you take in new information e.g. what you see/hear/experience</a:t>
            </a:r>
          </a:p>
          <a:p>
            <a:pPr marL="285750" indent="-285750">
              <a:buFont typeface="Arial" panose="020B0604020202020204" pitchFamily="34" charset="0"/>
              <a:buChar char="•"/>
            </a:pPr>
            <a:r>
              <a:rPr lang="en-US" dirty="0"/>
              <a:t>Unless you think about it, most of it is forgotten</a:t>
            </a:r>
          </a:p>
          <a:p>
            <a:pPr marL="285750" indent="-285750">
              <a:buFont typeface="Arial" panose="020B0604020202020204" pitchFamily="34" charset="0"/>
              <a:buChar char="•"/>
            </a:pPr>
            <a:r>
              <a:rPr lang="en-US" dirty="0"/>
              <a:t>It holds a limited amount of information, otherwise is gets overloaded and doesn’t learn anything. So, cramming is a bag idea!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Long Term Memory</a:t>
            </a:r>
          </a:p>
          <a:p>
            <a:pPr marL="285750" indent="-285750">
              <a:buFont typeface="Arial" panose="020B0604020202020204" pitchFamily="34" charset="0"/>
              <a:buChar char="•"/>
            </a:pPr>
            <a:r>
              <a:rPr lang="en-US" dirty="0"/>
              <a:t>This is where new information is stored, what you have learned – when you remember something, it comes from here</a:t>
            </a:r>
          </a:p>
          <a:p>
            <a:pPr marL="285750" indent="-285750">
              <a:buFont typeface="Arial" panose="020B0604020202020204" pitchFamily="34" charset="0"/>
              <a:buChar char="•"/>
            </a:pPr>
            <a:r>
              <a:rPr lang="en-US" dirty="0"/>
              <a:t>It can old an endless amount of information</a:t>
            </a:r>
          </a:p>
          <a:p>
            <a:pPr marL="285750" indent="-285750">
              <a:buFont typeface="Arial" panose="020B0604020202020204" pitchFamily="34" charset="0"/>
              <a:buChar char="•"/>
            </a:pPr>
            <a:r>
              <a:rPr lang="en-US" dirty="0"/>
              <a:t>The information gets forgotten if we don’t use it</a:t>
            </a:r>
            <a:endParaRPr lang="en-GB"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a:t>
            </a:r>
            <a:r>
              <a:rPr lang="en-GB" dirty="0"/>
              <a:t>earning </a:t>
            </a:r>
          </a:p>
          <a:p>
            <a:pPr marL="171450" indent="-171450"/>
            <a:r>
              <a:rPr lang="en-US" dirty="0"/>
              <a:t>Learning = a change in your long term memory</a:t>
            </a:r>
          </a:p>
          <a:p>
            <a:pPr marL="171450" indent="-171450"/>
            <a:r>
              <a:rPr lang="en-US" dirty="0"/>
              <a:t>For information or </a:t>
            </a:r>
            <a:r>
              <a:rPr lang="en-US" dirty="0" err="1"/>
              <a:t>skils</a:t>
            </a:r>
            <a:r>
              <a:rPr lang="en-US" dirty="0"/>
              <a:t> to be learnt and stored in your long-term memory, the mind must work hard. </a:t>
            </a:r>
          </a:p>
          <a:p>
            <a:pPr marL="171450" indent="-171450"/>
            <a:r>
              <a:rPr lang="en-US" dirty="0"/>
              <a:t>Therefore, when doing any revision activity, you must do things which actively make you think hard!</a:t>
            </a:r>
            <a:endParaRPr lang="en-GB" dirty="0"/>
          </a:p>
          <a:p>
            <a:pPr marL="158750" indent="0">
              <a:buNone/>
            </a:pPr>
            <a:endParaRPr lang="en-GB" dirty="0"/>
          </a:p>
        </p:txBody>
      </p:sp>
    </p:spTree>
    <p:extLst>
      <p:ext uri="{BB962C8B-B14F-4D97-AF65-F5344CB8AC3E}">
        <p14:creationId xmlns:p14="http://schemas.microsoft.com/office/powerpoint/2010/main" val="414218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reminder – if you don’t revisit what you have learned. It is scientifically proven that you will forget. This means you will have to CATCH UP. If you use resources such as </a:t>
            </a:r>
            <a:r>
              <a:rPr lang="en-US" dirty="0" err="1"/>
              <a:t>GCSEPod</a:t>
            </a:r>
            <a:r>
              <a:rPr lang="en-US" dirty="0"/>
              <a:t> and the revision methods you have been taught, science proves that you will KEEP UP</a:t>
            </a:r>
            <a:endParaRPr lang="en-GB" dirty="0"/>
          </a:p>
        </p:txBody>
      </p:sp>
    </p:spTree>
    <p:extLst>
      <p:ext uri="{BB962C8B-B14F-4D97-AF65-F5344CB8AC3E}">
        <p14:creationId xmlns:p14="http://schemas.microsoft.com/office/powerpoint/2010/main" val="243173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39fcd41a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39fcd41a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know doesn’t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science of learning has also told us there are several ineffective revision strategies which remain popular. Students often feel as they have been ‘busy’ doing these, they are revising hard. However, they have little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Re-reading – this gives a false sense that you ‘know it’. However, your brain isn’t doing any hard work or learning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Highighting</a:t>
            </a:r>
            <a:r>
              <a:rPr lang="en-US" dirty="0"/>
              <a:t> – it wastes time and leaves you focusing on a narrow area, often missing the big picture of the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Cramming – This essentially overloads your working memory, you cant learn it all. It causes stress/anxiety before exams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Re-writing – writing out your notes again isn’t making your brain do any hard work, it simply wastes time.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Please model how to create a flashcard using a pod from </a:t>
            </a:r>
            <a:r>
              <a:rPr lang="en-US" dirty="0" err="1"/>
              <a:t>GCSEPod</a:t>
            </a:r>
            <a:r>
              <a:rPr lang="en-US" dirty="0"/>
              <a:t>.</a:t>
            </a:r>
          </a:p>
          <a:p>
            <a:pPr marL="158750" indent="0">
              <a:buNone/>
            </a:pPr>
            <a:r>
              <a:rPr lang="en-US" dirty="0"/>
              <a:t>Ensure you explain the importance of not overloading information</a:t>
            </a:r>
          </a:p>
          <a:p>
            <a:pPr marL="158750" indent="0">
              <a:buNone/>
            </a:pPr>
            <a:r>
              <a:rPr lang="en-US" dirty="0"/>
              <a:t>And the importance of </a:t>
            </a:r>
            <a:r>
              <a:rPr lang="en-US" b="1" dirty="0"/>
              <a:t>using</a:t>
            </a:r>
            <a:r>
              <a:rPr lang="en-US" b="0" dirty="0"/>
              <a:t> the flashcards to test yourself by explaining aloud or asking a friend or family member to test you</a:t>
            </a:r>
            <a:endParaRPr lang="en-US" dirty="0"/>
          </a:p>
        </p:txBody>
      </p:sp>
    </p:spTree>
    <p:extLst>
      <p:ext uri="{BB962C8B-B14F-4D97-AF65-F5344CB8AC3E}">
        <p14:creationId xmlns:p14="http://schemas.microsoft.com/office/powerpoint/2010/main" val="4051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55B9-18A1-4876-B9B3-15E7339C6CE2}"/>
              </a:ext>
            </a:extLst>
          </p:cNvPr>
          <p:cNvSpPr>
            <a:spLocks noGrp="1"/>
          </p:cNvSpPr>
          <p:nvPr>
            <p:ph type="title"/>
          </p:nvPr>
        </p:nvSpPr>
        <p:spPr>
          <a:xfrm>
            <a:off x="311700" y="45221"/>
            <a:ext cx="8520600" cy="572700"/>
          </a:xfrm>
        </p:spPr>
        <p:txBody>
          <a:bodyPr>
            <a:noAutofit/>
          </a:bodyPr>
          <a:lstStyle/>
          <a:p>
            <a:r>
              <a:rPr lang="en-US" sz="3200" dirty="0">
                <a:solidFill>
                  <a:srgbClr val="FF0000"/>
                </a:solidFill>
                <a:latin typeface="Calibri" panose="020F0502020204030204" pitchFamily="34" charset="0"/>
                <a:cs typeface="Calibri" panose="020F0502020204030204" pitchFamily="34" charset="0"/>
              </a:rPr>
              <a:t>The Science of Learning</a:t>
            </a:r>
            <a:endParaRPr lang="en-GB" sz="3200"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E7706937-69AE-44FF-A530-CB46B446D84A}"/>
              </a:ext>
            </a:extLst>
          </p:cNvPr>
          <p:cNvSpPr>
            <a:spLocks noGrp="1"/>
          </p:cNvSpPr>
          <p:nvPr>
            <p:ph type="body" idx="1"/>
          </p:nvPr>
        </p:nvSpPr>
        <p:spPr>
          <a:xfrm>
            <a:off x="287534" y="583560"/>
            <a:ext cx="8520600" cy="3416400"/>
          </a:xfrm>
        </p:spPr>
        <p:txBody>
          <a:bodyPr/>
          <a:lstStyle/>
          <a:p>
            <a:pPr marL="114300" indent="0">
              <a:buNone/>
            </a:pPr>
            <a:r>
              <a:rPr lang="en-US" dirty="0">
                <a:solidFill>
                  <a:schemeClr val="tx1"/>
                </a:solidFill>
                <a:latin typeface="Calibri" panose="020F0502020204030204" pitchFamily="34" charset="0"/>
                <a:cs typeface="Calibri" panose="020F0502020204030204" pitchFamily="34" charset="0"/>
              </a:rPr>
              <a:t>How memory works</a:t>
            </a:r>
          </a:p>
          <a:p>
            <a:pPr marL="114300" indent="0">
              <a:buNone/>
            </a:pPr>
            <a:r>
              <a:rPr lang="en-US" dirty="0">
                <a:solidFill>
                  <a:schemeClr val="tx1"/>
                </a:solidFill>
                <a:latin typeface="Calibri" panose="020F0502020204030204" pitchFamily="34" charset="0"/>
                <a:cs typeface="Calibri" panose="020F0502020204030204" pitchFamily="34" charset="0"/>
              </a:rPr>
              <a:t>Understanding the basics of memory, helps you understand how someone should learn and revise</a:t>
            </a:r>
            <a:endParaRPr lang="en-GB"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49CEADC-6183-4348-B4CE-431D924EDABB}"/>
              </a:ext>
            </a:extLst>
          </p:cNvPr>
          <p:cNvSpPr txBox="1"/>
          <p:nvPr/>
        </p:nvSpPr>
        <p:spPr>
          <a:xfrm>
            <a:off x="209051" y="1708460"/>
            <a:ext cx="2743200" cy="2462213"/>
          </a:xfrm>
          <a:prstGeom prst="rect">
            <a:avLst/>
          </a:prstGeom>
          <a:solidFill>
            <a:schemeClr val="bg1"/>
          </a:solid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Short Term Memory – ‘Working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you do your thinking and where you take in new information e.g. what you see/hear/experience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Unless you think about it, most of it is forgotten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holds a limited amount of information, and can get overloaded!</a:t>
            </a:r>
            <a:endParaRPr lang="en-GB"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190B676-7E11-4FF3-B6CA-DE28480AE582}"/>
              </a:ext>
            </a:extLst>
          </p:cNvPr>
          <p:cNvSpPr txBox="1"/>
          <p:nvPr/>
        </p:nvSpPr>
        <p:spPr>
          <a:xfrm>
            <a:off x="3176234" y="1708460"/>
            <a:ext cx="2743200" cy="2031325"/>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Long Term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new information is stored, what you have learned – when you remember something, it comes from here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can hold an endless amount of information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information gets forgotten if we don’t use it</a:t>
            </a:r>
            <a:endParaRPr lang="en-GB"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BC01250-4238-417F-BCBE-F7F38C928817}"/>
              </a:ext>
            </a:extLst>
          </p:cNvPr>
          <p:cNvSpPr txBox="1"/>
          <p:nvPr/>
        </p:nvSpPr>
        <p:spPr>
          <a:xfrm>
            <a:off x="6143417" y="1708460"/>
            <a:ext cx="2743200" cy="954107"/>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Learning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Learning = a change in your long term memory</a:t>
            </a:r>
          </a:p>
          <a:p>
            <a:endParaRPr lang="en-GB"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88A138A-C45A-4D1B-B3BD-F0CEAB3D4E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40262" y="2662567"/>
            <a:ext cx="2029970" cy="1661244"/>
          </a:xfrm>
          <a:prstGeom prst="rect">
            <a:avLst/>
          </a:prstGeom>
        </p:spPr>
      </p:pic>
      <p:pic>
        <p:nvPicPr>
          <p:cNvPr id="9" name="Picture 8">
            <a:extLst>
              <a:ext uri="{FF2B5EF4-FFF2-40B4-BE49-F238E27FC236}">
                <a16:creationId xmlns:a16="http://schemas.microsoft.com/office/drawing/2014/main" id="{7BCA3EB1-2AB1-44AD-BD71-C807E2DC25CF}"/>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33978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727A97-95DC-448C-8E18-A6FF53E34767}"/>
              </a:ext>
            </a:extLst>
          </p:cNvPr>
          <p:cNvPicPr>
            <a:picLocks noChangeAspect="1"/>
          </p:cNvPicPr>
          <p:nvPr/>
        </p:nvPicPr>
        <p:blipFill>
          <a:blip r:embed="rId2"/>
          <a:stretch>
            <a:fillRect/>
          </a:stretch>
        </p:blipFill>
        <p:spPr>
          <a:xfrm>
            <a:off x="0" y="4270946"/>
            <a:ext cx="9144000" cy="866775"/>
          </a:xfrm>
          <a:prstGeom prst="rect">
            <a:avLst/>
          </a:prstGeom>
        </p:spPr>
      </p:pic>
      <p:sp>
        <p:nvSpPr>
          <p:cNvPr id="4" name="Title 1">
            <a:extLst>
              <a:ext uri="{FF2B5EF4-FFF2-40B4-BE49-F238E27FC236}">
                <a16:creationId xmlns:a16="http://schemas.microsoft.com/office/drawing/2014/main" id="{52C4F37E-6D4C-45AD-A27D-322B10FF6037}"/>
              </a:ext>
            </a:extLst>
          </p:cNvPr>
          <p:cNvSpPr txBox="1">
            <a:spLocks/>
          </p:cNvSpPr>
          <p:nvPr/>
        </p:nvSpPr>
        <p:spPr>
          <a:xfrm>
            <a:off x="311700" y="1553930"/>
            <a:ext cx="85206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6000" dirty="0">
                <a:solidFill>
                  <a:srgbClr val="FF0000"/>
                </a:solidFill>
                <a:latin typeface="ITC Kabel Std Book" panose="020D0402020204020904" pitchFamily="34" charset="0"/>
                <a:cs typeface="Calibri" panose="020F0502020204030204" pitchFamily="34" charset="0"/>
              </a:rPr>
              <a:t>How do you revise?</a:t>
            </a:r>
          </a:p>
          <a:p>
            <a:endParaRPr lang="en-US" sz="6000" dirty="0">
              <a:solidFill>
                <a:srgbClr val="FF0000"/>
              </a:solidFill>
              <a:latin typeface="ITC Kabel Std Book" panose="020D0402020204020904" pitchFamily="34" charset="0"/>
              <a:cs typeface="Calibri" panose="020F0502020204030204" pitchFamily="34" charset="0"/>
            </a:endParaRPr>
          </a:p>
        </p:txBody>
      </p:sp>
      <p:sp>
        <p:nvSpPr>
          <p:cNvPr id="2" name="TextBox 1">
            <a:extLst>
              <a:ext uri="{FF2B5EF4-FFF2-40B4-BE49-F238E27FC236}">
                <a16:creationId xmlns:a16="http://schemas.microsoft.com/office/drawing/2014/main" id="{9D7EC524-7B2E-4ED6-2EE8-695D318D145A}"/>
              </a:ext>
            </a:extLst>
          </p:cNvPr>
          <p:cNvSpPr txBox="1"/>
          <p:nvPr/>
        </p:nvSpPr>
        <p:spPr>
          <a:xfrm>
            <a:off x="311700" y="1205345"/>
            <a:ext cx="8520600" cy="3046988"/>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Over the last few weeks in Session Zero, you should have looked at the following revision strategies: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1 – Reduce and Explain</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2 – The Power of Symbols</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3 – Mind Maps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Today:</a:t>
            </a:r>
          </a:p>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Revision Method 4 -  Making Flash Cards</a:t>
            </a:r>
          </a:p>
        </p:txBody>
      </p:sp>
      <p:pic>
        <p:nvPicPr>
          <p:cNvPr id="6" name="Picture 5">
            <a:extLst>
              <a:ext uri="{FF2B5EF4-FFF2-40B4-BE49-F238E27FC236}">
                <a16:creationId xmlns:a16="http://schemas.microsoft.com/office/drawing/2014/main" id="{1B2F2948-2283-2DA0-2125-6136BF92FCDF}"/>
              </a:ext>
            </a:extLst>
          </p:cNvPr>
          <p:cNvPicPr>
            <a:picLocks noChangeAspect="1"/>
          </p:cNvPicPr>
          <p:nvPr/>
        </p:nvPicPr>
        <p:blipFill>
          <a:blip r:embed="rId3"/>
          <a:stretch>
            <a:fillRect/>
          </a:stretch>
        </p:blipFill>
        <p:spPr>
          <a:xfrm>
            <a:off x="6496349" y="1719002"/>
            <a:ext cx="2335951" cy="2219153"/>
          </a:xfrm>
          <a:prstGeom prst="rect">
            <a:avLst/>
          </a:prstGeom>
        </p:spPr>
      </p:pic>
    </p:spTree>
    <p:extLst>
      <p:ext uri="{BB962C8B-B14F-4D97-AF65-F5344CB8AC3E}">
        <p14:creationId xmlns:p14="http://schemas.microsoft.com/office/powerpoint/2010/main" val="30515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61B5A-AC22-4234-99BF-7115127F7238}"/>
              </a:ext>
            </a:extLst>
          </p:cNvPr>
          <p:cNvPicPr>
            <a:picLocks noChangeAspect="1"/>
          </p:cNvPicPr>
          <p:nvPr/>
        </p:nvPicPr>
        <p:blipFill>
          <a:blip r:embed="rId3"/>
          <a:stretch>
            <a:fillRect/>
          </a:stretch>
        </p:blipFill>
        <p:spPr>
          <a:xfrm>
            <a:off x="640153" y="396108"/>
            <a:ext cx="7589447" cy="4146390"/>
          </a:xfrm>
          <a:prstGeom prst="rect">
            <a:avLst/>
          </a:prstGeom>
        </p:spPr>
      </p:pic>
      <p:sp>
        <p:nvSpPr>
          <p:cNvPr id="4" name="Text Placeholder 2">
            <a:extLst>
              <a:ext uri="{FF2B5EF4-FFF2-40B4-BE49-F238E27FC236}">
                <a16:creationId xmlns:a16="http://schemas.microsoft.com/office/drawing/2014/main" id="{2858A6CD-336A-430F-B1C8-BF76545C2A26}"/>
              </a:ext>
            </a:extLst>
          </p:cNvPr>
          <p:cNvSpPr txBox="1">
            <a:spLocks/>
          </p:cNvSpPr>
          <p:nvPr/>
        </p:nvSpPr>
        <p:spPr>
          <a:xfrm>
            <a:off x="311700" y="178334"/>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2400" dirty="0">
                <a:solidFill>
                  <a:srgbClr val="FF0000"/>
                </a:solidFill>
                <a:latin typeface="ITC Kabel Std Book" panose="020D0402020204020904" pitchFamily="34" charset="0"/>
              </a:rPr>
              <a:t>Forgetting and Retrieval</a:t>
            </a:r>
            <a:endParaRPr lang="en-GB" sz="2400" dirty="0">
              <a:solidFill>
                <a:srgbClr val="FF0000"/>
              </a:solidFill>
              <a:latin typeface="ITC Kabel Std Book" panose="020D0402020204020904" pitchFamily="34" charset="0"/>
            </a:endParaRPr>
          </a:p>
        </p:txBody>
      </p:sp>
      <p:pic>
        <p:nvPicPr>
          <p:cNvPr id="5" name="Picture 4">
            <a:extLst>
              <a:ext uri="{FF2B5EF4-FFF2-40B4-BE49-F238E27FC236}">
                <a16:creationId xmlns:a16="http://schemas.microsoft.com/office/drawing/2014/main" id="{D8133021-A4FB-4C4F-BEBC-EB25559B31C0}"/>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195754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6079839" y="341505"/>
            <a:ext cx="2631899" cy="1815882"/>
          </a:xfrm>
          <a:prstGeom prst="rect">
            <a:avLst/>
          </a:prstGeom>
          <a:ln>
            <a:noFill/>
          </a:ln>
          <a:effectLst>
            <a:outerShdw blurRad="292100" dist="139700" dir="2700000" algn="tl" rotWithShape="0">
              <a:srgbClr val="333333">
                <a:alpha val="65000"/>
              </a:srgbClr>
            </a:outerShdw>
          </a:effectLst>
        </p:spPr>
      </p:pic>
      <p:pic>
        <p:nvPicPr>
          <p:cNvPr id="80" name="Google Shape;80;p17"/>
          <p:cNvPicPr preferRelativeResize="0"/>
          <p:nvPr/>
        </p:nvPicPr>
        <p:blipFill>
          <a:blip r:embed="rId4">
            <a:alphaModFix/>
          </a:blip>
          <a:stretch>
            <a:fillRect/>
          </a:stretch>
        </p:blipFill>
        <p:spPr>
          <a:xfrm>
            <a:off x="3742373" y="2333862"/>
            <a:ext cx="2631898" cy="1937084"/>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164A71BB-D2FB-4EBD-9AD1-528B37AF21A2}"/>
              </a:ext>
            </a:extLst>
          </p:cNvPr>
          <p:cNvSpPr txBox="1">
            <a:spLocks/>
          </p:cNvSpPr>
          <p:nvPr/>
        </p:nvSpPr>
        <p:spPr>
          <a:xfrm>
            <a:off x="311700" y="317662"/>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3200" dirty="0">
                <a:solidFill>
                  <a:srgbClr val="FF0000"/>
                </a:solidFill>
                <a:latin typeface="ITC Kabel Std Book" panose="020D0402020204020904" pitchFamily="34" charset="0"/>
              </a:rPr>
              <a:t>What does not work?</a:t>
            </a:r>
            <a:endParaRPr lang="en-GB" sz="3200" dirty="0">
              <a:solidFill>
                <a:srgbClr val="FF0000"/>
              </a:solidFill>
              <a:latin typeface="ITC Kabel Std Book" panose="020D0402020204020904" pitchFamily="34" charset="0"/>
            </a:endParaRPr>
          </a:p>
        </p:txBody>
      </p:sp>
      <p:sp>
        <p:nvSpPr>
          <p:cNvPr id="4" name="TextBox 3">
            <a:extLst>
              <a:ext uri="{FF2B5EF4-FFF2-40B4-BE49-F238E27FC236}">
                <a16:creationId xmlns:a16="http://schemas.microsoft.com/office/drawing/2014/main" id="{F85BA3E8-3F98-4DEB-BC02-23925E5D17FC}"/>
              </a:ext>
            </a:extLst>
          </p:cNvPr>
          <p:cNvSpPr txBox="1"/>
          <p:nvPr/>
        </p:nvSpPr>
        <p:spPr>
          <a:xfrm>
            <a:off x="432262" y="1163782"/>
            <a:ext cx="450549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ITC Kabel Std Book" panose="020D0402020204020904" pitchFamily="34" charset="0"/>
              </a:rPr>
              <a:t>Re-reading</a:t>
            </a:r>
          </a:p>
          <a:p>
            <a:pPr marL="457200" indent="-457200">
              <a:buFont typeface="Arial" panose="020B0604020202020204" pitchFamily="34" charset="0"/>
              <a:buChar char="•"/>
            </a:pPr>
            <a:r>
              <a:rPr lang="en-US" sz="2800" dirty="0">
                <a:latin typeface="ITC Kabel Std Book" panose="020D0402020204020904" pitchFamily="34" charset="0"/>
              </a:rPr>
              <a:t>Highlighting</a:t>
            </a:r>
          </a:p>
          <a:p>
            <a:pPr marL="457200" indent="-457200">
              <a:buFont typeface="Arial" panose="020B0604020202020204" pitchFamily="34" charset="0"/>
              <a:buChar char="•"/>
            </a:pPr>
            <a:r>
              <a:rPr lang="en-US" sz="2800" dirty="0">
                <a:latin typeface="ITC Kabel Std Book" panose="020D0402020204020904" pitchFamily="34" charset="0"/>
              </a:rPr>
              <a:t>Cramming</a:t>
            </a:r>
          </a:p>
          <a:p>
            <a:pPr marL="457200" indent="-457200">
              <a:buFont typeface="Arial" panose="020B0604020202020204" pitchFamily="34" charset="0"/>
              <a:buChar char="•"/>
            </a:pPr>
            <a:r>
              <a:rPr lang="en-US" sz="2800" dirty="0">
                <a:latin typeface="ITC Kabel Std Book" panose="020D0402020204020904" pitchFamily="34" charset="0"/>
              </a:rPr>
              <a:t>Re-Writing</a:t>
            </a:r>
            <a:endParaRPr lang="en-GB" sz="2800" dirty="0">
              <a:latin typeface="ITC Kabel Std Book" panose="020D0402020204020904" pitchFamily="34" charset="0"/>
            </a:endParaRPr>
          </a:p>
        </p:txBody>
      </p:sp>
      <p:pic>
        <p:nvPicPr>
          <p:cNvPr id="6" name="Picture 5">
            <a:extLst>
              <a:ext uri="{FF2B5EF4-FFF2-40B4-BE49-F238E27FC236}">
                <a16:creationId xmlns:a16="http://schemas.microsoft.com/office/drawing/2014/main" id="{FCB112EA-0D42-4C22-B259-8D0C2AEF241A}"/>
              </a:ext>
            </a:extLst>
          </p:cNvPr>
          <p:cNvPicPr>
            <a:picLocks noChangeAspect="1"/>
          </p:cNvPicPr>
          <p:nvPr/>
        </p:nvPicPr>
        <p:blipFill>
          <a:blip r:embed="rId5"/>
          <a:stretch>
            <a:fillRect/>
          </a:stretch>
        </p:blipFill>
        <p:spPr>
          <a:xfrm>
            <a:off x="0" y="4270946"/>
            <a:ext cx="9144000"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311700" y="44937"/>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4 – Making Flash Cards</a:t>
            </a:r>
            <a:br>
              <a:rPr lang="en-US" b="1" dirty="0">
                <a:solidFill>
                  <a:srgbClr val="FF0000"/>
                </a:solidFill>
                <a:latin typeface="ITC Kabel Std Book" panose="020D0402020204020904" pitchFamily="34" charset="0"/>
              </a:rPr>
            </a:br>
            <a:r>
              <a:rPr lang="en-US" b="1" dirty="0">
                <a:solidFill>
                  <a:srgbClr val="FF0000"/>
                </a:solidFill>
                <a:latin typeface="ITC Kabel Std Book" panose="020D0402020204020904" pitchFamily="34" charset="0"/>
              </a:rPr>
              <a:t>The Science:</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69850" y="738858"/>
            <a:ext cx="4003386" cy="3416400"/>
          </a:xfrm>
        </p:spPr>
        <p:txBody>
          <a:bodyPr>
            <a:normAutofit/>
          </a:bodyPr>
          <a:lstStyle/>
          <a:p>
            <a:pPr marL="114300" indent="0">
              <a:buNone/>
            </a:pPr>
            <a:r>
              <a:rPr lang="en-US" sz="1600" b="0" i="0" dirty="0">
                <a:solidFill>
                  <a:srgbClr val="141414"/>
                </a:solidFill>
                <a:effectLst/>
                <a:latin typeface="ReithSans"/>
              </a:rPr>
              <a:t>According to Prof </a:t>
            </a:r>
            <a:r>
              <a:rPr lang="en-US" sz="1600" b="0" i="0" dirty="0" err="1">
                <a:solidFill>
                  <a:srgbClr val="141414"/>
                </a:solidFill>
                <a:effectLst/>
                <a:latin typeface="ReithSans"/>
              </a:rPr>
              <a:t>Dunlovsky</a:t>
            </a:r>
            <a:r>
              <a:rPr lang="en-US" sz="1600" b="0" i="0" dirty="0">
                <a:solidFill>
                  <a:srgbClr val="141414"/>
                </a:solidFill>
                <a:effectLst/>
                <a:latin typeface="ReithSans"/>
              </a:rPr>
              <a:t>, “students who can test themselves or try to retrieve material from their memory are going to learn that material better in the long run.”</a:t>
            </a:r>
          </a:p>
          <a:p>
            <a:pPr marL="114300" indent="0">
              <a:buNone/>
            </a:pPr>
            <a:r>
              <a:rPr lang="en-US" sz="1600" b="1" i="0" dirty="0">
                <a:solidFill>
                  <a:srgbClr val="141414"/>
                </a:solidFill>
                <a:effectLst/>
                <a:latin typeface="ReithSans"/>
              </a:rPr>
              <a:t>Start by reading or watching a video, then make flash cards of the most important parts and test yourself. A century of research has shown that repeated testing works.</a:t>
            </a:r>
            <a:endParaRPr lang="en-US" sz="16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sp>
        <p:nvSpPr>
          <p:cNvPr id="7" name="AutoShape 2">
            <a:extLst>
              <a:ext uri="{FF2B5EF4-FFF2-40B4-BE49-F238E27FC236}">
                <a16:creationId xmlns:a16="http://schemas.microsoft.com/office/drawing/2014/main" id="{855F133D-2EAB-D5C6-CAF1-A457D1FFFAAD}"/>
              </a:ext>
            </a:extLst>
          </p:cNvPr>
          <p:cNvSpPr>
            <a:spLocks noChangeAspect="1" noChangeArrowheads="1"/>
          </p:cNvSpPr>
          <p:nvPr/>
        </p:nvSpPr>
        <p:spPr bwMode="auto">
          <a:xfrm>
            <a:off x="6985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E6B8A85-D218-381E-3274-40B79331FF96}"/>
              </a:ext>
            </a:extLst>
          </p:cNvPr>
          <p:cNvSpPr txBox="1"/>
          <p:nvPr/>
        </p:nvSpPr>
        <p:spPr>
          <a:xfrm>
            <a:off x="69850" y="3389459"/>
            <a:ext cx="9414164" cy="1077218"/>
          </a:xfrm>
          <a:prstGeom prst="rect">
            <a:avLst/>
          </a:prstGeom>
          <a:noFill/>
        </p:spPr>
        <p:txBody>
          <a:bodyPr wrap="square">
            <a:spAutoFit/>
          </a:bodyPr>
          <a:lstStyle/>
          <a:p>
            <a:r>
              <a:rPr lang="en-US" sz="1600" b="1" dirty="0">
                <a:solidFill>
                  <a:srgbClr val="FF0000"/>
                </a:solidFill>
                <a:latin typeface="Calibri" panose="020F0502020204030204" pitchFamily="34" charset="0"/>
                <a:cs typeface="Calibri" panose="020F0502020204030204" pitchFamily="34" charset="0"/>
              </a:rPr>
              <a:t>You should use the flash cards to help you with:</a:t>
            </a:r>
          </a:p>
          <a:p>
            <a:pPr marL="285750"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Explaining a point or fact you are learning to another person.</a:t>
            </a:r>
          </a:p>
          <a:p>
            <a:pPr marL="285750"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Explaining to yourself, without prompts, how a problem is solved or how facts relate to each other.</a:t>
            </a:r>
          </a:p>
          <a:p>
            <a:pPr marL="285750"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Switching between different subjects and/or types of questions.</a:t>
            </a:r>
            <a:endParaRPr lang="en-GB" sz="1600" dirty="0">
              <a:solidFill>
                <a:srgbClr val="FF000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A189D913-1A51-5118-959A-D716A554BA8A}"/>
              </a:ext>
            </a:extLst>
          </p:cNvPr>
          <p:cNvPicPr>
            <a:picLocks noChangeAspect="1"/>
          </p:cNvPicPr>
          <p:nvPr/>
        </p:nvPicPr>
        <p:blipFill>
          <a:blip r:embed="rId4"/>
          <a:stretch>
            <a:fillRect/>
          </a:stretch>
        </p:blipFill>
        <p:spPr>
          <a:xfrm>
            <a:off x="4572000" y="1051505"/>
            <a:ext cx="4156363" cy="2337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53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E5BB9C-F877-9F90-A24D-AE9FF790AD77}"/>
              </a:ext>
            </a:extLst>
          </p:cNvPr>
          <p:cNvSpPr>
            <a:spLocks noGrp="1"/>
          </p:cNvSpPr>
          <p:nvPr>
            <p:ph type="body" idx="1"/>
          </p:nvPr>
        </p:nvSpPr>
        <p:spPr>
          <a:xfrm>
            <a:off x="228572" y="743839"/>
            <a:ext cx="5070791" cy="3765816"/>
          </a:xfrm>
        </p:spPr>
        <p:txBody>
          <a:bodyPr>
            <a:normAutofit/>
          </a:bodyPr>
          <a:lstStyle/>
          <a:p>
            <a:pPr marL="114300" indent="0">
              <a:buNone/>
            </a:pPr>
            <a:r>
              <a:rPr lang="en-US" dirty="0">
                <a:solidFill>
                  <a:schemeClr val="tx1"/>
                </a:solidFill>
                <a:latin typeface="Calibri" panose="020F0502020204030204" pitchFamily="34" charset="0"/>
                <a:cs typeface="Calibri" panose="020F0502020204030204" pitchFamily="34" charset="0"/>
              </a:rPr>
              <a:t>If you are unsure what to put on a flashcard – think simple!</a:t>
            </a:r>
          </a:p>
          <a:p>
            <a:pPr marL="114300" indent="0">
              <a:buNone/>
            </a:pPr>
            <a:r>
              <a:rPr lang="en-US" dirty="0">
                <a:solidFill>
                  <a:schemeClr val="tx1"/>
                </a:solidFill>
                <a:latin typeface="Calibri" panose="020F0502020204030204" pitchFamily="34" charset="0"/>
                <a:cs typeface="Calibri" panose="020F0502020204030204" pitchFamily="34" charset="0"/>
              </a:rPr>
              <a:t>Choose small chunks of information and use the cards as prompts for yourself to explain to yourself or your partner in more detail</a:t>
            </a:r>
          </a:p>
          <a:p>
            <a:pPr marL="114300" indent="0">
              <a:buNone/>
            </a:pPr>
            <a:endParaRPr lang="en-US" b="1" dirty="0">
              <a:solidFill>
                <a:srgbClr val="7030A0"/>
              </a:solidFill>
              <a:latin typeface="Calibri" panose="020F0502020204030204" pitchFamily="34" charset="0"/>
              <a:cs typeface="Calibri" panose="020F0502020204030204" pitchFamily="34" charset="0"/>
            </a:endParaRPr>
          </a:p>
          <a:p>
            <a:pPr marL="114300" indent="0">
              <a:buNone/>
            </a:pPr>
            <a:r>
              <a:rPr lang="en-US" b="1" dirty="0">
                <a:solidFill>
                  <a:srgbClr val="7030A0"/>
                </a:solidFill>
                <a:latin typeface="Calibri" panose="020F0502020204030204" pitchFamily="34" charset="0"/>
                <a:cs typeface="Calibri" panose="020F0502020204030204" pitchFamily="34" charset="0"/>
              </a:rPr>
              <a:t>TOP TIP:</a:t>
            </a:r>
          </a:p>
          <a:p>
            <a:pPr marL="114300" indent="0">
              <a:buNone/>
            </a:pPr>
            <a:r>
              <a:rPr lang="en-US" b="1" dirty="0">
                <a:solidFill>
                  <a:srgbClr val="7030A0"/>
                </a:solidFill>
                <a:latin typeface="Calibri" panose="020F0502020204030204" pitchFamily="34" charset="0"/>
                <a:cs typeface="Calibri" panose="020F0502020204030204" pitchFamily="34" charset="0"/>
              </a:rPr>
              <a:t>Use the </a:t>
            </a:r>
            <a:r>
              <a:rPr lang="en-US" b="1" dirty="0" err="1">
                <a:solidFill>
                  <a:srgbClr val="7030A0"/>
                </a:solidFill>
                <a:latin typeface="Calibri" panose="020F0502020204030204" pitchFamily="34" charset="0"/>
                <a:cs typeface="Calibri" panose="020F0502020204030204" pitchFamily="34" charset="0"/>
              </a:rPr>
              <a:t>GCSEPod</a:t>
            </a:r>
            <a:r>
              <a:rPr lang="en-US" b="1" dirty="0">
                <a:solidFill>
                  <a:srgbClr val="7030A0"/>
                </a:solidFill>
                <a:latin typeface="Calibri" panose="020F0502020204030204" pitchFamily="34" charset="0"/>
                <a:cs typeface="Calibri" panose="020F0502020204030204" pitchFamily="34" charset="0"/>
              </a:rPr>
              <a:t> ‘Check and Challenge’ quizzes to help you with content for your flashcards. They even have useful hints that you can steal for your own cards!</a:t>
            </a:r>
          </a:p>
          <a:p>
            <a:pPr marL="114300" indent="0">
              <a:buNone/>
            </a:pPr>
            <a:endParaRPr lang="en-US"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B58F165-D0F2-1F3A-E74D-019E7D5BD182}"/>
              </a:ext>
            </a:extLst>
          </p:cNvPr>
          <p:cNvPicPr>
            <a:picLocks noChangeAspect="1"/>
          </p:cNvPicPr>
          <p:nvPr/>
        </p:nvPicPr>
        <p:blipFill>
          <a:blip r:embed="rId2"/>
          <a:stretch>
            <a:fillRect/>
          </a:stretch>
        </p:blipFill>
        <p:spPr>
          <a:xfrm>
            <a:off x="0" y="4286441"/>
            <a:ext cx="9144000" cy="865632"/>
          </a:xfrm>
          <a:prstGeom prst="rect">
            <a:avLst/>
          </a:prstGeom>
        </p:spPr>
      </p:pic>
      <p:sp>
        <p:nvSpPr>
          <p:cNvPr id="6" name="Title 1">
            <a:extLst>
              <a:ext uri="{FF2B5EF4-FFF2-40B4-BE49-F238E27FC236}">
                <a16:creationId xmlns:a16="http://schemas.microsoft.com/office/drawing/2014/main" id="{CE4B868F-CD0E-7828-DE28-1CACFB5C3AE2}"/>
              </a:ext>
            </a:extLst>
          </p:cNvPr>
          <p:cNvSpPr>
            <a:spLocks noGrp="1"/>
          </p:cNvSpPr>
          <p:nvPr>
            <p:ph type="title"/>
          </p:nvPr>
        </p:nvSpPr>
        <p:spPr>
          <a:xfrm>
            <a:off x="311700" y="44937"/>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4 – Making Flash Cards</a:t>
            </a:r>
            <a:br>
              <a:rPr lang="en-US" b="1" dirty="0">
                <a:solidFill>
                  <a:srgbClr val="FF0000"/>
                </a:solidFill>
                <a:latin typeface="ITC Kabel Std Book" panose="020D0402020204020904" pitchFamily="34" charset="0"/>
              </a:rPr>
            </a:br>
            <a:endParaRPr lang="en-GB" b="1" dirty="0">
              <a:solidFill>
                <a:srgbClr val="FF0000"/>
              </a:solidFill>
              <a:latin typeface="ITC Kabel Std Book" panose="020D0402020204020904" pitchFamily="34" charset="0"/>
            </a:endParaRPr>
          </a:p>
        </p:txBody>
      </p:sp>
      <p:pic>
        <p:nvPicPr>
          <p:cNvPr id="7" name="Picture 6">
            <a:extLst>
              <a:ext uri="{FF2B5EF4-FFF2-40B4-BE49-F238E27FC236}">
                <a16:creationId xmlns:a16="http://schemas.microsoft.com/office/drawing/2014/main" id="{1D700AF6-7595-952F-44B0-6E005CB808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28308" y="1035399"/>
            <a:ext cx="3186747" cy="3072702"/>
          </a:xfrm>
          <a:prstGeom prst="rect">
            <a:avLst/>
          </a:prstGeom>
        </p:spPr>
      </p:pic>
    </p:spTree>
    <p:extLst>
      <p:ext uri="{BB962C8B-B14F-4D97-AF65-F5344CB8AC3E}">
        <p14:creationId xmlns:p14="http://schemas.microsoft.com/office/powerpoint/2010/main" val="3693280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708d3f-3254-44df-a51e-ea3dfe6b68d4">
      <Terms xmlns="http://schemas.microsoft.com/office/infopath/2007/PartnerControls"/>
    </lcf76f155ced4ddcb4097134ff3c332f>
    <TaxCatchAll xmlns="ff59c6c0-4b2e-40e9-87be-2cfc600044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8C0AE1CB098140B00309B603DD0D91" ma:contentTypeVersion="11" ma:contentTypeDescription="Create a new document." ma:contentTypeScope="" ma:versionID="661d43de2bde11f1071a3a19242ed11d">
  <xsd:schema xmlns:xsd="http://www.w3.org/2001/XMLSchema" xmlns:xs="http://www.w3.org/2001/XMLSchema" xmlns:p="http://schemas.microsoft.com/office/2006/metadata/properties" xmlns:ns2="76708d3f-3254-44df-a51e-ea3dfe6b68d4" xmlns:ns3="ff59c6c0-4b2e-40e9-87be-2cfc60004481" targetNamespace="http://schemas.microsoft.com/office/2006/metadata/properties" ma:root="true" ma:fieldsID="8102053502cbbd520911df8758d3b788" ns2:_="" ns3:_="">
    <xsd:import namespace="76708d3f-3254-44df-a51e-ea3dfe6b68d4"/>
    <xsd:import namespace="ff59c6c0-4b2e-40e9-87be-2cfc600044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08d3f-3254-44df-a51e-ea3dfe6b6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4136e6e-0241-47c3-a3c7-c01642240f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59c6c0-4b2e-40e9-87be-2cfc600044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7731d8-d459-490e-abc3-ebaf2ef857eb}" ma:internalName="TaxCatchAll" ma:showField="CatchAllData" ma:web="ff59c6c0-4b2e-40e9-87be-2cfc600044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4B2C8F-99C3-4EA9-9252-EA13B539730A}">
  <ds:schemaRefs>
    <ds:schemaRef ds:uri="http://schemas.microsoft.com/sharepoint/v3/contenttype/forms"/>
  </ds:schemaRefs>
</ds:datastoreItem>
</file>

<file path=customXml/itemProps2.xml><?xml version="1.0" encoding="utf-8"?>
<ds:datastoreItem xmlns:ds="http://schemas.openxmlformats.org/officeDocument/2006/customXml" ds:itemID="{2A3D8364-B82B-4402-8EB9-EC5035221194}">
  <ds:schemaRefs>
    <ds:schemaRef ds:uri="http://schemas.microsoft.com/office/2006/documentManagement/types"/>
    <ds:schemaRef ds:uri="http://purl.org/dc/elements/1.1/"/>
    <ds:schemaRef ds:uri="ff59c6c0-4b2e-40e9-87be-2cfc60004481"/>
    <ds:schemaRef ds:uri="http://schemas.openxmlformats.org/package/2006/metadata/core-properties"/>
    <ds:schemaRef ds:uri="http://purl.org/dc/terms/"/>
    <ds:schemaRef ds:uri="http://schemas.microsoft.com/office/infopath/2007/PartnerControls"/>
    <ds:schemaRef ds:uri="http://www.w3.org/XML/1998/namespace"/>
    <ds:schemaRef ds:uri="76708d3f-3254-44df-a51e-ea3dfe6b68d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C36C47E-75FB-4325-8152-0490B9AE0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08d3f-3254-44df-a51e-ea3dfe6b68d4"/>
    <ds:schemaRef ds:uri="ff59c6c0-4b2e-40e9-87be-2cfc60004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TotalTime>
  <Words>798</Words>
  <Application>Microsoft Office PowerPoint</Application>
  <PresentationFormat>On-screen Show (16:9)</PresentationFormat>
  <Paragraphs>69</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ITC Kabel Std Book</vt:lpstr>
      <vt:lpstr>ReithSans</vt:lpstr>
      <vt:lpstr>Simple Light</vt:lpstr>
      <vt:lpstr>The Science of Learning</vt:lpstr>
      <vt:lpstr>PowerPoint Presentation</vt:lpstr>
      <vt:lpstr>PowerPoint Presentation</vt:lpstr>
      <vt:lpstr>PowerPoint Presentation</vt:lpstr>
      <vt:lpstr>Pod Revision Method 4 – Making Flash Cards The Science:</vt:lpstr>
      <vt:lpstr>Pod Revision Method 4 – Making Flash Cards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 C (Miss)</dc:creator>
  <cp:lastModifiedBy>Angus, C (Miss)</cp:lastModifiedBy>
  <cp:revision>39</cp:revision>
  <dcterms:modified xsi:type="dcterms:W3CDTF">2025-10-08T11:17:50Z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0x010100538C0AE1CB098140B00309B603DD0D91</vt:lpwstr>
  </property>
</Properties>
</file>