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294" r:id="rId2"/>
    <p:sldId id="287" r:id="rId3"/>
    <p:sldId id="259" r:id="rId4"/>
    <p:sldId id="298" r:id="rId5"/>
    <p:sldId id="340" r:id="rId6"/>
    <p:sldId id="34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75B54-4ABB-4534-875C-1BB72E407877}" v="1" dt="2025-09-29T11:28:00.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50" autoAdjust="0"/>
  </p:normalViewPr>
  <p:slideViewPr>
    <p:cSldViewPr snapToGrid="0">
      <p:cViewPr varScale="1">
        <p:scale>
          <a:sx n="129" d="100"/>
          <a:sy n="129" d="100"/>
        </p:scale>
        <p:origin x="110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Short Term Memory</a:t>
            </a:r>
          </a:p>
          <a:p>
            <a:pPr marL="285750" indent="-285750">
              <a:buFont typeface="Arial" panose="020B0604020202020204" pitchFamily="34" charset="0"/>
              <a:buChar char="•"/>
            </a:pPr>
            <a:r>
              <a:rPr lang="en-US" dirty="0"/>
              <a:t>This is where you do your thinking and where you take in new information e.g. what you see/hear/experience</a:t>
            </a:r>
          </a:p>
          <a:p>
            <a:pPr marL="285750" indent="-285750">
              <a:buFont typeface="Arial" panose="020B0604020202020204" pitchFamily="34" charset="0"/>
              <a:buChar char="•"/>
            </a:pPr>
            <a:r>
              <a:rPr lang="en-US" dirty="0"/>
              <a:t>Unless you think about it, most of it is forgotten</a:t>
            </a:r>
          </a:p>
          <a:p>
            <a:pPr marL="285750" indent="-285750">
              <a:buFont typeface="Arial" panose="020B0604020202020204" pitchFamily="34" charset="0"/>
              <a:buChar char="•"/>
            </a:pPr>
            <a:r>
              <a:rPr lang="en-US" dirty="0"/>
              <a:t>It holds a limited amount of information, otherwise is gets overloaded and doesn’t learn anything. So, cramming is a bag idea!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Long Term Memory</a:t>
            </a:r>
          </a:p>
          <a:p>
            <a:pPr marL="285750" indent="-285750">
              <a:buFont typeface="Arial" panose="020B0604020202020204" pitchFamily="34" charset="0"/>
              <a:buChar char="•"/>
            </a:pPr>
            <a:r>
              <a:rPr lang="en-US" dirty="0"/>
              <a:t>This is where new information is stored, what you have learned – when you remember something, it comes from here</a:t>
            </a:r>
          </a:p>
          <a:p>
            <a:pPr marL="285750" indent="-285750">
              <a:buFont typeface="Arial" panose="020B0604020202020204" pitchFamily="34" charset="0"/>
              <a:buChar char="•"/>
            </a:pPr>
            <a:r>
              <a:rPr lang="en-US" dirty="0"/>
              <a:t>It can old an endless amount of information</a:t>
            </a:r>
          </a:p>
          <a:p>
            <a:pPr marL="285750" indent="-285750">
              <a:buFont typeface="Arial" panose="020B0604020202020204" pitchFamily="34" charset="0"/>
              <a:buChar char="•"/>
            </a:pPr>
            <a:r>
              <a:rPr lang="en-US" dirty="0"/>
              <a:t>The information gets forgotten if we don’t use it</a:t>
            </a:r>
            <a:endParaRPr lang="en-GB"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L</a:t>
            </a:r>
            <a:r>
              <a:rPr lang="en-GB" dirty="0"/>
              <a:t>earning </a:t>
            </a:r>
          </a:p>
          <a:p>
            <a:pPr marL="171450" indent="-171450"/>
            <a:r>
              <a:rPr lang="en-US" dirty="0"/>
              <a:t>Learning = a change in your long term memory</a:t>
            </a:r>
          </a:p>
          <a:p>
            <a:pPr marL="171450" indent="-171450"/>
            <a:r>
              <a:rPr lang="en-US" dirty="0"/>
              <a:t>For information or </a:t>
            </a:r>
            <a:r>
              <a:rPr lang="en-US" dirty="0" err="1"/>
              <a:t>skils</a:t>
            </a:r>
            <a:r>
              <a:rPr lang="en-US" dirty="0"/>
              <a:t> to be learnt and stored in your long-term memory, the mind must work hard. </a:t>
            </a:r>
          </a:p>
          <a:p>
            <a:pPr marL="171450" indent="-171450"/>
            <a:r>
              <a:rPr lang="en-US" dirty="0"/>
              <a:t>Therefore, when doing any revision activity, you must do things which actively make you think hard!</a:t>
            </a:r>
            <a:endParaRPr lang="en-GB" dirty="0"/>
          </a:p>
          <a:p>
            <a:pPr marL="158750" indent="0">
              <a:buNone/>
            </a:pPr>
            <a:endParaRPr lang="en-GB" dirty="0"/>
          </a:p>
        </p:txBody>
      </p:sp>
    </p:spTree>
    <p:extLst>
      <p:ext uri="{BB962C8B-B14F-4D97-AF65-F5344CB8AC3E}">
        <p14:creationId xmlns:p14="http://schemas.microsoft.com/office/powerpoint/2010/main" val="4142182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 also know that information and skills are naturally forgotten if not revisited or practiced. </a:t>
            </a:r>
          </a:p>
          <a:p>
            <a:pPr marL="158750" indent="0">
              <a:buNone/>
            </a:pPr>
            <a:endParaRPr lang="en-US" dirty="0"/>
          </a:p>
          <a:p>
            <a:pPr marL="158750" indent="0">
              <a:buNone/>
            </a:pPr>
            <a:r>
              <a:rPr lang="en-US" dirty="0"/>
              <a:t>Research shows that over time you </a:t>
            </a:r>
            <a:r>
              <a:rPr lang="en-US" dirty="0" err="1"/>
              <a:t>foget</a:t>
            </a:r>
            <a:r>
              <a:rPr lang="en-US" dirty="0"/>
              <a:t> a majority of what you’ve learnt, it happens immediately.</a:t>
            </a:r>
          </a:p>
          <a:p>
            <a:pPr marL="158750" indent="0">
              <a:buNone/>
            </a:pPr>
            <a:endParaRPr lang="en-US" dirty="0"/>
          </a:p>
          <a:p>
            <a:pPr marL="158750" indent="0">
              <a:buNone/>
            </a:pPr>
            <a:r>
              <a:rPr lang="en-US" dirty="0"/>
              <a:t>Practice and retrieval helps break the forgetting curve and it strengthens long term memory – it stops the information ‘fading’ from your long-term memory</a:t>
            </a:r>
          </a:p>
          <a:p>
            <a:pPr marL="158750" indent="0">
              <a:buNone/>
            </a:pPr>
            <a:endParaRPr lang="en-US" dirty="0"/>
          </a:p>
          <a:p>
            <a:pPr marL="158750" indent="0">
              <a:buNone/>
            </a:pPr>
            <a:r>
              <a:rPr lang="en-US" dirty="0"/>
              <a:t>Retrieval helps organize information in your memory, making it easier and quicker to remember in the future</a:t>
            </a:r>
          </a:p>
          <a:p>
            <a:pPr marL="158750" indent="0">
              <a:buNone/>
            </a:pPr>
            <a:endParaRPr lang="en-US" dirty="0"/>
          </a:p>
          <a:p>
            <a:pPr marL="158750" indent="0">
              <a:buNone/>
            </a:pPr>
            <a:r>
              <a:rPr lang="en-US" dirty="0"/>
              <a:t>Retrieval helps you learn even more, knowledge is sticky!</a:t>
            </a:r>
            <a:endParaRPr lang="en-GB" dirty="0"/>
          </a:p>
        </p:txBody>
      </p:sp>
    </p:spTree>
    <p:extLst>
      <p:ext uri="{BB962C8B-B14F-4D97-AF65-F5344CB8AC3E}">
        <p14:creationId xmlns:p14="http://schemas.microsoft.com/office/powerpoint/2010/main" val="243173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39fcd41a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39fcd41a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What we know doesn’t work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science of learning has also told us there are several ineffective revision strategies which remain popular. Students often feel as they have been ‘busy’ doing these, they are revising hard. However, they have little impact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Re-reading – this gives a false sense that you ‘know it’. However, your brain isn’t doing any hard work or learning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Highighting</a:t>
            </a:r>
            <a:r>
              <a:rPr lang="en-US" dirty="0"/>
              <a:t> – it wastes time and leaves you focusing on a narrow area, often missing the big picture of the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Cramming – This essentially overloads your working memory, you cant learn it all. It causes stress/anxiety before exams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Re-writing – writing out your notes again isn’t making your brain do any hard work, it simply wastes time.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516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Choose a pod to watch with the class</a:t>
            </a:r>
            <a:r>
              <a:rPr lang="en-GB" dirty="0"/>
              <a:t> (from your subject area or any relevant to all pupils such as keeping fit and heathy, study smart or British values)</a:t>
            </a:r>
          </a:p>
          <a:p>
            <a:pPr marL="158750" indent="0">
              <a:buNone/>
            </a:pPr>
            <a:r>
              <a:rPr lang="en-GB" dirty="0"/>
              <a:t>With the class, model how you would create a Mind </a:t>
            </a:r>
            <a:r>
              <a:rPr lang="en-GB" dirty="0" err="1"/>
              <a:t>Mapto</a:t>
            </a:r>
            <a:r>
              <a:rPr lang="en-GB" dirty="0"/>
              <a:t> help you remember the content of the pod</a:t>
            </a:r>
          </a:p>
          <a:p>
            <a:pPr marL="158750" indent="0">
              <a:buNone/>
            </a:pPr>
            <a:r>
              <a:rPr lang="en-GB" dirty="0"/>
              <a:t>After, explain why you chose to include the information you have included in your Mind Map</a:t>
            </a:r>
          </a:p>
          <a:p>
            <a:pPr marL="158750" indent="0">
              <a:buNone/>
            </a:pPr>
            <a:endParaRPr lang="en-GB" dirty="0"/>
          </a:p>
          <a:p>
            <a:pPr marL="158750" indent="0">
              <a:buNone/>
            </a:pPr>
            <a:r>
              <a:rPr lang="en-GB" dirty="0"/>
              <a:t>Repeat the process, asking pupils to this time practice creating their own Mind Maps</a:t>
            </a:r>
            <a:endParaRPr lang="en-US" dirty="0"/>
          </a:p>
        </p:txBody>
      </p:sp>
    </p:spTree>
    <p:extLst>
      <p:ext uri="{BB962C8B-B14F-4D97-AF65-F5344CB8AC3E}">
        <p14:creationId xmlns:p14="http://schemas.microsoft.com/office/powerpoint/2010/main" val="229904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55B9-18A1-4876-B9B3-15E7339C6CE2}"/>
              </a:ext>
            </a:extLst>
          </p:cNvPr>
          <p:cNvSpPr>
            <a:spLocks noGrp="1"/>
          </p:cNvSpPr>
          <p:nvPr>
            <p:ph type="title"/>
          </p:nvPr>
        </p:nvSpPr>
        <p:spPr>
          <a:xfrm>
            <a:off x="311700" y="45221"/>
            <a:ext cx="8520600" cy="572700"/>
          </a:xfrm>
        </p:spPr>
        <p:txBody>
          <a:bodyPr>
            <a:noAutofit/>
          </a:bodyPr>
          <a:lstStyle/>
          <a:p>
            <a:r>
              <a:rPr lang="en-US" sz="3200" dirty="0">
                <a:solidFill>
                  <a:srgbClr val="FF0000"/>
                </a:solidFill>
                <a:latin typeface="Calibri" panose="020F0502020204030204" pitchFamily="34" charset="0"/>
                <a:cs typeface="Calibri" panose="020F0502020204030204" pitchFamily="34" charset="0"/>
              </a:rPr>
              <a:t>The Science of Learning</a:t>
            </a:r>
            <a:endParaRPr lang="en-GB" sz="3200" dirty="0">
              <a:solidFill>
                <a:srgbClr val="FF0000"/>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E7706937-69AE-44FF-A530-CB46B446D84A}"/>
              </a:ext>
            </a:extLst>
          </p:cNvPr>
          <p:cNvSpPr>
            <a:spLocks noGrp="1"/>
          </p:cNvSpPr>
          <p:nvPr>
            <p:ph type="body" idx="1"/>
          </p:nvPr>
        </p:nvSpPr>
        <p:spPr>
          <a:xfrm>
            <a:off x="287534" y="583560"/>
            <a:ext cx="8520600" cy="3416400"/>
          </a:xfrm>
        </p:spPr>
        <p:txBody>
          <a:bodyPr/>
          <a:lstStyle/>
          <a:p>
            <a:pPr marL="114300" indent="0">
              <a:buNone/>
            </a:pPr>
            <a:r>
              <a:rPr lang="en-US" dirty="0">
                <a:solidFill>
                  <a:schemeClr val="tx1"/>
                </a:solidFill>
                <a:latin typeface="Calibri" panose="020F0502020204030204" pitchFamily="34" charset="0"/>
                <a:cs typeface="Calibri" panose="020F0502020204030204" pitchFamily="34" charset="0"/>
              </a:rPr>
              <a:t>How memory works</a:t>
            </a:r>
          </a:p>
          <a:p>
            <a:pPr marL="114300" indent="0">
              <a:buNone/>
            </a:pPr>
            <a:r>
              <a:rPr lang="en-US" dirty="0">
                <a:solidFill>
                  <a:schemeClr val="tx1"/>
                </a:solidFill>
                <a:latin typeface="Calibri" panose="020F0502020204030204" pitchFamily="34" charset="0"/>
                <a:cs typeface="Calibri" panose="020F0502020204030204" pitchFamily="34" charset="0"/>
              </a:rPr>
              <a:t>Understanding the basics of memory, helps you understand how someone should learn and revise</a:t>
            </a:r>
            <a:endParaRPr lang="en-GB" dirty="0">
              <a:solidFill>
                <a:schemeClr val="tx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49CEADC-6183-4348-B4CE-431D924EDABB}"/>
              </a:ext>
            </a:extLst>
          </p:cNvPr>
          <p:cNvSpPr txBox="1"/>
          <p:nvPr/>
        </p:nvSpPr>
        <p:spPr>
          <a:xfrm>
            <a:off x="209051" y="1708460"/>
            <a:ext cx="2743200" cy="2462213"/>
          </a:xfrm>
          <a:prstGeom prst="rect">
            <a:avLst/>
          </a:prstGeom>
          <a:solidFill>
            <a:schemeClr val="bg1"/>
          </a:solid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Short Term Memory – ‘Working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you do your thinking and where you take in new information e.g. what you see/hear/experience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Unless you think about it, most of it is forgotten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holds a limited amount of information, and can get overloaded!</a:t>
            </a:r>
            <a:endParaRPr lang="en-GB"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190B676-7E11-4FF3-B6CA-DE28480AE582}"/>
              </a:ext>
            </a:extLst>
          </p:cNvPr>
          <p:cNvSpPr txBox="1"/>
          <p:nvPr/>
        </p:nvSpPr>
        <p:spPr>
          <a:xfrm>
            <a:off x="3176234" y="1708460"/>
            <a:ext cx="2743200" cy="2031325"/>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Long Term Memory</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is where new information is stored, what you have learned – when you remember something, it comes from here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It can hold an endless amount of information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information gets forgotten if we don’t use it</a:t>
            </a:r>
            <a:endParaRPr lang="en-GB"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BC01250-4238-417F-BCBE-F7F38C928817}"/>
              </a:ext>
            </a:extLst>
          </p:cNvPr>
          <p:cNvSpPr txBox="1"/>
          <p:nvPr/>
        </p:nvSpPr>
        <p:spPr>
          <a:xfrm>
            <a:off x="6143417" y="1708460"/>
            <a:ext cx="2743200" cy="954107"/>
          </a:xfrm>
          <a:prstGeom prst="rect">
            <a:avLst/>
          </a:prstGeom>
          <a:noFill/>
          <a:ln>
            <a:solidFill>
              <a:srgbClr val="FF0000"/>
            </a:solidFill>
          </a:ln>
        </p:spPr>
        <p:txBody>
          <a:bodyPr wrap="square" rtlCol="0">
            <a:spAutoFit/>
          </a:bodyPr>
          <a:lstStyle/>
          <a:p>
            <a:r>
              <a:rPr lang="en-US" dirty="0">
                <a:latin typeface="Calibri" panose="020F0502020204030204" pitchFamily="34" charset="0"/>
                <a:cs typeface="Calibri" panose="020F0502020204030204" pitchFamily="34" charset="0"/>
              </a:rPr>
              <a:t>Learning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Learning = a change in your long term memory</a:t>
            </a:r>
          </a:p>
          <a:p>
            <a:endParaRPr lang="en-GB"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688A138A-C45A-4D1B-B3BD-F0CEAB3D4EF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40262" y="2662567"/>
            <a:ext cx="2029970" cy="1661244"/>
          </a:xfrm>
          <a:prstGeom prst="rect">
            <a:avLst/>
          </a:prstGeom>
        </p:spPr>
      </p:pic>
      <p:pic>
        <p:nvPicPr>
          <p:cNvPr id="9" name="Picture 8">
            <a:extLst>
              <a:ext uri="{FF2B5EF4-FFF2-40B4-BE49-F238E27FC236}">
                <a16:creationId xmlns:a16="http://schemas.microsoft.com/office/drawing/2014/main" id="{7BCA3EB1-2AB1-44AD-BD71-C807E2DC25CF}"/>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33978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461B5A-AC22-4234-99BF-7115127F7238}"/>
              </a:ext>
            </a:extLst>
          </p:cNvPr>
          <p:cNvPicPr>
            <a:picLocks noChangeAspect="1"/>
          </p:cNvPicPr>
          <p:nvPr/>
        </p:nvPicPr>
        <p:blipFill>
          <a:blip r:embed="rId3"/>
          <a:stretch>
            <a:fillRect/>
          </a:stretch>
        </p:blipFill>
        <p:spPr>
          <a:xfrm>
            <a:off x="640153" y="396108"/>
            <a:ext cx="7589447" cy="4146390"/>
          </a:xfrm>
          <a:prstGeom prst="rect">
            <a:avLst/>
          </a:prstGeom>
        </p:spPr>
      </p:pic>
      <p:sp>
        <p:nvSpPr>
          <p:cNvPr id="4" name="Text Placeholder 2">
            <a:extLst>
              <a:ext uri="{FF2B5EF4-FFF2-40B4-BE49-F238E27FC236}">
                <a16:creationId xmlns:a16="http://schemas.microsoft.com/office/drawing/2014/main" id="{2858A6CD-336A-430F-B1C8-BF76545C2A26}"/>
              </a:ext>
            </a:extLst>
          </p:cNvPr>
          <p:cNvSpPr txBox="1">
            <a:spLocks/>
          </p:cNvSpPr>
          <p:nvPr/>
        </p:nvSpPr>
        <p:spPr>
          <a:xfrm>
            <a:off x="311700" y="178334"/>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2400" dirty="0">
                <a:solidFill>
                  <a:srgbClr val="FF0000"/>
                </a:solidFill>
                <a:latin typeface="Calibri" panose="020F0502020204030204" pitchFamily="34" charset="0"/>
                <a:cs typeface="Calibri" panose="020F0502020204030204" pitchFamily="34" charset="0"/>
              </a:rPr>
              <a:t>Forgetting and Retrieval</a:t>
            </a:r>
            <a:endParaRPr lang="en-GB" sz="2400"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8133021-A4FB-4C4F-BEBC-EB25559B31C0}"/>
              </a:ext>
            </a:extLst>
          </p:cNvPr>
          <p:cNvPicPr>
            <a:picLocks noChangeAspect="1"/>
          </p:cNvPicPr>
          <p:nvPr/>
        </p:nvPicPr>
        <p:blipFill>
          <a:blip r:embed="rId4"/>
          <a:stretch>
            <a:fillRect/>
          </a:stretch>
        </p:blipFill>
        <p:spPr>
          <a:xfrm>
            <a:off x="0" y="4270946"/>
            <a:ext cx="9144000" cy="866775"/>
          </a:xfrm>
          <a:prstGeom prst="rect">
            <a:avLst/>
          </a:prstGeom>
        </p:spPr>
      </p:pic>
    </p:spTree>
    <p:extLst>
      <p:ext uri="{BB962C8B-B14F-4D97-AF65-F5344CB8AC3E}">
        <p14:creationId xmlns:p14="http://schemas.microsoft.com/office/powerpoint/2010/main" val="19575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6079839" y="341505"/>
            <a:ext cx="2631899" cy="1815882"/>
          </a:xfrm>
          <a:prstGeom prst="rect">
            <a:avLst/>
          </a:prstGeom>
          <a:ln>
            <a:noFill/>
          </a:ln>
          <a:effectLst>
            <a:outerShdw blurRad="292100" dist="139700" dir="2700000" algn="tl" rotWithShape="0">
              <a:srgbClr val="333333">
                <a:alpha val="65000"/>
              </a:srgbClr>
            </a:outerShdw>
          </a:effectLst>
        </p:spPr>
      </p:pic>
      <p:pic>
        <p:nvPicPr>
          <p:cNvPr id="80" name="Google Shape;80;p17"/>
          <p:cNvPicPr preferRelativeResize="0"/>
          <p:nvPr/>
        </p:nvPicPr>
        <p:blipFill>
          <a:blip r:embed="rId4">
            <a:alphaModFix/>
          </a:blip>
          <a:stretch>
            <a:fillRect/>
          </a:stretch>
        </p:blipFill>
        <p:spPr>
          <a:xfrm>
            <a:off x="3742373" y="2333862"/>
            <a:ext cx="2631898" cy="1937084"/>
          </a:xfrm>
          <a:prstGeom prst="rect">
            <a:avLst/>
          </a:prstGeom>
          <a:ln>
            <a:noFill/>
          </a:ln>
          <a:effectLst>
            <a:outerShdw blurRad="292100" dist="139700" dir="2700000" algn="tl" rotWithShape="0">
              <a:srgbClr val="333333">
                <a:alpha val="65000"/>
              </a:srgbClr>
            </a:outerShdw>
          </a:effectLst>
        </p:spPr>
      </p:pic>
      <p:sp>
        <p:nvSpPr>
          <p:cNvPr id="9" name="Text Placeholder 2">
            <a:extLst>
              <a:ext uri="{FF2B5EF4-FFF2-40B4-BE49-F238E27FC236}">
                <a16:creationId xmlns:a16="http://schemas.microsoft.com/office/drawing/2014/main" id="{164A71BB-D2FB-4EBD-9AD1-528B37AF21A2}"/>
              </a:ext>
            </a:extLst>
          </p:cNvPr>
          <p:cNvSpPr txBox="1">
            <a:spLocks/>
          </p:cNvSpPr>
          <p:nvPr/>
        </p:nvSpPr>
        <p:spPr>
          <a:xfrm>
            <a:off x="311700" y="317662"/>
            <a:ext cx="8520600" cy="3416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en-US" sz="3200" dirty="0">
                <a:solidFill>
                  <a:srgbClr val="FF0000"/>
                </a:solidFill>
                <a:latin typeface="Calibri" panose="020F0502020204030204" pitchFamily="34" charset="0"/>
                <a:cs typeface="Calibri" panose="020F0502020204030204" pitchFamily="34" charset="0"/>
              </a:rPr>
              <a:t>What does not work?</a:t>
            </a:r>
            <a:endParaRPr lang="en-GB" sz="32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85BA3E8-3F98-4DEB-BC02-23925E5D17FC}"/>
              </a:ext>
            </a:extLst>
          </p:cNvPr>
          <p:cNvSpPr txBox="1"/>
          <p:nvPr/>
        </p:nvSpPr>
        <p:spPr>
          <a:xfrm>
            <a:off x="432262" y="1163782"/>
            <a:ext cx="450549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Re-reading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Highlighting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Cramming</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Re-Writing</a:t>
            </a:r>
            <a:endParaRPr lang="en-GB" sz="28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FCB112EA-0D42-4C22-B259-8D0C2AEF241A}"/>
              </a:ext>
            </a:extLst>
          </p:cNvPr>
          <p:cNvPicPr>
            <a:picLocks noChangeAspect="1"/>
          </p:cNvPicPr>
          <p:nvPr/>
        </p:nvPicPr>
        <p:blipFill>
          <a:blip r:embed="rId5"/>
          <a:stretch>
            <a:fillRect/>
          </a:stretch>
        </p:blipFill>
        <p:spPr>
          <a:xfrm>
            <a:off x="0" y="4270946"/>
            <a:ext cx="9144000"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311700" y="169629"/>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3 – Mind Maps</a:t>
            </a:r>
            <a:br>
              <a:rPr lang="en-US" b="1" dirty="0">
                <a:solidFill>
                  <a:srgbClr val="FF0000"/>
                </a:solidFill>
                <a:latin typeface="ITC Kabel Std Book" panose="020D0402020204020904" pitchFamily="34" charset="0"/>
              </a:rPr>
            </a:br>
            <a:r>
              <a:rPr lang="en-US" b="1" dirty="0">
                <a:solidFill>
                  <a:srgbClr val="FF0000"/>
                </a:solidFill>
                <a:latin typeface="ITC Kabel Std Book" panose="020D0402020204020904" pitchFamily="34" charset="0"/>
              </a:rPr>
              <a:t>The Science</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230053" y="956528"/>
            <a:ext cx="2529473" cy="3416400"/>
          </a:xfrm>
        </p:spPr>
        <p:style>
          <a:lnRef idx="2">
            <a:schemeClr val="dk1"/>
          </a:lnRef>
          <a:fillRef idx="1">
            <a:schemeClr val="lt1"/>
          </a:fillRef>
          <a:effectRef idx="0">
            <a:schemeClr val="dk1"/>
          </a:effectRef>
          <a:fontRef idx="minor">
            <a:schemeClr val="dk1"/>
          </a:fontRef>
        </p:style>
        <p:txBody>
          <a:bodyPr>
            <a:normAutofit lnSpcReduction="10000"/>
          </a:bodyPr>
          <a:lstStyle/>
          <a:p>
            <a:pPr marL="114300" indent="0" algn="l">
              <a:buNone/>
            </a:pPr>
            <a:r>
              <a:rPr lang="en-US" b="1" i="0" dirty="0">
                <a:solidFill>
                  <a:srgbClr val="282C33"/>
                </a:solidFill>
                <a:effectLst/>
                <a:latin typeface="Graphik"/>
              </a:rPr>
              <a:t>What is a Mind Map?</a:t>
            </a:r>
          </a:p>
          <a:p>
            <a:pPr marL="114300" indent="0" algn="l">
              <a:buNone/>
            </a:pPr>
            <a:r>
              <a:rPr lang="en-US" b="0" i="0" dirty="0">
                <a:solidFill>
                  <a:srgbClr val="000000"/>
                </a:solidFill>
                <a:effectLst/>
                <a:latin typeface="Graphik"/>
              </a:rPr>
              <a:t>A Mind Map is a visual brainstorming technique. You lay out your ideas to look a little like a spider, with a main idea in the middle and lines that branch out to add more insights or connected ideas.</a:t>
            </a:r>
          </a:p>
          <a:p>
            <a:pPr marL="114300" indent="0">
              <a:buNone/>
            </a:pPr>
            <a:endParaRPr lang="en-US"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sp>
        <p:nvSpPr>
          <p:cNvPr id="8" name="TextBox 7">
            <a:extLst>
              <a:ext uri="{FF2B5EF4-FFF2-40B4-BE49-F238E27FC236}">
                <a16:creationId xmlns:a16="http://schemas.microsoft.com/office/drawing/2014/main" id="{8588A85D-F112-ACFC-D565-20C3F9F06721}"/>
              </a:ext>
            </a:extLst>
          </p:cNvPr>
          <p:cNvSpPr txBox="1"/>
          <p:nvPr/>
        </p:nvSpPr>
        <p:spPr>
          <a:xfrm>
            <a:off x="2848606" y="1141234"/>
            <a:ext cx="6206314" cy="3046988"/>
          </a:xfrm>
          <a:prstGeom prst="rect">
            <a:avLst/>
          </a:prstGeom>
          <a:noFill/>
        </p:spPr>
        <p:txBody>
          <a:bodyPr wrap="square">
            <a:spAutoFit/>
          </a:bodyPr>
          <a:lstStyle/>
          <a:p>
            <a:r>
              <a:rPr lang="en-US" sz="1600" b="1" dirty="0">
                <a:latin typeface="Calibri" panose="020F0502020204030204" pitchFamily="34" charset="0"/>
                <a:cs typeface="Calibri" panose="020F0502020204030204" pitchFamily="34" charset="0"/>
              </a:rPr>
              <a:t>Why should I use a Mind Map?</a:t>
            </a:r>
          </a:p>
          <a:p>
            <a:pPr marL="342900" indent="-342900">
              <a:buFont typeface="+mj-lt"/>
              <a:buAutoNum type="arabicPeriod"/>
            </a:pPr>
            <a:r>
              <a:rPr lang="en-US" sz="1600" dirty="0">
                <a:latin typeface="Calibri" panose="020F0502020204030204" pitchFamily="34" charset="0"/>
                <a:cs typeface="Calibri" panose="020F0502020204030204" pitchFamily="34" charset="0"/>
              </a:rPr>
              <a:t>Think quickly and visually: Mind Maps are quick and simple to make. They are easy for our brains to understand because, unlike written notes, they closely reflect how our brains are structured.</a:t>
            </a:r>
          </a:p>
          <a:p>
            <a:pPr marL="342900" indent="-342900">
              <a:buFont typeface="+mj-lt"/>
              <a:buAutoNum type="arabicPeriod"/>
            </a:pPr>
            <a:r>
              <a:rPr lang="en-US" sz="1600" dirty="0">
                <a:latin typeface="Calibri" panose="020F0502020204030204" pitchFamily="34" charset="0"/>
                <a:cs typeface="Calibri" panose="020F0502020204030204" pitchFamily="34" charset="0"/>
              </a:rPr>
              <a:t>Increase focus and comprehension: A Mind Map forces you to focus on the whole topic </a:t>
            </a:r>
          </a:p>
          <a:p>
            <a:pPr marL="342900" indent="-342900">
              <a:buFont typeface="+mj-lt"/>
              <a:buAutoNum type="arabicPeriod"/>
            </a:pPr>
            <a:r>
              <a:rPr lang="en-US" sz="1600" dirty="0">
                <a:latin typeface="Calibri" panose="020F0502020204030204" pitchFamily="34" charset="0"/>
                <a:cs typeface="Calibri" panose="020F0502020204030204" pitchFamily="34" charset="0"/>
              </a:rPr>
              <a:t>Spark creativity: A Mind Map helps you to sort through information as you create your diagram, make new connections, increase understanding, and helps create additional ideas.</a:t>
            </a:r>
          </a:p>
          <a:p>
            <a:pPr marL="342900" indent="-342900">
              <a:buFont typeface="+mj-lt"/>
              <a:buAutoNum type="arabicPeriod"/>
            </a:pPr>
            <a:r>
              <a:rPr lang="en-US" sz="1600" dirty="0">
                <a:latin typeface="Calibri" panose="020F0502020204030204" pitchFamily="34" charset="0"/>
                <a:cs typeface="Calibri" panose="020F0502020204030204" pitchFamily="34" charset="0"/>
              </a:rPr>
              <a:t>Remember more: These diagrams are memorable thanks to their </a:t>
            </a:r>
            <a:r>
              <a:rPr lang="en-US" sz="1600" dirty="0" err="1">
                <a:latin typeface="Calibri" panose="020F0502020204030204" pitchFamily="34" charset="0"/>
                <a:cs typeface="Calibri" panose="020F0502020204030204" pitchFamily="34" charset="0"/>
              </a:rPr>
              <a:t>colours</a:t>
            </a:r>
            <a:r>
              <a:rPr lang="en-US" sz="1600" dirty="0">
                <a:latin typeface="Calibri" panose="020F0502020204030204" pitchFamily="34" charset="0"/>
                <a:cs typeface="Calibri" panose="020F0502020204030204" pitchFamily="34" charset="0"/>
              </a:rPr>
              <a:t>, pictures and simple keywords. Plus, the act of building a Mind Map helps you more easily recall the information.</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53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A43-B1E4-AE19-7202-09362E6D33CA}"/>
              </a:ext>
            </a:extLst>
          </p:cNvPr>
          <p:cNvPicPr>
            <a:picLocks noChangeAspect="1"/>
          </p:cNvPicPr>
          <p:nvPr/>
        </p:nvPicPr>
        <p:blipFill>
          <a:blip r:embed="rId2"/>
          <a:stretch>
            <a:fillRect/>
          </a:stretch>
        </p:blipFill>
        <p:spPr>
          <a:xfrm>
            <a:off x="2000250" y="0"/>
            <a:ext cx="5143500" cy="5143500"/>
          </a:xfrm>
          <a:prstGeom prst="rect">
            <a:avLst/>
          </a:prstGeom>
        </p:spPr>
      </p:pic>
    </p:spTree>
    <p:extLst>
      <p:ext uri="{BB962C8B-B14F-4D97-AF65-F5344CB8AC3E}">
        <p14:creationId xmlns:p14="http://schemas.microsoft.com/office/powerpoint/2010/main" val="232966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9316-FA01-F3A1-17E5-578788D576EF}"/>
              </a:ext>
            </a:extLst>
          </p:cNvPr>
          <p:cNvSpPr>
            <a:spLocks noGrp="1"/>
          </p:cNvSpPr>
          <p:nvPr>
            <p:ph type="title"/>
          </p:nvPr>
        </p:nvSpPr>
        <p:spPr>
          <a:xfrm>
            <a:off x="279042" y="336366"/>
            <a:ext cx="8520600" cy="572700"/>
          </a:xfrm>
        </p:spPr>
        <p:txBody>
          <a:bodyPr>
            <a:normAutofit fontScale="90000"/>
          </a:bodyPr>
          <a:lstStyle/>
          <a:p>
            <a:pPr algn="ctr"/>
            <a:r>
              <a:rPr lang="en-US" b="1" dirty="0">
                <a:solidFill>
                  <a:srgbClr val="FF0000"/>
                </a:solidFill>
                <a:latin typeface="ITC Kabel Std Book" panose="020D0402020204020904" pitchFamily="34" charset="0"/>
              </a:rPr>
              <a:t>Pod Revision Method 3 – Mind Map</a:t>
            </a:r>
            <a:endParaRPr lang="en-GB" b="1" dirty="0">
              <a:solidFill>
                <a:srgbClr val="FF0000"/>
              </a:solidFill>
              <a:latin typeface="ITC Kabel Std Book" panose="020D0402020204020904" pitchFamily="34" charset="0"/>
            </a:endParaRPr>
          </a:p>
        </p:txBody>
      </p:sp>
      <p:sp>
        <p:nvSpPr>
          <p:cNvPr id="3" name="Text Placeholder 2">
            <a:extLst>
              <a:ext uri="{FF2B5EF4-FFF2-40B4-BE49-F238E27FC236}">
                <a16:creationId xmlns:a16="http://schemas.microsoft.com/office/drawing/2014/main" id="{A550E579-B1C7-A00F-58C4-102AA93BEFF4}"/>
              </a:ext>
            </a:extLst>
          </p:cNvPr>
          <p:cNvSpPr>
            <a:spLocks noGrp="1"/>
          </p:cNvSpPr>
          <p:nvPr>
            <p:ph type="body" idx="1"/>
          </p:nvPr>
        </p:nvSpPr>
        <p:spPr>
          <a:xfrm>
            <a:off x="426002" y="972857"/>
            <a:ext cx="4014012" cy="3416400"/>
          </a:xfrm>
        </p:spPr>
        <p:txBody>
          <a:bodyPr>
            <a:normAutofit fontScale="77500" lnSpcReduction="20000"/>
          </a:bodyPr>
          <a:lstStyle/>
          <a:p>
            <a:pPr algn="l"/>
            <a:r>
              <a:rPr lang="en-US" sz="2800" b="0" i="0" dirty="0">
                <a:solidFill>
                  <a:schemeClr val="tx1"/>
                </a:solidFill>
                <a:effectLst/>
                <a:latin typeface="Geomanist"/>
              </a:rPr>
              <a:t>Create a Mind Map or mind map of the information in the Pod. Making it as </a:t>
            </a:r>
            <a:r>
              <a:rPr lang="en-US" sz="2800" b="0" i="0" dirty="0" err="1">
                <a:solidFill>
                  <a:schemeClr val="tx1"/>
                </a:solidFill>
                <a:effectLst/>
                <a:latin typeface="Geomanist"/>
              </a:rPr>
              <a:t>colourful</a:t>
            </a:r>
            <a:r>
              <a:rPr lang="en-US" sz="2800" b="0" i="0" dirty="0">
                <a:solidFill>
                  <a:schemeClr val="tx1"/>
                </a:solidFill>
                <a:effectLst/>
                <a:latin typeface="Geomanist"/>
              </a:rPr>
              <a:t> as possible will help you </a:t>
            </a:r>
            <a:r>
              <a:rPr lang="en-US" sz="2800" b="0" i="0" dirty="0" err="1">
                <a:solidFill>
                  <a:schemeClr val="tx1"/>
                </a:solidFill>
                <a:effectLst/>
                <a:latin typeface="Geomanist"/>
              </a:rPr>
              <a:t>visualise</a:t>
            </a:r>
            <a:r>
              <a:rPr lang="en-US" sz="2800" b="0" i="0" dirty="0">
                <a:solidFill>
                  <a:schemeClr val="tx1"/>
                </a:solidFill>
                <a:effectLst/>
                <a:latin typeface="Geomanist"/>
              </a:rPr>
              <a:t> it later.</a:t>
            </a:r>
          </a:p>
          <a:p>
            <a:pPr algn="l"/>
            <a:r>
              <a:rPr lang="en-US" sz="2800" b="0" i="0" dirty="0">
                <a:solidFill>
                  <a:schemeClr val="tx1"/>
                </a:solidFill>
                <a:effectLst/>
                <a:latin typeface="Geomanist"/>
              </a:rPr>
              <a:t>Stretch: Can you link </a:t>
            </a:r>
            <a:r>
              <a:rPr lang="en-US" sz="2800" b="0" i="0">
                <a:solidFill>
                  <a:schemeClr val="tx1"/>
                </a:solidFill>
                <a:effectLst/>
                <a:latin typeface="Geomanist"/>
              </a:rPr>
              <a:t>this mind </a:t>
            </a:r>
            <a:r>
              <a:rPr lang="en-US" sz="2800" b="0" i="0" dirty="0">
                <a:solidFill>
                  <a:schemeClr val="tx1"/>
                </a:solidFill>
                <a:effectLst/>
                <a:latin typeface="Geomanist"/>
              </a:rPr>
              <a:t>map to another Pod, building on it with the new information from each Pod you watch?</a:t>
            </a:r>
          </a:p>
          <a:p>
            <a:pPr marL="114300" indent="0">
              <a:buNone/>
            </a:pPr>
            <a:endParaRPr lang="en-US" sz="2800" dirty="0">
              <a:solidFill>
                <a:schemeClr val="tx1"/>
              </a:solidFill>
              <a:latin typeface="ITC Kabel Std Book" panose="020D0402020204020904" pitchFamily="34" charset="0"/>
            </a:endParaRPr>
          </a:p>
        </p:txBody>
      </p:sp>
      <p:pic>
        <p:nvPicPr>
          <p:cNvPr id="4" name="Picture 3">
            <a:extLst>
              <a:ext uri="{FF2B5EF4-FFF2-40B4-BE49-F238E27FC236}">
                <a16:creationId xmlns:a16="http://schemas.microsoft.com/office/drawing/2014/main" id="{E55F125C-7722-7CAF-7094-C6CE19C876FB}"/>
              </a:ext>
            </a:extLst>
          </p:cNvPr>
          <p:cNvPicPr>
            <a:picLocks noChangeAspect="1"/>
          </p:cNvPicPr>
          <p:nvPr/>
        </p:nvPicPr>
        <p:blipFill>
          <a:blip r:embed="rId3"/>
          <a:stretch>
            <a:fillRect/>
          </a:stretch>
        </p:blipFill>
        <p:spPr>
          <a:xfrm>
            <a:off x="0" y="4326853"/>
            <a:ext cx="9144000" cy="865632"/>
          </a:xfrm>
          <a:prstGeom prst="rect">
            <a:avLst/>
          </a:prstGeom>
        </p:spPr>
      </p:pic>
      <p:pic>
        <p:nvPicPr>
          <p:cNvPr id="5" name="Picture 4">
            <a:extLst>
              <a:ext uri="{FF2B5EF4-FFF2-40B4-BE49-F238E27FC236}">
                <a16:creationId xmlns:a16="http://schemas.microsoft.com/office/drawing/2014/main" id="{8B436074-9CD4-9877-08B6-BB88095434F6}"/>
              </a:ext>
            </a:extLst>
          </p:cNvPr>
          <p:cNvPicPr>
            <a:picLocks noChangeAspect="1"/>
          </p:cNvPicPr>
          <p:nvPr/>
        </p:nvPicPr>
        <p:blipFill>
          <a:blip r:embed="rId4"/>
          <a:stretch>
            <a:fillRect/>
          </a:stretch>
        </p:blipFill>
        <p:spPr>
          <a:xfrm>
            <a:off x="5268007" y="1047750"/>
            <a:ext cx="3048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80043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852</Words>
  <Application>Microsoft Office PowerPoint</Application>
  <PresentationFormat>On-screen Show (16:9)</PresentationFormat>
  <Paragraphs>69</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Geomanist</vt:lpstr>
      <vt:lpstr>Graphik</vt:lpstr>
      <vt:lpstr>ITC Kabel Std Book</vt:lpstr>
      <vt:lpstr>Simple Light</vt:lpstr>
      <vt:lpstr>The Science of Learning</vt:lpstr>
      <vt:lpstr>PowerPoint Presentation</vt:lpstr>
      <vt:lpstr>PowerPoint Presentation</vt:lpstr>
      <vt:lpstr>Pod Revision Method 3 – Mind Maps The Science</vt:lpstr>
      <vt:lpstr>PowerPoint Presentation</vt:lpstr>
      <vt:lpstr>Pod Revision Method 3 – Mind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Angus, C (Miss)</dc:creator>
  <cp:lastModifiedBy>Angus, C (Miss)</cp:lastModifiedBy>
  <cp:revision>46</cp:revision>
  <dcterms:modified xsi:type="dcterms:W3CDTF">2025-10-08T11:17:21Z</dcterms:modified>
</cp:coreProperties>
</file>