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295" r:id="rId13"/>
    <p:sldId id="290" r:id="rId14"/>
    <p:sldId id="289" r:id="rId15"/>
    <p:sldId id="284" r:id="rId16"/>
    <p:sldId id="292" r:id="rId17"/>
    <p:sldId id="293" r:id="rId18"/>
    <p:sldId id="294" r:id="rId19"/>
    <p:sldId id="305" r:id="rId20"/>
    <p:sldId id="306" r:id="rId21"/>
    <p:sldId id="307" r:id="rId22"/>
    <p:sldId id="308" r:id="rId23"/>
    <p:sldId id="309" r:id="rId24"/>
  </p:sldIdLst>
  <p:sldSz cx="12192000" cy="6858000"/>
  <p:notesSz cx="6797675" cy="9982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E1E1FF"/>
    <a:srgbClr val="CCCCFF"/>
    <a:srgbClr val="E2F0D9"/>
    <a:srgbClr val="CC00CC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1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3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8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33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9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0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84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79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8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28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7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56AAC-38BF-47DD-B979-360AAE2273B7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A9C8-CA2C-49BF-B7AA-064FFC5A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0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112" y="1687243"/>
            <a:ext cx="5528501" cy="4323806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ln>
                  <a:solidFill>
                    <a:sysClr val="windowText" lastClr="000000"/>
                  </a:solidFill>
                </a:ln>
              </a:rPr>
              <a:t>Exams: </a:t>
            </a:r>
            <a:endParaRPr lang="en-GB" sz="2000" b="1" dirty="0" smtClean="0">
              <a:ln>
                <a:solidFill>
                  <a:sysClr val="windowText" lastClr="000000"/>
                </a:solidFill>
              </a:ln>
            </a:endParaRPr>
          </a:p>
          <a:p>
            <a:pPr marL="0" indent="0">
              <a:buNone/>
            </a:pPr>
            <a:endParaRPr lang="en-GB" sz="2000" b="1" dirty="0" smtClean="0">
              <a:ln>
                <a:solidFill>
                  <a:sysClr val="windowText" lastClr="000000"/>
                </a:solidFill>
              </a:ln>
            </a:endParaRPr>
          </a:p>
          <a:p>
            <a:r>
              <a:rPr lang="en-GB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9900CC"/>
                </a:solidFill>
              </a:rPr>
              <a:t>The Elizabethan Age (P1) </a:t>
            </a:r>
          </a:p>
          <a:p>
            <a:endParaRPr lang="en-GB" sz="2000" b="1" dirty="0" smtClean="0">
              <a:ln>
                <a:solidFill>
                  <a:sysClr val="windowText" lastClr="000000"/>
                </a:solidFill>
              </a:ln>
              <a:solidFill>
                <a:srgbClr val="9900CC"/>
              </a:solidFill>
            </a:endParaRPr>
          </a:p>
          <a:p>
            <a:r>
              <a:rPr lang="en-GB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Germany in Transition 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(</a:t>
            </a:r>
            <a:r>
              <a:rPr lang="en-GB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P2)</a:t>
            </a:r>
          </a:p>
          <a:p>
            <a:endParaRPr lang="en-GB" sz="2000" b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Changes in Health and Medicine (</a:t>
            </a:r>
            <a:r>
              <a:rPr lang="en-GB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P3)  </a:t>
            </a:r>
          </a:p>
          <a:p>
            <a:endParaRPr lang="en-GB" sz="2000" b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  <a:p>
            <a:r>
              <a:rPr lang="en-GB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Development of the USA (P4) </a:t>
            </a:r>
            <a:endParaRPr lang="en-GB" sz="20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  <a:p>
            <a:endParaRPr lang="en-GB" sz="2000" b="1" dirty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614" y="0"/>
            <a:ext cx="63753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 TIPS/key phrases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1868" y="1687243"/>
            <a:ext cx="487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en-GB" sz="4000" dirty="0" smtClean="0"/>
              <a:t>Question tips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endParaRPr lang="en-GB" sz="4000" dirty="0" smtClean="0"/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GB" sz="4000" dirty="0" smtClean="0"/>
              <a:t>Writing frames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endParaRPr lang="en-GB" sz="4000" dirty="0" smtClean="0"/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GB" sz="4000" dirty="0" smtClean="0"/>
              <a:t>Time guides 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endParaRPr lang="en-GB" sz="4000" dirty="0"/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GB" sz="4000" dirty="0" smtClean="0"/>
              <a:t>Marks awarded </a:t>
            </a:r>
          </a:p>
        </p:txBody>
      </p:sp>
    </p:spTree>
    <p:extLst>
      <p:ext uri="{BB962C8B-B14F-4D97-AF65-F5344CB8AC3E}">
        <p14:creationId xmlns:p14="http://schemas.microsoft.com/office/powerpoint/2010/main" val="34414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86762"/>
            <a:ext cx="5458379" cy="6370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Which of the sources is more useful to an historian?[11] </a:t>
            </a:r>
            <a:r>
              <a:rPr lang="en-GB" dirty="0" smtClean="0">
                <a:solidFill>
                  <a:srgbClr val="FF0000"/>
                </a:solidFill>
              </a:rPr>
              <a:t>(10 mins)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Use </a:t>
            </a:r>
            <a:r>
              <a:rPr lang="en-GB" dirty="0" smtClean="0"/>
              <a:t>ADAPT. </a:t>
            </a:r>
            <a:r>
              <a:rPr lang="en-GB" dirty="0"/>
              <a:t>You should comment on the content, origin and purpose and include your own knowledge</a:t>
            </a:r>
            <a:r>
              <a:rPr lang="en-GB" dirty="0" smtClean="0"/>
              <a:t>.</a:t>
            </a: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Make a judgement on how useful the sources are and why</a:t>
            </a:r>
            <a:r>
              <a:rPr lang="en-GB" dirty="0" smtClean="0"/>
              <a:t>.</a:t>
            </a: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Write the same amount for each source.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Say which is </a:t>
            </a:r>
            <a:r>
              <a:rPr lang="en-GB" b="1" dirty="0" smtClean="0"/>
              <a:t>more useful than the other </a:t>
            </a:r>
            <a:r>
              <a:rPr lang="en-GB" dirty="0" smtClean="0"/>
              <a:t>and why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Exams: </a:t>
            </a:r>
            <a:r>
              <a:rPr lang="en-GB" dirty="0" smtClean="0">
                <a:solidFill>
                  <a:srgbClr val="C00000"/>
                </a:solidFill>
              </a:rPr>
              <a:t>Germany in Transition </a:t>
            </a:r>
          </a:p>
          <a:p>
            <a:pPr lvl="1"/>
            <a:endParaRPr lang="en-GB" dirty="0" smtClean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0"/>
            <a:ext cx="6535783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47632" y="1792780"/>
            <a:ext cx="4552951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solidFill>
                  <a:srgbClr val="7030A0"/>
                </a:solidFill>
              </a:rPr>
              <a:t>Source__ is useful to an historian because it was made by…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It was made in…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 source is a…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 purpose of the source was…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It shows [words from the question] as..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Therefore it is very / somewhat/ partly reliable because it helps the historian to see… </a:t>
            </a:r>
          </a:p>
          <a:p>
            <a:endParaRPr lang="en-GB" sz="1300" dirty="0">
              <a:solidFill>
                <a:srgbClr val="7030A0"/>
              </a:solidFill>
            </a:endParaRPr>
          </a:p>
          <a:p>
            <a:endParaRPr lang="en-GB" sz="1300" dirty="0" smtClean="0">
              <a:solidFill>
                <a:srgbClr val="7030A0"/>
              </a:solidFill>
            </a:endParaRPr>
          </a:p>
          <a:p>
            <a:r>
              <a:rPr lang="en-GB" sz="1300" dirty="0" smtClean="0">
                <a:solidFill>
                  <a:srgbClr val="7030A0"/>
                </a:solidFill>
              </a:rPr>
              <a:t>Source__ is more / less useful to an historian  because it was made by…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It was made in…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 source is a…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 purpose of the source was…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It shows </a:t>
            </a:r>
            <a:r>
              <a:rPr lang="en-GB" sz="1300" dirty="0">
                <a:solidFill>
                  <a:srgbClr val="7030A0"/>
                </a:solidFill>
              </a:rPr>
              <a:t>[words from the question] as</a:t>
            </a:r>
            <a:r>
              <a:rPr lang="en-GB" sz="1300" dirty="0" smtClean="0">
                <a:solidFill>
                  <a:srgbClr val="7030A0"/>
                </a:solidFill>
              </a:rPr>
              <a:t>..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Therefore it is very / somewhat/ partly reliable because it helps the historian to see… </a:t>
            </a:r>
          </a:p>
          <a:p>
            <a:endParaRPr lang="en-GB" sz="1300" dirty="0" smtClean="0">
              <a:solidFill>
                <a:srgbClr val="7030A0"/>
              </a:solidFill>
            </a:endParaRPr>
          </a:p>
          <a:p>
            <a:r>
              <a:rPr lang="en-GB" sz="1300" dirty="0" smtClean="0">
                <a:solidFill>
                  <a:srgbClr val="7030A0"/>
                </a:solidFill>
              </a:rPr>
              <a:t>Overall source ___ is more useful as it helps an historian… </a:t>
            </a:r>
            <a:endParaRPr lang="en-GB" sz="13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0777" y="1131381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</a:t>
            </a:r>
          </a:p>
        </p:txBody>
      </p:sp>
    </p:spTree>
    <p:extLst>
      <p:ext uri="{BB962C8B-B14F-4D97-AF65-F5344CB8AC3E}">
        <p14:creationId xmlns:p14="http://schemas.microsoft.com/office/powerpoint/2010/main" val="2783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53412"/>
            <a:ext cx="5458379" cy="64633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To what extent do you agree with the interpretation?[16+3] </a:t>
            </a:r>
            <a:r>
              <a:rPr lang="en-GB" sz="1600" dirty="0" smtClean="0">
                <a:solidFill>
                  <a:srgbClr val="FF0000"/>
                </a:solidFill>
              </a:rPr>
              <a:t>(20 mins)</a:t>
            </a:r>
            <a:endParaRPr lang="en-GB" sz="1600" dirty="0" smtClean="0"/>
          </a:p>
          <a:p>
            <a:endParaRPr lang="en-GB" dirty="0" smtClean="0"/>
          </a:p>
          <a:p>
            <a:r>
              <a:rPr lang="en-GB" dirty="0"/>
              <a:t>You must: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What is the interpretation/ view point?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Include your own knowledge to support this view point.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How reliable is the author?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What is the other interpretation? Who might have this view? Use your own knowledge to provide a counter argument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Do you agree with the source? Explain why you think this.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Check your spelling, grammar and punctuation.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Exams: </a:t>
            </a:r>
            <a:r>
              <a:rPr lang="en-GB" dirty="0" smtClean="0">
                <a:solidFill>
                  <a:srgbClr val="C00000"/>
                </a:solidFill>
              </a:rPr>
              <a:t>Germany in Transition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0"/>
            <a:ext cx="653578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0777" y="1131381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6483927" y="1835588"/>
            <a:ext cx="48570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The interpretation says that …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Some people might disagree with this interpretation because …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However, some people might agree with this interpretation because …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The interpretation was made by … in … for … because … the title is …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It is reliable because …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It is unreliable because …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Overall I agree [a lot/slightly/not at all with this interpretation because …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837" y="480674"/>
            <a:ext cx="5160735" cy="61863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Use Source A, B and C to identify one similarity and one difference …[4</a:t>
            </a:r>
            <a:r>
              <a:rPr lang="en-GB" sz="3600" dirty="0">
                <a:solidFill>
                  <a:srgbClr val="FF0000"/>
                </a:solidFill>
              </a:rPr>
              <a:t>]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 smtClean="0">
                <a:solidFill>
                  <a:srgbClr val="FF0000"/>
                </a:solidFill>
              </a:rPr>
              <a:t>5 mins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 smtClean="0"/>
              <a:t>Identify one clear similarity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 smtClean="0"/>
              <a:t>Provide AT LEAST one sentence of supporting information from the source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 smtClean="0"/>
              <a:t>Identify one clear difference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 smtClean="0"/>
              <a:t>Provide AT LEAST one sentence of supporting information from the source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Exams</a:t>
            </a:r>
            <a:r>
              <a:rPr lang="en-GB" dirty="0"/>
              <a:t>: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Medicine (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P3)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0"/>
            <a:ext cx="6535783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11465" y="2119956"/>
            <a:ext cx="45204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Source __ is similar to Source __ as it shows… </a:t>
            </a:r>
          </a:p>
          <a:p>
            <a:r>
              <a:rPr lang="en-GB" sz="2400" dirty="0">
                <a:solidFill>
                  <a:srgbClr val="7030A0"/>
                </a:solidFill>
              </a:rPr>
              <a:t>This is similar </a:t>
            </a:r>
            <a:r>
              <a:rPr lang="en-GB" sz="2400" dirty="0" smtClean="0">
                <a:solidFill>
                  <a:srgbClr val="7030A0"/>
                </a:solidFill>
              </a:rPr>
              <a:t>because I can see… </a:t>
            </a:r>
            <a:endParaRPr lang="en-GB" sz="2400" dirty="0">
              <a:solidFill>
                <a:srgbClr val="7030A0"/>
              </a:solidFill>
            </a:endParaRPr>
          </a:p>
          <a:p>
            <a:endParaRPr lang="en-GB" sz="2400" dirty="0">
              <a:solidFill>
                <a:srgbClr val="7030A0"/>
              </a:solidFill>
            </a:endParaRPr>
          </a:p>
          <a:p>
            <a:r>
              <a:rPr lang="en-GB" sz="2400" dirty="0">
                <a:solidFill>
                  <a:srgbClr val="7030A0"/>
                </a:solidFill>
              </a:rPr>
              <a:t>Whereas, Source __ is different  to Source __ as it shows… </a:t>
            </a:r>
          </a:p>
          <a:p>
            <a:r>
              <a:rPr lang="en-GB" sz="2400" dirty="0">
                <a:solidFill>
                  <a:srgbClr val="7030A0"/>
                </a:solidFill>
              </a:rPr>
              <a:t>This is different </a:t>
            </a:r>
            <a:r>
              <a:rPr lang="en-GB" sz="2400" dirty="0" smtClean="0">
                <a:solidFill>
                  <a:srgbClr val="7030A0"/>
                </a:solidFill>
              </a:rPr>
              <a:t>because I can see… 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0777" y="1131381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</a:t>
            </a:r>
          </a:p>
        </p:txBody>
      </p:sp>
    </p:spTree>
    <p:extLst>
      <p:ext uri="{BB962C8B-B14F-4D97-AF65-F5344CB8AC3E}">
        <p14:creationId xmlns:p14="http://schemas.microsoft.com/office/powerpoint/2010/main" val="39896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569" y="228524"/>
            <a:ext cx="5433182" cy="6370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Which of the two sources is more reliable to an historian studying…[6] </a:t>
            </a:r>
            <a:r>
              <a:rPr lang="en-GB" dirty="0" smtClean="0">
                <a:solidFill>
                  <a:srgbClr val="FF0000"/>
                </a:solidFill>
              </a:rPr>
              <a:t>(10 mins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Write one paragraph about each source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Say </a:t>
            </a:r>
            <a:r>
              <a:rPr lang="en-GB" sz="1600" dirty="0" smtClean="0">
                <a:solidFill>
                  <a:srgbClr val="FF0000"/>
                </a:solidFill>
              </a:rPr>
              <a:t>how reliable </a:t>
            </a:r>
            <a:r>
              <a:rPr lang="en-GB" sz="1600" dirty="0" smtClean="0"/>
              <a:t>it </a:t>
            </a:r>
            <a:r>
              <a:rPr lang="en-GB" sz="1600" dirty="0"/>
              <a:t>is (very? Quite? Slightly?)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Refer to ADAPT – who made it, why? What type of source it 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Use a quote from the source and explain how useful it is by linking to the </a:t>
            </a:r>
            <a:r>
              <a:rPr lang="en-GB" sz="1600" dirty="0" smtClean="0"/>
              <a:t>question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 smtClean="0"/>
              <a:t>Write the same amount for each source </a:t>
            </a: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Decide which source would be more useful than the other </a:t>
            </a:r>
          </a:p>
          <a:p>
            <a:pPr lvl="1"/>
            <a:endParaRPr lang="en-GB" dirty="0" smtClean="0"/>
          </a:p>
          <a:p>
            <a:pPr lvl="1"/>
            <a:r>
              <a:rPr lang="en-GB" dirty="0"/>
              <a:t>Exams: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Medicine (P3)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319" y="0"/>
            <a:ext cx="6366681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97727" y="1792780"/>
            <a:ext cx="4621863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solidFill>
                  <a:srgbClr val="7030A0"/>
                </a:solidFill>
              </a:rPr>
              <a:t>Source__ is </a:t>
            </a:r>
            <a:r>
              <a:rPr lang="en-GB" sz="1300" dirty="0">
                <a:solidFill>
                  <a:srgbClr val="7030A0"/>
                </a:solidFill>
              </a:rPr>
              <a:t>more / less reliable </a:t>
            </a:r>
            <a:r>
              <a:rPr lang="en-GB" sz="1300" dirty="0" smtClean="0">
                <a:solidFill>
                  <a:srgbClr val="7030A0"/>
                </a:solidFill>
              </a:rPr>
              <a:t>because it was made by…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It was made in…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 source is a…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 purpose of the source was…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It shows </a:t>
            </a:r>
            <a:r>
              <a:rPr lang="en-GB" sz="1300" dirty="0">
                <a:solidFill>
                  <a:srgbClr val="7030A0"/>
                </a:solidFill>
              </a:rPr>
              <a:t>[words from the question] as</a:t>
            </a:r>
            <a:r>
              <a:rPr lang="en-GB" sz="1300" dirty="0" smtClean="0">
                <a:solidFill>
                  <a:srgbClr val="7030A0"/>
                </a:solidFill>
              </a:rPr>
              <a:t>..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Therefore it is very / somewhat/ partly reliable because it helps the historian to see… </a:t>
            </a:r>
          </a:p>
          <a:p>
            <a:endParaRPr lang="en-GB" sz="1300" dirty="0">
              <a:solidFill>
                <a:srgbClr val="7030A0"/>
              </a:solidFill>
            </a:endParaRPr>
          </a:p>
          <a:p>
            <a:endParaRPr lang="en-GB" sz="1300" dirty="0" smtClean="0">
              <a:solidFill>
                <a:srgbClr val="7030A0"/>
              </a:solidFill>
            </a:endParaRPr>
          </a:p>
          <a:p>
            <a:r>
              <a:rPr lang="en-GB" sz="1300" dirty="0" smtClean="0">
                <a:solidFill>
                  <a:srgbClr val="7030A0"/>
                </a:solidFill>
              </a:rPr>
              <a:t>Source__ is more / less reliable because it was made by…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It was made in…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 source is a…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 purpose of the source was…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It shows </a:t>
            </a:r>
            <a:r>
              <a:rPr lang="en-GB" sz="1300" dirty="0">
                <a:solidFill>
                  <a:srgbClr val="7030A0"/>
                </a:solidFill>
              </a:rPr>
              <a:t>[words from the question] as</a:t>
            </a:r>
            <a:r>
              <a:rPr lang="en-GB" sz="1300" dirty="0" smtClean="0">
                <a:solidFill>
                  <a:srgbClr val="7030A0"/>
                </a:solidFill>
              </a:rPr>
              <a:t>.. </a:t>
            </a:r>
          </a:p>
          <a:p>
            <a:r>
              <a:rPr lang="en-GB" sz="1300" dirty="0" smtClean="0">
                <a:solidFill>
                  <a:srgbClr val="7030A0"/>
                </a:solidFill>
              </a:rPr>
              <a:t>Therefore it is very / somewhat/ partly reliable because it helps the historian to see… </a:t>
            </a:r>
          </a:p>
          <a:p>
            <a:endParaRPr lang="en-GB" sz="1300" dirty="0" smtClean="0">
              <a:solidFill>
                <a:srgbClr val="7030A0"/>
              </a:solidFill>
            </a:endParaRPr>
          </a:p>
          <a:p>
            <a:r>
              <a:rPr lang="en-GB" sz="1300" dirty="0" smtClean="0">
                <a:solidFill>
                  <a:srgbClr val="7030A0"/>
                </a:solidFill>
              </a:rPr>
              <a:t>Overall source ___ is more reliable as it helps an historian… </a:t>
            </a:r>
            <a:endParaRPr lang="en-GB" sz="13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 </a:t>
            </a:r>
          </a:p>
        </p:txBody>
      </p:sp>
    </p:spTree>
    <p:extLst>
      <p:ext uri="{BB962C8B-B14F-4D97-AF65-F5344CB8AC3E}">
        <p14:creationId xmlns:p14="http://schemas.microsoft.com/office/powerpoint/2010/main" val="14091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568" y="243512"/>
            <a:ext cx="5480918" cy="62786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Describe the…[5] </a:t>
            </a:r>
            <a:r>
              <a:rPr lang="en-GB" dirty="0" smtClean="0">
                <a:solidFill>
                  <a:srgbClr val="FF0000"/>
                </a:solidFill>
              </a:rPr>
              <a:t>(5 mins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Go into detail about </a:t>
            </a:r>
            <a:r>
              <a:rPr lang="en-GB" sz="1600" dirty="0" smtClean="0"/>
              <a:t>the topic of the question.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 smtClean="0"/>
              <a:t>Talk about what things are happening at the time which might influence the thing you are meant to describe e.g. religion and the effect it had on medieval medicine.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 smtClean="0"/>
              <a:t>Make sure you mention at least two detailed points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 smtClean="0"/>
              <a:t>Make sure they are relevant to the question e.g. in that time frame.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/>
              <a:t>Exams: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Medicine (P3)</a:t>
            </a:r>
          </a:p>
          <a:p>
            <a:pPr lvl="1"/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319" y="0"/>
            <a:ext cx="6366681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12815" y="2008650"/>
            <a:ext cx="4433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</a:rPr>
              <a:t>One development / main event was…</a:t>
            </a:r>
            <a:endParaRPr lang="en-GB" sz="2000" dirty="0">
              <a:solidFill>
                <a:srgbClr val="7030A0"/>
              </a:solidFill>
            </a:endParaRPr>
          </a:p>
          <a:p>
            <a:r>
              <a:rPr lang="en-GB" sz="2000" dirty="0">
                <a:solidFill>
                  <a:srgbClr val="7030A0"/>
                </a:solidFill>
              </a:rPr>
              <a:t>This was when… 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At the time, this affected/ was effected by… </a:t>
            </a:r>
          </a:p>
          <a:p>
            <a:endParaRPr lang="en-GB" sz="2000" dirty="0">
              <a:solidFill>
                <a:srgbClr val="7030A0"/>
              </a:solidFill>
            </a:endParaRPr>
          </a:p>
          <a:p>
            <a:r>
              <a:rPr lang="en-GB" sz="2000" dirty="0" smtClean="0">
                <a:solidFill>
                  <a:srgbClr val="7030A0"/>
                </a:solidFill>
              </a:rPr>
              <a:t>Another </a:t>
            </a:r>
            <a:r>
              <a:rPr lang="en-GB" sz="2000" dirty="0">
                <a:solidFill>
                  <a:srgbClr val="7030A0"/>
                </a:solidFill>
              </a:rPr>
              <a:t>development / main event was…</a:t>
            </a:r>
          </a:p>
          <a:p>
            <a:r>
              <a:rPr lang="en-GB" sz="2000" dirty="0">
                <a:solidFill>
                  <a:srgbClr val="7030A0"/>
                </a:solidFill>
              </a:rPr>
              <a:t>This was when… </a:t>
            </a:r>
          </a:p>
          <a:p>
            <a:r>
              <a:rPr lang="en-GB" sz="2000" dirty="0">
                <a:solidFill>
                  <a:srgbClr val="7030A0"/>
                </a:solidFill>
              </a:rPr>
              <a:t>At the </a:t>
            </a:r>
            <a:r>
              <a:rPr lang="en-GB" sz="2000" dirty="0" smtClean="0">
                <a:solidFill>
                  <a:srgbClr val="7030A0"/>
                </a:solidFill>
              </a:rPr>
              <a:t>time, </a:t>
            </a:r>
            <a:r>
              <a:rPr lang="en-GB" sz="2000" dirty="0">
                <a:solidFill>
                  <a:srgbClr val="7030A0"/>
                </a:solidFill>
              </a:rPr>
              <a:t>this </a:t>
            </a:r>
            <a:r>
              <a:rPr lang="en-GB" sz="2000" dirty="0" smtClean="0">
                <a:solidFill>
                  <a:srgbClr val="7030A0"/>
                </a:solidFill>
              </a:rPr>
              <a:t>affected</a:t>
            </a:r>
            <a:r>
              <a:rPr lang="en-GB" sz="2000" dirty="0">
                <a:solidFill>
                  <a:srgbClr val="7030A0"/>
                </a:solidFill>
              </a:rPr>
              <a:t>/ was effected by… </a:t>
            </a:r>
            <a:endParaRPr lang="en-GB" sz="2000" dirty="0" smtClean="0">
              <a:solidFill>
                <a:srgbClr val="7030A0"/>
              </a:solidFill>
            </a:endParaRPr>
          </a:p>
          <a:p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 </a:t>
            </a:r>
          </a:p>
        </p:txBody>
      </p:sp>
    </p:spTree>
    <p:extLst>
      <p:ext uri="{BB962C8B-B14F-4D97-AF65-F5344CB8AC3E}">
        <p14:creationId xmlns:p14="http://schemas.microsoft.com/office/powerpoint/2010/main" val="406779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70" y="321435"/>
            <a:ext cx="4991739" cy="6212715"/>
          </a:xfrm>
          <a:solidFill>
            <a:schemeClr val="accent4">
              <a:lumMod val="40000"/>
              <a:lumOff val="60000"/>
              <a:alpha val="45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Explain </a:t>
            </a:r>
            <a:r>
              <a:rPr lang="en-GB" sz="3600" dirty="0">
                <a:solidFill>
                  <a:srgbClr val="FF0000"/>
                </a:solidFill>
              </a:rPr>
              <a:t>why… </a:t>
            </a:r>
            <a:r>
              <a:rPr lang="en-GB" sz="3600" dirty="0" smtClean="0">
                <a:solidFill>
                  <a:srgbClr val="FF0000"/>
                </a:solidFill>
              </a:rPr>
              <a:t>[9] </a:t>
            </a:r>
            <a:r>
              <a:rPr lang="en-GB" sz="1600" dirty="0" smtClean="0">
                <a:solidFill>
                  <a:srgbClr val="FF0000"/>
                </a:solidFill>
              </a:rPr>
              <a:t>(10 </a:t>
            </a:r>
            <a:r>
              <a:rPr lang="en-GB" sz="1600" dirty="0">
                <a:solidFill>
                  <a:srgbClr val="FF0000"/>
                </a:solidFill>
              </a:rPr>
              <a:t>mins</a:t>
            </a:r>
            <a:r>
              <a:rPr lang="en-GB" sz="1600" dirty="0" smtClean="0">
                <a:solidFill>
                  <a:srgbClr val="FF0000"/>
                </a:solidFill>
              </a:rPr>
              <a:t>)</a:t>
            </a:r>
            <a:endParaRPr lang="en-GB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You </a:t>
            </a:r>
            <a:r>
              <a:rPr lang="en-GB" sz="1800" dirty="0"/>
              <a:t>must</a:t>
            </a:r>
            <a:r>
              <a:rPr lang="en-GB" sz="1800" dirty="0" smtClean="0"/>
              <a:t>:</a:t>
            </a:r>
          </a:p>
          <a:p>
            <a:pPr marL="0" indent="0">
              <a:buNone/>
            </a:pPr>
            <a:endParaRPr lang="en-GB" sz="18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Identify up to three factors that link to the </a:t>
            </a:r>
            <a:r>
              <a:rPr lang="en-GB" sz="1600" dirty="0" smtClean="0"/>
              <a:t>question</a:t>
            </a: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Write one paragraph on each </a:t>
            </a:r>
            <a:r>
              <a:rPr lang="en-GB" sz="1600" dirty="0" smtClean="0"/>
              <a:t>factor</a:t>
            </a: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Include two or three facts in each </a:t>
            </a:r>
            <a:r>
              <a:rPr lang="en-GB" sz="1600" dirty="0" smtClean="0"/>
              <a:t>paragraph</a:t>
            </a: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Link your factor clearly to the </a:t>
            </a:r>
            <a:r>
              <a:rPr lang="en-GB" sz="1600" dirty="0" smtClean="0"/>
              <a:t>question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 smtClean="0"/>
              <a:t>Make judgment evaluation the importance of each factor.</a:t>
            </a:r>
            <a:endParaRPr lang="en-GB" sz="1600" dirty="0"/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r>
              <a:rPr lang="en-GB" sz="1800" dirty="0"/>
              <a:t>Exams: Exams: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Medicine (P3)</a:t>
            </a:r>
          </a:p>
          <a:p>
            <a:endParaRPr lang="en-GB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0"/>
            <a:ext cx="674772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9563" y="1745881"/>
            <a:ext cx="51089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>
                <a:solidFill>
                  <a:srgbClr val="7030A0"/>
                </a:solidFill>
              </a:rPr>
              <a:t>One very /slightly / quite important example </a:t>
            </a:r>
            <a:r>
              <a:rPr lang="en-GB" sz="1500" dirty="0">
                <a:solidFill>
                  <a:srgbClr val="7030A0"/>
                </a:solidFill>
              </a:rPr>
              <a:t>of [words from the question] was</a:t>
            </a:r>
            <a:r>
              <a:rPr lang="en-GB" sz="1500" dirty="0" smtClean="0">
                <a:solidFill>
                  <a:srgbClr val="7030A0"/>
                </a:solidFill>
              </a:rPr>
              <a:t>.. </a:t>
            </a:r>
          </a:p>
          <a:p>
            <a:r>
              <a:rPr lang="en-GB" sz="1500" dirty="0" smtClean="0">
                <a:solidFill>
                  <a:srgbClr val="7030A0"/>
                </a:solidFill>
              </a:rPr>
              <a:t>At the time…</a:t>
            </a:r>
          </a:p>
          <a:p>
            <a:r>
              <a:rPr lang="en-GB" sz="1500" dirty="0" smtClean="0">
                <a:solidFill>
                  <a:srgbClr val="7030A0"/>
                </a:solidFill>
              </a:rPr>
              <a:t>This method </a:t>
            </a:r>
            <a:r>
              <a:rPr lang="en-GB" sz="1500" dirty="0">
                <a:solidFill>
                  <a:srgbClr val="7030A0"/>
                </a:solidFill>
              </a:rPr>
              <a:t>of [words from the question] </a:t>
            </a:r>
            <a:r>
              <a:rPr lang="en-GB" sz="1500" dirty="0" smtClean="0">
                <a:solidFill>
                  <a:srgbClr val="7030A0"/>
                </a:solidFill>
              </a:rPr>
              <a:t>was.. </a:t>
            </a:r>
          </a:p>
          <a:p>
            <a:r>
              <a:rPr lang="en-GB" sz="1500" dirty="0" smtClean="0">
                <a:solidFill>
                  <a:srgbClr val="7030A0"/>
                </a:solidFill>
              </a:rPr>
              <a:t>This caused an </a:t>
            </a:r>
            <a:r>
              <a:rPr lang="en-GB" sz="1500" dirty="0">
                <a:solidFill>
                  <a:srgbClr val="7030A0"/>
                </a:solidFill>
              </a:rPr>
              <a:t>[words from the question] </a:t>
            </a:r>
            <a:r>
              <a:rPr lang="en-GB" sz="1500" dirty="0" smtClean="0">
                <a:solidFill>
                  <a:srgbClr val="7030A0"/>
                </a:solidFill>
              </a:rPr>
              <a:t>because.. </a:t>
            </a:r>
          </a:p>
          <a:p>
            <a:endParaRPr lang="en-GB" sz="1500" dirty="0" smtClean="0">
              <a:solidFill>
                <a:srgbClr val="7030A0"/>
              </a:solidFill>
            </a:endParaRPr>
          </a:p>
          <a:p>
            <a:endParaRPr lang="en-GB" sz="1500" dirty="0" smtClean="0">
              <a:solidFill>
                <a:srgbClr val="7030A0"/>
              </a:solidFill>
            </a:endParaRPr>
          </a:p>
          <a:p>
            <a:r>
              <a:rPr lang="en-GB" sz="1500" dirty="0" smtClean="0">
                <a:solidFill>
                  <a:srgbClr val="7030A0"/>
                </a:solidFill>
              </a:rPr>
              <a:t>Another </a:t>
            </a:r>
            <a:r>
              <a:rPr lang="en-GB" sz="1500" dirty="0">
                <a:solidFill>
                  <a:srgbClr val="7030A0"/>
                </a:solidFill>
              </a:rPr>
              <a:t>very /slightly / quite important</a:t>
            </a:r>
            <a:r>
              <a:rPr lang="en-GB" sz="1500" dirty="0" smtClean="0">
                <a:solidFill>
                  <a:srgbClr val="7030A0"/>
                </a:solidFill>
              </a:rPr>
              <a:t> </a:t>
            </a:r>
            <a:r>
              <a:rPr lang="en-GB" sz="1500" dirty="0">
                <a:solidFill>
                  <a:srgbClr val="7030A0"/>
                </a:solidFill>
              </a:rPr>
              <a:t>example of [words from the question] was.. </a:t>
            </a:r>
          </a:p>
          <a:p>
            <a:r>
              <a:rPr lang="en-GB" sz="1500" dirty="0">
                <a:solidFill>
                  <a:srgbClr val="7030A0"/>
                </a:solidFill>
              </a:rPr>
              <a:t>At the time…</a:t>
            </a:r>
          </a:p>
          <a:p>
            <a:r>
              <a:rPr lang="en-GB" sz="1500" dirty="0">
                <a:solidFill>
                  <a:srgbClr val="7030A0"/>
                </a:solidFill>
              </a:rPr>
              <a:t>This method of [words from the question] was.. </a:t>
            </a:r>
          </a:p>
          <a:p>
            <a:r>
              <a:rPr lang="en-GB" sz="1500" dirty="0">
                <a:solidFill>
                  <a:srgbClr val="7030A0"/>
                </a:solidFill>
              </a:rPr>
              <a:t>This caused an [words from the question] because.. </a:t>
            </a:r>
          </a:p>
          <a:p>
            <a:endParaRPr lang="en-GB" sz="1500" dirty="0" smtClean="0">
              <a:solidFill>
                <a:srgbClr val="7030A0"/>
              </a:solidFill>
            </a:endParaRPr>
          </a:p>
          <a:p>
            <a:endParaRPr lang="en-GB" sz="1500" dirty="0" smtClean="0">
              <a:solidFill>
                <a:srgbClr val="7030A0"/>
              </a:solidFill>
            </a:endParaRPr>
          </a:p>
          <a:p>
            <a:r>
              <a:rPr lang="en-GB" sz="1500" dirty="0" smtClean="0">
                <a:solidFill>
                  <a:srgbClr val="7030A0"/>
                </a:solidFill>
              </a:rPr>
              <a:t>Final </a:t>
            </a:r>
            <a:r>
              <a:rPr lang="en-GB" sz="1500" dirty="0">
                <a:solidFill>
                  <a:srgbClr val="7030A0"/>
                </a:solidFill>
              </a:rPr>
              <a:t>very /slightly / quite important</a:t>
            </a:r>
            <a:r>
              <a:rPr lang="en-GB" sz="1500" dirty="0" smtClean="0">
                <a:solidFill>
                  <a:srgbClr val="7030A0"/>
                </a:solidFill>
              </a:rPr>
              <a:t> </a:t>
            </a:r>
            <a:r>
              <a:rPr lang="en-GB" sz="1500" dirty="0">
                <a:solidFill>
                  <a:srgbClr val="7030A0"/>
                </a:solidFill>
              </a:rPr>
              <a:t>example of [words from the question] was.. </a:t>
            </a:r>
          </a:p>
          <a:p>
            <a:r>
              <a:rPr lang="en-GB" sz="1500" dirty="0">
                <a:solidFill>
                  <a:srgbClr val="7030A0"/>
                </a:solidFill>
              </a:rPr>
              <a:t>At the time…</a:t>
            </a:r>
          </a:p>
          <a:p>
            <a:r>
              <a:rPr lang="en-GB" sz="1500" dirty="0">
                <a:solidFill>
                  <a:srgbClr val="7030A0"/>
                </a:solidFill>
              </a:rPr>
              <a:t>This method of [words from the question] was.. </a:t>
            </a:r>
          </a:p>
          <a:p>
            <a:r>
              <a:rPr lang="en-GB" sz="1500" dirty="0">
                <a:solidFill>
                  <a:srgbClr val="7030A0"/>
                </a:solidFill>
              </a:rPr>
              <a:t>This caused an [words from the question] because.. </a:t>
            </a:r>
          </a:p>
          <a:p>
            <a:endParaRPr lang="en-GB" sz="15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1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70" y="321435"/>
            <a:ext cx="5358930" cy="6212715"/>
          </a:xfrm>
          <a:solidFill>
            <a:schemeClr val="accent4">
              <a:lumMod val="40000"/>
              <a:lumOff val="60000"/>
              <a:alpha val="45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Outline how… [16+4] 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( 20 mins)</a:t>
            </a:r>
            <a:endParaRPr lang="en-GB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You </a:t>
            </a:r>
            <a:r>
              <a:rPr lang="en-GB" sz="1800" dirty="0"/>
              <a:t>must</a:t>
            </a:r>
            <a:r>
              <a:rPr lang="en-GB" sz="1800" dirty="0" smtClean="0"/>
              <a:t>:</a:t>
            </a:r>
          </a:p>
          <a:p>
            <a:pPr marL="0" indent="0">
              <a:buNone/>
            </a:pPr>
            <a:endParaRPr lang="en-GB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Cover 3 historical period- the medieval, early modern and modern </a:t>
            </a:r>
            <a:r>
              <a:rPr lang="en-US" sz="1600" dirty="0" smtClean="0"/>
              <a:t>era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r>
              <a:rPr lang="en-GB" sz="1600" dirty="0"/>
              <a:t>Include specific factual </a:t>
            </a:r>
            <a:r>
              <a:rPr lang="en-GB" sz="1600" dirty="0" smtClean="0"/>
              <a:t>detail</a:t>
            </a:r>
          </a:p>
          <a:p>
            <a:pPr marL="800100" lvl="1" indent="-342900">
              <a:buFont typeface="+mj-lt"/>
              <a:buAutoNum type="arabicPeriod"/>
            </a:pPr>
            <a:endParaRPr lang="en-GB" sz="1600" dirty="0"/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Make regular links to the question by evaluating the degree of progress, change or </a:t>
            </a:r>
            <a:r>
              <a:rPr lang="en-US" sz="1600" dirty="0" smtClean="0"/>
              <a:t>improvement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Check your spelling, grammar and punctuation </a:t>
            </a:r>
            <a:endParaRPr lang="en-US" sz="1600" dirty="0"/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r>
              <a:rPr lang="en-GB" sz="1800" dirty="0" smtClean="0"/>
              <a:t>Exams</a:t>
            </a:r>
            <a:r>
              <a:rPr lang="en-GB" sz="1800" dirty="0"/>
              <a:t>: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Medicine (P3)</a:t>
            </a:r>
          </a:p>
          <a:p>
            <a:endParaRPr lang="en-GB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614" y="0"/>
            <a:ext cx="63753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 </a:t>
            </a:r>
          </a:p>
        </p:txBody>
      </p:sp>
      <p:sp>
        <p:nvSpPr>
          <p:cNvPr id="6" name="Rectangle 5"/>
          <p:cNvSpPr/>
          <p:nvPr/>
        </p:nvSpPr>
        <p:spPr>
          <a:xfrm>
            <a:off x="6650350" y="1844040"/>
            <a:ext cx="463983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7030A0"/>
                </a:solidFill>
              </a:rPr>
              <a:t>In </a:t>
            </a:r>
            <a:r>
              <a:rPr lang="en-GB" sz="1400" dirty="0">
                <a:solidFill>
                  <a:srgbClr val="7030A0"/>
                </a:solidFill>
              </a:rPr>
              <a:t>the Middle Ages [words from the question] </a:t>
            </a:r>
            <a:r>
              <a:rPr lang="en-GB" sz="1400" dirty="0" smtClean="0">
                <a:solidFill>
                  <a:srgbClr val="7030A0"/>
                </a:solidFill>
              </a:rPr>
              <a:t>… </a:t>
            </a:r>
            <a:endParaRPr lang="en-GB" sz="1400" dirty="0">
              <a:solidFill>
                <a:srgbClr val="7030A0"/>
              </a:solidFill>
            </a:endParaRPr>
          </a:p>
          <a:p>
            <a:r>
              <a:rPr lang="en-GB" sz="1400" dirty="0">
                <a:solidFill>
                  <a:srgbClr val="7030A0"/>
                </a:solidFill>
              </a:rPr>
              <a:t>For example ideas such as… </a:t>
            </a:r>
          </a:p>
          <a:p>
            <a:endParaRPr lang="en-GB" sz="1400" dirty="0">
              <a:solidFill>
                <a:srgbClr val="7030A0"/>
              </a:solidFill>
            </a:endParaRPr>
          </a:p>
          <a:p>
            <a:r>
              <a:rPr lang="en-GB" sz="1400" dirty="0">
                <a:solidFill>
                  <a:srgbClr val="7030A0"/>
                </a:solidFill>
              </a:rPr>
              <a:t>In the Early Modern era, [words from the question</a:t>
            </a:r>
            <a:r>
              <a:rPr lang="en-GB" sz="1400" dirty="0" smtClean="0">
                <a:solidFill>
                  <a:srgbClr val="7030A0"/>
                </a:solidFill>
              </a:rPr>
              <a:t>]...</a:t>
            </a:r>
            <a:endParaRPr lang="en-GB" sz="1400" dirty="0">
              <a:solidFill>
                <a:srgbClr val="7030A0"/>
              </a:solidFill>
            </a:endParaRPr>
          </a:p>
          <a:p>
            <a:r>
              <a:rPr lang="en-GB" sz="1400" dirty="0">
                <a:solidFill>
                  <a:srgbClr val="7030A0"/>
                </a:solidFill>
              </a:rPr>
              <a:t>However people still believed...</a:t>
            </a:r>
          </a:p>
          <a:p>
            <a:endParaRPr lang="en-GB" sz="1400" dirty="0">
              <a:solidFill>
                <a:srgbClr val="7030A0"/>
              </a:solidFill>
            </a:endParaRPr>
          </a:p>
          <a:p>
            <a:r>
              <a:rPr lang="en-GB" sz="1400" dirty="0">
                <a:solidFill>
                  <a:srgbClr val="7030A0"/>
                </a:solidFill>
              </a:rPr>
              <a:t>This changed in the 19th  century because…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Yet some ideas continued, such as… </a:t>
            </a:r>
          </a:p>
          <a:p>
            <a:endParaRPr lang="en-GB" sz="1400" dirty="0">
              <a:solidFill>
                <a:srgbClr val="7030A0"/>
              </a:solidFill>
            </a:endParaRPr>
          </a:p>
          <a:p>
            <a:r>
              <a:rPr lang="en-GB" sz="1400" dirty="0">
                <a:solidFill>
                  <a:srgbClr val="7030A0"/>
                </a:solidFill>
              </a:rPr>
              <a:t>[words from the question] </a:t>
            </a:r>
            <a:r>
              <a:rPr lang="en-GB" sz="1400" dirty="0" smtClean="0">
                <a:solidFill>
                  <a:srgbClr val="7030A0"/>
                </a:solidFill>
              </a:rPr>
              <a:t>in </a:t>
            </a:r>
            <a:r>
              <a:rPr lang="en-GB" sz="1400" dirty="0">
                <a:solidFill>
                  <a:srgbClr val="7030A0"/>
                </a:solidFill>
              </a:rPr>
              <a:t>the 20th Century was vastly changed by …</a:t>
            </a:r>
          </a:p>
          <a:p>
            <a:r>
              <a:rPr lang="en-GB" sz="1400" dirty="0">
                <a:solidFill>
                  <a:srgbClr val="7030A0"/>
                </a:solidFill>
              </a:rPr>
              <a:t>This is different from previous years because </a:t>
            </a:r>
            <a:r>
              <a:rPr lang="en-GB" sz="1400" dirty="0" smtClean="0">
                <a:solidFill>
                  <a:srgbClr val="7030A0"/>
                </a:solidFill>
              </a:rPr>
              <a:t>…</a:t>
            </a:r>
            <a:endParaRPr lang="en-GB" sz="1400" dirty="0">
              <a:solidFill>
                <a:srgbClr val="7030A0"/>
              </a:solidFill>
            </a:endParaRPr>
          </a:p>
          <a:p>
            <a:endParaRPr lang="en-GB" sz="1400" dirty="0" smtClean="0">
              <a:solidFill>
                <a:srgbClr val="7030A0"/>
              </a:solidFill>
            </a:endParaRPr>
          </a:p>
          <a:p>
            <a:r>
              <a:rPr lang="en-GB" sz="1400" dirty="0" smtClean="0">
                <a:solidFill>
                  <a:srgbClr val="7030A0"/>
                </a:solidFill>
              </a:rPr>
              <a:t>Overall</a:t>
            </a:r>
            <a:r>
              <a:rPr lang="en-GB" sz="1400" dirty="0">
                <a:solidFill>
                  <a:srgbClr val="7030A0"/>
                </a:solidFill>
              </a:rPr>
              <a:t>, there has been great/some/little change [words from the question]</a:t>
            </a:r>
            <a:r>
              <a:rPr lang="en-GB" sz="1400" dirty="0" smtClean="0">
                <a:solidFill>
                  <a:srgbClr val="7030A0"/>
                </a:solidFill>
              </a:rPr>
              <a:t> </a:t>
            </a:r>
            <a:r>
              <a:rPr lang="en-GB" sz="1400" dirty="0">
                <a:solidFill>
                  <a:srgbClr val="7030A0"/>
                </a:solidFill>
              </a:rPr>
              <a:t>over time. </a:t>
            </a:r>
          </a:p>
          <a:p>
            <a:r>
              <a:rPr lang="en-GB" sz="1400" dirty="0">
                <a:solidFill>
                  <a:srgbClr val="7030A0"/>
                </a:solidFill>
              </a:rPr>
              <a:t>The pace of change has been fast/steady/slow </a:t>
            </a:r>
            <a:r>
              <a:rPr lang="en-GB" sz="1400" dirty="0" smtClean="0">
                <a:solidFill>
                  <a:srgbClr val="7030A0"/>
                </a:solidFill>
              </a:rPr>
              <a:t>because…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The </a:t>
            </a:r>
            <a:r>
              <a:rPr lang="en-GB" sz="1400" dirty="0">
                <a:solidFill>
                  <a:srgbClr val="7030A0"/>
                </a:solidFill>
              </a:rPr>
              <a:t>biggest change </a:t>
            </a:r>
            <a:r>
              <a:rPr lang="en-GB" sz="1400" dirty="0" smtClean="0">
                <a:solidFill>
                  <a:srgbClr val="7030A0"/>
                </a:solidFill>
              </a:rPr>
              <a:t>is… 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The </a:t>
            </a:r>
            <a:r>
              <a:rPr lang="en-GB" sz="1400" dirty="0">
                <a:solidFill>
                  <a:srgbClr val="7030A0"/>
                </a:solidFill>
              </a:rPr>
              <a:t>period with the most change is </a:t>
            </a:r>
            <a:r>
              <a:rPr lang="en-GB" sz="1400" dirty="0" smtClean="0">
                <a:solidFill>
                  <a:srgbClr val="7030A0"/>
                </a:solidFill>
              </a:rPr>
              <a:t>…</a:t>
            </a:r>
            <a:endParaRPr lang="en-GB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70" y="321435"/>
            <a:ext cx="5358930" cy="6212715"/>
          </a:xfrm>
          <a:solidFill>
            <a:schemeClr val="accent4">
              <a:lumMod val="40000"/>
              <a:lumOff val="60000"/>
              <a:alpha val="45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Describe two…[8] </a:t>
            </a:r>
            <a:r>
              <a:rPr lang="en-GB" sz="1600" dirty="0" smtClean="0">
                <a:solidFill>
                  <a:srgbClr val="FF0000"/>
                </a:solidFill>
              </a:rPr>
              <a:t>( 10 mins)</a:t>
            </a:r>
            <a:endParaRPr lang="en-GB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You </a:t>
            </a:r>
            <a:r>
              <a:rPr lang="en-GB" sz="1800" dirty="0"/>
              <a:t>must</a:t>
            </a:r>
            <a:r>
              <a:rPr lang="en-GB" sz="1800" dirty="0" smtClean="0"/>
              <a:t>:</a:t>
            </a:r>
          </a:p>
          <a:p>
            <a:pPr marL="0" indent="0">
              <a:buNone/>
            </a:pPr>
            <a:endParaRPr lang="en-GB" sz="1800" dirty="0"/>
          </a:p>
          <a:p>
            <a:pPr marL="971550" lvl="1" indent="-514350">
              <a:buFont typeface="+mj-lt"/>
              <a:buAutoNum type="arabicPeriod"/>
            </a:pPr>
            <a:r>
              <a:rPr lang="en-US" sz="1600" dirty="0"/>
              <a:t>Identify </a:t>
            </a:r>
            <a:r>
              <a:rPr lang="en-US" sz="1600" dirty="0" smtClean="0"/>
              <a:t>and describe two </a:t>
            </a:r>
            <a:r>
              <a:rPr lang="en-US" sz="1600" dirty="0"/>
              <a:t>key </a:t>
            </a:r>
            <a:r>
              <a:rPr lang="en-US" sz="1600" dirty="0" smtClean="0"/>
              <a:t>features</a:t>
            </a:r>
          </a:p>
          <a:p>
            <a:pPr marL="971550" lvl="1" indent="-514350">
              <a:buFont typeface="+mj-lt"/>
              <a:buAutoNum type="arabicPeriod"/>
            </a:pPr>
            <a:endParaRPr lang="en-US" sz="1600" dirty="0"/>
          </a:p>
          <a:p>
            <a:pPr marL="971550" lvl="1" indent="-514350">
              <a:buFont typeface="+mj-lt"/>
              <a:buAutoNum type="arabicPeriod"/>
            </a:pPr>
            <a:r>
              <a:rPr lang="en-GB" sz="1600" dirty="0" smtClean="0"/>
              <a:t>Include </a:t>
            </a:r>
            <a:r>
              <a:rPr lang="en-GB" sz="1600" dirty="0"/>
              <a:t>specific, factual information </a:t>
            </a:r>
            <a:r>
              <a:rPr lang="en-GB" sz="1600" dirty="0" smtClean="0"/>
              <a:t>about both features </a:t>
            </a:r>
          </a:p>
          <a:p>
            <a:pPr marL="971550" lvl="1" indent="-514350">
              <a:buFont typeface="+mj-lt"/>
              <a:buAutoNum type="arabicPeriod"/>
            </a:pPr>
            <a:endParaRPr lang="en-GB" sz="1600" dirty="0"/>
          </a:p>
          <a:p>
            <a:pPr marL="971550" lvl="1" indent="-514350">
              <a:buFont typeface="+mj-lt"/>
              <a:buAutoNum type="arabicPeriod"/>
            </a:pPr>
            <a:r>
              <a:rPr lang="en-GB" sz="1600" dirty="0" smtClean="0"/>
              <a:t>Talk about both features equally </a:t>
            </a:r>
          </a:p>
          <a:p>
            <a:pPr marL="971550" lvl="1" indent="-514350">
              <a:buFont typeface="+mj-lt"/>
              <a:buAutoNum type="arabicPeriod"/>
            </a:pPr>
            <a:endParaRPr lang="en-GB" sz="1600" dirty="0"/>
          </a:p>
          <a:p>
            <a:pPr marL="971550" lvl="1" indent="-514350">
              <a:buFont typeface="+mj-lt"/>
              <a:buAutoNum type="arabicPeriod"/>
            </a:pPr>
            <a:r>
              <a:rPr lang="en-GB" sz="1600" dirty="0" smtClean="0"/>
              <a:t>Discuss what is happening at the time </a:t>
            </a:r>
            <a:endParaRPr lang="en-GB" sz="1600" dirty="0"/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Exams</a:t>
            </a:r>
            <a:r>
              <a:rPr lang="en-GB" sz="1800" dirty="0"/>
              <a:t>: Exams: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Medicine (P3)</a:t>
            </a:r>
          </a:p>
          <a:p>
            <a:endParaRPr lang="en-GB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614" y="0"/>
            <a:ext cx="63753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12815" y="2008650"/>
            <a:ext cx="4433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</a:rPr>
              <a:t>One [factor you have chosen from the question] was …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For example …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At this time …</a:t>
            </a:r>
            <a:endParaRPr lang="en-GB" sz="2000" dirty="0" smtClean="0">
              <a:solidFill>
                <a:srgbClr val="7030A0"/>
              </a:solidFill>
            </a:endParaRPr>
          </a:p>
          <a:p>
            <a:endParaRPr lang="en-US" sz="2000" dirty="0" smtClean="0">
              <a:solidFill>
                <a:srgbClr val="7030A0"/>
              </a:solidFill>
            </a:endParaRPr>
          </a:p>
          <a:p>
            <a:r>
              <a:rPr lang="en-GB" sz="2000" dirty="0" smtClean="0">
                <a:solidFill>
                  <a:srgbClr val="7030A0"/>
                </a:solidFill>
              </a:rPr>
              <a:t>Another </a:t>
            </a:r>
            <a:r>
              <a:rPr lang="en-GB" sz="2000" dirty="0">
                <a:solidFill>
                  <a:srgbClr val="7030A0"/>
                </a:solidFill>
              </a:rPr>
              <a:t>[factor you have chosen from the question] was …</a:t>
            </a:r>
          </a:p>
          <a:p>
            <a:r>
              <a:rPr lang="en-US" sz="2000" dirty="0">
                <a:solidFill>
                  <a:srgbClr val="7030A0"/>
                </a:solidFill>
              </a:rPr>
              <a:t>For example …</a:t>
            </a:r>
          </a:p>
          <a:p>
            <a:r>
              <a:rPr lang="en-US" sz="2000" dirty="0">
                <a:solidFill>
                  <a:srgbClr val="7030A0"/>
                </a:solidFill>
              </a:rPr>
              <a:t>At this time </a:t>
            </a:r>
            <a:r>
              <a:rPr lang="en-US" sz="2000" dirty="0" smtClean="0">
                <a:solidFill>
                  <a:srgbClr val="7030A0"/>
                </a:solidFill>
              </a:rPr>
              <a:t>…</a:t>
            </a:r>
            <a:endParaRPr lang="en-GB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70" y="321435"/>
            <a:ext cx="5358930" cy="6212715"/>
          </a:xfrm>
          <a:solidFill>
            <a:schemeClr val="accent4">
              <a:lumMod val="40000"/>
              <a:lumOff val="60000"/>
              <a:alpha val="45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FF0000"/>
                </a:solidFill>
              </a:rPr>
              <a:t>Explain why the … was significant</a:t>
            </a:r>
            <a:r>
              <a:rPr lang="en-GB" sz="3600" dirty="0" smtClean="0">
                <a:solidFill>
                  <a:srgbClr val="FF0000"/>
                </a:solidFill>
              </a:rPr>
              <a:t>…[12] </a:t>
            </a:r>
            <a:r>
              <a:rPr lang="en-GB" sz="1600" dirty="0" smtClean="0">
                <a:solidFill>
                  <a:srgbClr val="FF0000"/>
                </a:solidFill>
              </a:rPr>
              <a:t>( 15 mins)</a:t>
            </a:r>
            <a:endParaRPr lang="en-GB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You </a:t>
            </a:r>
            <a:r>
              <a:rPr lang="en-GB" sz="1800" dirty="0"/>
              <a:t>must</a:t>
            </a:r>
            <a:r>
              <a:rPr lang="en-GB" sz="1800" dirty="0" smtClean="0"/>
              <a:t>:</a:t>
            </a:r>
          </a:p>
          <a:p>
            <a:pPr marL="0" indent="0">
              <a:buNone/>
            </a:pPr>
            <a:endParaRPr lang="en-GB" sz="1800" dirty="0"/>
          </a:p>
          <a:p>
            <a:pPr marL="971550" lvl="1" indent="-514350">
              <a:buFont typeface="+mj-lt"/>
              <a:buAutoNum type="arabicPeriod"/>
            </a:pPr>
            <a:r>
              <a:rPr lang="en-GB" sz="1400" dirty="0"/>
              <a:t>Identify a number of reasons that demonstrate change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1400" dirty="0"/>
              <a:t>Discuss each reason in detail, supporting it with factual detail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1400" dirty="0"/>
              <a:t>Explain how and why the environment under study brought about such changes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1400" dirty="0"/>
              <a:t>Consider the impact of such changes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1400" dirty="0"/>
              <a:t>Conclude with a reasoned judgement</a:t>
            </a:r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Exams</a:t>
            </a:r>
            <a:r>
              <a:rPr lang="en-GB" sz="1800" dirty="0"/>
              <a:t>: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Medicine (P3)</a:t>
            </a:r>
          </a:p>
          <a:p>
            <a:endParaRPr lang="en-GB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614" y="0"/>
            <a:ext cx="63753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2815" y="2008650"/>
            <a:ext cx="4433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One reason that … was significant was …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It was so important because …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The impact of this was …</a:t>
            </a:r>
          </a:p>
          <a:p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Another </a:t>
            </a:r>
            <a:r>
              <a:rPr lang="en-US" sz="2000" dirty="0">
                <a:solidFill>
                  <a:srgbClr val="7030A0"/>
                </a:solidFill>
              </a:rPr>
              <a:t>reason that … was significant was …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It was so important because …</a:t>
            </a:r>
          </a:p>
          <a:p>
            <a:r>
              <a:rPr lang="en-US" sz="2000" dirty="0">
                <a:solidFill>
                  <a:srgbClr val="7030A0"/>
                </a:solidFill>
              </a:rPr>
              <a:t>The impact of this was …</a:t>
            </a:r>
          </a:p>
          <a:p>
            <a:endParaRPr lang="en-US" sz="2000" dirty="0" smtClean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Overall, … was significant because …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70" y="321435"/>
            <a:ext cx="5358930" cy="6212715"/>
          </a:xfrm>
          <a:solidFill>
            <a:schemeClr val="accent1">
              <a:lumMod val="40000"/>
              <a:lumOff val="60000"/>
              <a:alpha val="45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Describe…[5] </a:t>
            </a:r>
            <a:r>
              <a:rPr lang="en-GB" sz="1600" dirty="0" smtClean="0">
                <a:solidFill>
                  <a:srgbClr val="FF0000"/>
                </a:solidFill>
              </a:rPr>
              <a:t>( 5 mins)</a:t>
            </a:r>
            <a:endParaRPr lang="en-GB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You </a:t>
            </a:r>
            <a:r>
              <a:rPr lang="en-GB" sz="1800" dirty="0"/>
              <a:t>must</a:t>
            </a:r>
            <a:r>
              <a:rPr lang="en-GB" sz="1800" dirty="0" smtClean="0"/>
              <a:t>:</a:t>
            </a:r>
          </a:p>
          <a:p>
            <a:pPr marL="0" indent="0">
              <a:buNone/>
            </a:pPr>
            <a:endParaRPr lang="en-GB" sz="1800" dirty="0"/>
          </a:p>
          <a:p>
            <a:pPr marL="800100" lvl="1" indent="-342900">
              <a:buFont typeface="+mj-lt"/>
              <a:buAutoNum type="arabicPeriod"/>
            </a:pPr>
            <a:r>
              <a:rPr lang="en-GB" sz="1600" dirty="0"/>
              <a:t>Include information directly related to the subject of the question</a:t>
            </a:r>
            <a:r>
              <a:rPr lang="en-GB" sz="1600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GB" sz="1600" dirty="0"/>
          </a:p>
          <a:p>
            <a:pPr marL="800100" lvl="1" indent="-342900">
              <a:buFont typeface="+mj-lt"/>
              <a:buAutoNum type="arabicPeriod"/>
            </a:pPr>
            <a:r>
              <a:rPr lang="en-GB" sz="1600" dirty="0"/>
              <a:t>Include specific factual detail</a:t>
            </a:r>
            <a:r>
              <a:rPr lang="en-GB" sz="1600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GB" sz="1600" dirty="0"/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/>
              <a:t>Make </a:t>
            </a:r>
            <a:r>
              <a:rPr lang="en-GB" sz="1600" dirty="0"/>
              <a:t>sure you mention at least two detailed </a:t>
            </a:r>
            <a:r>
              <a:rPr lang="en-GB" sz="1600" dirty="0" smtClean="0"/>
              <a:t>points</a:t>
            </a:r>
            <a:endParaRPr lang="en-GB" sz="1600" dirty="0"/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Exams</a:t>
            </a:r>
            <a:r>
              <a:rPr lang="en-GB" sz="1800" dirty="0"/>
              <a:t>: </a:t>
            </a:r>
            <a:r>
              <a:rPr lang="en-GB" sz="1800" dirty="0" smtClean="0">
                <a:solidFill>
                  <a:srgbClr val="0070C0"/>
                </a:solidFill>
              </a:rPr>
              <a:t>Development of the USA (P4)</a:t>
            </a:r>
            <a:endParaRPr lang="en-GB" sz="1800" dirty="0">
              <a:solidFill>
                <a:srgbClr val="0070C0"/>
              </a:solidFill>
            </a:endParaRPr>
          </a:p>
          <a:p>
            <a:endParaRPr lang="en-GB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614" y="0"/>
            <a:ext cx="63753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12815" y="2008650"/>
            <a:ext cx="4433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</a:rPr>
              <a:t>One development / impact was…</a:t>
            </a:r>
            <a:endParaRPr lang="en-GB" sz="2000" dirty="0">
              <a:solidFill>
                <a:srgbClr val="7030A0"/>
              </a:solidFill>
            </a:endParaRPr>
          </a:p>
          <a:p>
            <a:r>
              <a:rPr lang="en-GB" sz="2000" dirty="0">
                <a:solidFill>
                  <a:srgbClr val="7030A0"/>
                </a:solidFill>
              </a:rPr>
              <a:t>This was when… 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At the time, this effected/ was effected by… </a:t>
            </a:r>
          </a:p>
          <a:p>
            <a:endParaRPr lang="en-GB" sz="2000" dirty="0" smtClean="0">
              <a:solidFill>
                <a:srgbClr val="7030A0"/>
              </a:solidFill>
            </a:endParaRPr>
          </a:p>
          <a:p>
            <a:endParaRPr lang="en-GB" sz="2000" dirty="0">
              <a:solidFill>
                <a:srgbClr val="7030A0"/>
              </a:solidFill>
            </a:endParaRPr>
          </a:p>
          <a:p>
            <a:r>
              <a:rPr lang="en-GB" sz="2000" dirty="0" smtClean="0">
                <a:solidFill>
                  <a:srgbClr val="7030A0"/>
                </a:solidFill>
              </a:rPr>
              <a:t>Another </a:t>
            </a:r>
            <a:r>
              <a:rPr lang="en-GB" sz="2000" dirty="0">
                <a:solidFill>
                  <a:srgbClr val="7030A0"/>
                </a:solidFill>
              </a:rPr>
              <a:t>development / </a:t>
            </a:r>
            <a:r>
              <a:rPr lang="en-GB" sz="2000" dirty="0" smtClean="0">
                <a:solidFill>
                  <a:srgbClr val="7030A0"/>
                </a:solidFill>
              </a:rPr>
              <a:t>impact was</a:t>
            </a:r>
            <a:r>
              <a:rPr lang="en-GB" sz="2000" dirty="0">
                <a:solidFill>
                  <a:srgbClr val="7030A0"/>
                </a:solidFill>
              </a:rPr>
              <a:t>…</a:t>
            </a:r>
          </a:p>
          <a:p>
            <a:r>
              <a:rPr lang="en-GB" sz="2000" dirty="0">
                <a:solidFill>
                  <a:srgbClr val="7030A0"/>
                </a:solidFill>
              </a:rPr>
              <a:t>This was when… </a:t>
            </a:r>
          </a:p>
          <a:p>
            <a:r>
              <a:rPr lang="en-GB" sz="2000" dirty="0">
                <a:solidFill>
                  <a:srgbClr val="7030A0"/>
                </a:solidFill>
              </a:rPr>
              <a:t>At the </a:t>
            </a:r>
            <a:r>
              <a:rPr lang="en-GB" sz="2000" dirty="0" smtClean="0">
                <a:solidFill>
                  <a:srgbClr val="7030A0"/>
                </a:solidFill>
              </a:rPr>
              <a:t>time, </a:t>
            </a:r>
            <a:r>
              <a:rPr lang="en-GB" sz="2000" dirty="0">
                <a:solidFill>
                  <a:srgbClr val="7030A0"/>
                </a:solidFill>
              </a:rPr>
              <a:t>this effected/ was effected by… </a:t>
            </a:r>
            <a:endParaRPr lang="en-GB" sz="2000" dirty="0" smtClean="0">
              <a:solidFill>
                <a:srgbClr val="7030A0"/>
              </a:solidFill>
            </a:endParaRPr>
          </a:p>
          <a:p>
            <a:endParaRPr lang="en-GB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7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837" y="480674"/>
            <a:ext cx="5160735" cy="6217087"/>
          </a:xfrm>
          <a:prstGeom prst="rect">
            <a:avLst/>
          </a:prstGeom>
          <a:solidFill>
            <a:srgbClr val="E1E1FF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What can be learnt from Sources A and B [4</a:t>
            </a:r>
            <a:r>
              <a:rPr lang="en-GB" sz="3600" dirty="0">
                <a:solidFill>
                  <a:srgbClr val="FF0000"/>
                </a:solidFill>
              </a:rPr>
              <a:t>]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 smtClean="0">
                <a:solidFill>
                  <a:srgbClr val="FF0000"/>
                </a:solidFill>
              </a:rPr>
              <a:t>5 mins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 smtClean="0"/>
              <a:t>Identify two or more details from BOTH sources 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 smtClean="0"/>
              <a:t>Make sure that your details are relevant to the question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Exams: </a:t>
            </a:r>
            <a:r>
              <a:rPr lang="en-GB" dirty="0" smtClean="0">
                <a:solidFill>
                  <a:srgbClr val="9900CC"/>
                </a:solidFill>
              </a:rPr>
              <a:t>The Elizabethan Age</a:t>
            </a:r>
          </a:p>
          <a:p>
            <a:pPr lvl="1"/>
            <a:endParaRPr lang="en-GB" dirty="0">
              <a:solidFill>
                <a:srgbClr val="99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0"/>
            <a:ext cx="653578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50777" y="1131381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78261" y="2154730"/>
            <a:ext cx="42916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One thing in source A I can see is…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Another thing in source A I can see is… </a:t>
            </a:r>
          </a:p>
          <a:p>
            <a:endParaRPr lang="en-GB" dirty="0" smtClean="0">
              <a:solidFill>
                <a:srgbClr val="7030A0"/>
              </a:solidFill>
            </a:endParaRP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One thing in source B I can see is…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Another thing in source B I can see is… </a:t>
            </a:r>
          </a:p>
        </p:txBody>
      </p:sp>
    </p:spTree>
    <p:extLst>
      <p:ext uri="{BB962C8B-B14F-4D97-AF65-F5344CB8AC3E}">
        <p14:creationId xmlns:p14="http://schemas.microsoft.com/office/powerpoint/2010/main" val="15795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70" y="321435"/>
            <a:ext cx="5358930" cy="6212715"/>
          </a:xfrm>
          <a:solidFill>
            <a:schemeClr val="accent1">
              <a:lumMod val="40000"/>
              <a:lumOff val="60000"/>
              <a:alpha val="45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How far did…[</a:t>
            </a:r>
            <a:r>
              <a:rPr lang="en-GB" sz="3600" dirty="0">
                <a:solidFill>
                  <a:srgbClr val="FF0000"/>
                </a:solidFill>
              </a:rPr>
              <a:t> </a:t>
            </a:r>
            <a:r>
              <a:rPr lang="en-GB" sz="3600" dirty="0" smtClean="0">
                <a:solidFill>
                  <a:srgbClr val="FF0000"/>
                </a:solidFill>
              </a:rPr>
              <a:t>6] </a:t>
            </a:r>
            <a:r>
              <a:rPr lang="en-GB" sz="1600" dirty="0" smtClean="0">
                <a:solidFill>
                  <a:srgbClr val="FF0000"/>
                </a:solidFill>
              </a:rPr>
              <a:t>( 5 mins)</a:t>
            </a:r>
            <a:endParaRPr lang="en-GB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You </a:t>
            </a:r>
            <a:r>
              <a:rPr lang="en-GB" sz="1800" dirty="0"/>
              <a:t>must</a:t>
            </a:r>
            <a:r>
              <a:rPr lang="en-GB" sz="1800" dirty="0" smtClean="0"/>
              <a:t>:</a:t>
            </a:r>
          </a:p>
          <a:p>
            <a:pPr marL="0" indent="0">
              <a:buNone/>
            </a:pPr>
            <a:endParaRPr lang="en-GB" sz="18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Include a well-supported judgement upon the extent of </a:t>
            </a:r>
            <a:r>
              <a:rPr lang="en-GB" sz="1600" dirty="0" smtClean="0"/>
              <a:t>change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You must have an argument for and </a:t>
            </a:r>
            <a:r>
              <a:rPr lang="en-GB" sz="1600" dirty="0" smtClean="0"/>
              <a:t>against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Demonstrate detailed historical knowledge</a:t>
            </a:r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Exams</a:t>
            </a:r>
            <a:r>
              <a:rPr lang="en-GB" sz="1800" dirty="0"/>
              <a:t>: </a:t>
            </a:r>
            <a:r>
              <a:rPr lang="en-GB" sz="1800" dirty="0" smtClean="0">
                <a:solidFill>
                  <a:srgbClr val="0070C0"/>
                </a:solidFill>
              </a:rPr>
              <a:t>Development of the USA (P4)</a:t>
            </a:r>
            <a:endParaRPr lang="en-GB" sz="1800" dirty="0">
              <a:solidFill>
                <a:srgbClr val="0070C0"/>
              </a:solidFill>
            </a:endParaRPr>
          </a:p>
          <a:p>
            <a:endParaRPr lang="en-GB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614" y="0"/>
            <a:ext cx="63753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 </a:t>
            </a:r>
          </a:p>
        </p:txBody>
      </p:sp>
    </p:spTree>
    <p:extLst>
      <p:ext uri="{BB962C8B-B14F-4D97-AF65-F5344CB8AC3E}">
        <p14:creationId xmlns:p14="http://schemas.microsoft.com/office/powerpoint/2010/main" val="14886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70" y="321435"/>
            <a:ext cx="5358930" cy="6212715"/>
          </a:xfrm>
          <a:solidFill>
            <a:schemeClr val="accent1">
              <a:lumMod val="40000"/>
              <a:lumOff val="60000"/>
              <a:alpha val="45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Arrange the factors in order of significance. Explain your choices.     [ 6] </a:t>
            </a:r>
            <a:r>
              <a:rPr lang="en-GB" sz="1600" dirty="0" smtClean="0">
                <a:solidFill>
                  <a:srgbClr val="FF0000"/>
                </a:solidFill>
              </a:rPr>
              <a:t>( 5 mins)</a:t>
            </a:r>
            <a:endParaRPr lang="en-GB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You </a:t>
            </a:r>
            <a:r>
              <a:rPr lang="en-GB" sz="1800" dirty="0"/>
              <a:t>must</a:t>
            </a:r>
            <a:r>
              <a:rPr lang="en-GB" sz="1800" dirty="0" smtClean="0"/>
              <a:t>:</a:t>
            </a:r>
            <a:endParaRPr lang="en-GB" sz="1800" dirty="0"/>
          </a:p>
          <a:p>
            <a:pPr lvl="1">
              <a:buFont typeface="+mj-lt"/>
              <a:buAutoNum type="arabicPeriod"/>
            </a:pPr>
            <a:r>
              <a:rPr lang="en-GB" sz="1600" dirty="0"/>
              <a:t>Explain why is reason is </a:t>
            </a:r>
            <a:r>
              <a:rPr lang="en-GB" sz="1600" dirty="0" smtClean="0"/>
              <a:t>significant</a:t>
            </a:r>
          </a:p>
          <a:p>
            <a:pPr lvl="1">
              <a:buFont typeface="+mj-lt"/>
              <a:buAutoNum type="arabicPeriod"/>
            </a:pPr>
            <a:endParaRPr lang="en-GB" sz="1600" dirty="0"/>
          </a:p>
          <a:p>
            <a:pPr lvl="1">
              <a:buFont typeface="+mj-lt"/>
              <a:buAutoNum type="arabicPeriod"/>
            </a:pPr>
            <a:r>
              <a:rPr lang="en-GB" sz="1600" dirty="0"/>
              <a:t>Explain why each reason is </a:t>
            </a:r>
            <a:r>
              <a:rPr lang="en-GB" sz="1600" dirty="0" smtClean="0"/>
              <a:t>insignificant</a:t>
            </a:r>
          </a:p>
          <a:p>
            <a:pPr lvl="1">
              <a:buFont typeface="+mj-lt"/>
              <a:buAutoNum type="arabicPeriod"/>
            </a:pPr>
            <a:endParaRPr lang="en-GB" sz="1600" dirty="0"/>
          </a:p>
          <a:p>
            <a:pPr lvl="1">
              <a:buFont typeface="+mj-lt"/>
              <a:buAutoNum type="arabicPeriod"/>
            </a:pPr>
            <a:r>
              <a:rPr lang="en-GB" sz="1600" dirty="0"/>
              <a:t>Justify your ranking</a:t>
            </a:r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Exams</a:t>
            </a:r>
            <a:r>
              <a:rPr lang="en-GB" sz="1800" dirty="0"/>
              <a:t>: </a:t>
            </a:r>
            <a:r>
              <a:rPr lang="en-GB" sz="1800" dirty="0" smtClean="0">
                <a:solidFill>
                  <a:srgbClr val="0070C0"/>
                </a:solidFill>
              </a:rPr>
              <a:t>Development of the USA (P4)</a:t>
            </a:r>
            <a:endParaRPr lang="en-GB" sz="1800" dirty="0">
              <a:solidFill>
                <a:srgbClr val="0070C0"/>
              </a:solidFill>
            </a:endParaRPr>
          </a:p>
          <a:p>
            <a:endParaRPr lang="en-GB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614" y="0"/>
            <a:ext cx="63753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 </a:t>
            </a:r>
          </a:p>
        </p:txBody>
      </p:sp>
    </p:spTree>
    <p:extLst>
      <p:ext uri="{BB962C8B-B14F-4D97-AF65-F5344CB8AC3E}">
        <p14:creationId xmlns:p14="http://schemas.microsoft.com/office/powerpoint/2010/main" val="227384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70" y="321435"/>
            <a:ext cx="5358930" cy="6212715"/>
          </a:xfrm>
          <a:solidFill>
            <a:schemeClr val="accent1">
              <a:lumMod val="40000"/>
              <a:lumOff val="60000"/>
              <a:alpha val="45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Explain why… [ 8] </a:t>
            </a:r>
            <a:r>
              <a:rPr lang="en-GB" sz="1600" dirty="0" smtClean="0">
                <a:solidFill>
                  <a:srgbClr val="FF0000"/>
                </a:solidFill>
              </a:rPr>
              <a:t>( 10 mins)</a:t>
            </a:r>
            <a:endParaRPr lang="en-GB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You </a:t>
            </a:r>
            <a:r>
              <a:rPr lang="en-GB" sz="1800" dirty="0"/>
              <a:t>must</a:t>
            </a:r>
            <a:r>
              <a:rPr lang="en-GB" sz="1800" dirty="0" smtClean="0"/>
              <a:t>:</a:t>
            </a:r>
            <a:endParaRPr lang="en-GB" sz="18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Identify up </a:t>
            </a:r>
            <a:r>
              <a:rPr lang="en-GB" sz="1600" dirty="0" smtClean="0"/>
              <a:t>to </a:t>
            </a:r>
            <a:r>
              <a:rPr lang="en-GB" sz="1600" dirty="0"/>
              <a:t>three factors that link to the </a:t>
            </a:r>
            <a:r>
              <a:rPr lang="en-GB" sz="1600" dirty="0" smtClean="0"/>
              <a:t>question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Write one paragraph on each </a:t>
            </a:r>
            <a:r>
              <a:rPr lang="en-GB" sz="1600" dirty="0" smtClean="0"/>
              <a:t>factor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Include two or three facts in each </a:t>
            </a:r>
            <a:r>
              <a:rPr lang="en-GB" sz="1600" dirty="0" smtClean="0"/>
              <a:t>paragraph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Link your factor clearly to the </a:t>
            </a:r>
            <a:r>
              <a:rPr lang="en-GB" sz="1600" dirty="0" smtClean="0"/>
              <a:t>question</a:t>
            </a:r>
          </a:p>
          <a:p>
            <a:pPr marL="914400" lvl="1" indent="-457200">
              <a:buFont typeface="+mj-lt"/>
              <a:buAutoNum type="arabicPeriod"/>
            </a:pPr>
            <a:endParaRPr lang="en-GB" sz="1600" dirty="0"/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Make judgment evaluation the importance of each factor</a:t>
            </a:r>
            <a:r>
              <a:rPr lang="en-GB" sz="1600" dirty="0" smtClean="0"/>
              <a:t>.</a:t>
            </a:r>
            <a:endParaRPr lang="en-GB" sz="1800" dirty="0"/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Exams</a:t>
            </a:r>
            <a:r>
              <a:rPr lang="en-GB" sz="1800" dirty="0"/>
              <a:t>: </a:t>
            </a:r>
            <a:r>
              <a:rPr lang="en-GB" sz="1800" dirty="0" smtClean="0">
                <a:solidFill>
                  <a:srgbClr val="0070C0"/>
                </a:solidFill>
              </a:rPr>
              <a:t>Development of the USA (P4)</a:t>
            </a:r>
            <a:endParaRPr lang="en-GB" sz="1800" dirty="0">
              <a:solidFill>
                <a:srgbClr val="0070C0"/>
              </a:solidFill>
            </a:endParaRPr>
          </a:p>
          <a:p>
            <a:endParaRPr lang="en-GB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0"/>
            <a:ext cx="655722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1013" y="1726831"/>
            <a:ext cx="51089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>
                <a:solidFill>
                  <a:srgbClr val="7030A0"/>
                </a:solidFill>
              </a:rPr>
              <a:t>One very /slightly / quite important example </a:t>
            </a:r>
            <a:r>
              <a:rPr lang="en-GB" sz="1500" dirty="0">
                <a:solidFill>
                  <a:srgbClr val="7030A0"/>
                </a:solidFill>
              </a:rPr>
              <a:t>of [words from the question] was</a:t>
            </a:r>
            <a:r>
              <a:rPr lang="en-GB" sz="1500" dirty="0" smtClean="0">
                <a:solidFill>
                  <a:srgbClr val="7030A0"/>
                </a:solidFill>
              </a:rPr>
              <a:t>.. </a:t>
            </a:r>
          </a:p>
          <a:p>
            <a:r>
              <a:rPr lang="en-GB" sz="1500" dirty="0" smtClean="0">
                <a:solidFill>
                  <a:srgbClr val="7030A0"/>
                </a:solidFill>
              </a:rPr>
              <a:t>At the time…</a:t>
            </a:r>
          </a:p>
          <a:p>
            <a:r>
              <a:rPr lang="en-GB" sz="1500" dirty="0" smtClean="0">
                <a:solidFill>
                  <a:srgbClr val="7030A0"/>
                </a:solidFill>
              </a:rPr>
              <a:t>This method </a:t>
            </a:r>
            <a:r>
              <a:rPr lang="en-GB" sz="1500" dirty="0">
                <a:solidFill>
                  <a:srgbClr val="7030A0"/>
                </a:solidFill>
              </a:rPr>
              <a:t>of [words from the question] </a:t>
            </a:r>
            <a:r>
              <a:rPr lang="en-GB" sz="1500" dirty="0" smtClean="0">
                <a:solidFill>
                  <a:srgbClr val="7030A0"/>
                </a:solidFill>
              </a:rPr>
              <a:t>was.. </a:t>
            </a:r>
          </a:p>
          <a:p>
            <a:r>
              <a:rPr lang="en-GB" sz="1500" dirty="0" smtClean="0">
                <a:solidFill>
                  <a:srgbClr val="7030A0"/>
                </a:solidFill>
              </a:rPr>
              <a:t>This caused an </a:t>
            </a:r>
            <a:r>
              <a:rPr lang="en-GB" sz="1500" dirty="0">
                <a:solidFill>
                  <a:srgbClr val="7030A0"/>
                </a:solidFill>
              </a:rPr>
              <a:t>[words from the question] </a:t>
            </a:r>
            <a:r>
              <a:rPr lang="en-GB" sz="1500" dirty="0" smtClean="0">
                <a:solidFill>
                  <a:srgbClr val="7030A0"/>
                </a:solidFill>
              </a:rPr>
              <a:t>because.. </a:t>
            </a:r>
          </a:p>
          <a:p>
            <a:endParaRPr lang="en-GB" sz="1500" dirty="0" smtClean="0">
              <a:solidFill>
                <a:srgbClr val="7030A0"/>
              </a:solidFill>
            </a:endParaRPr>
          </a:p>
          <a:p>
            <a:endParaRPr lang="en-GB" sz="1500" dirty="0" smtClean="0">
              <a:solidFill>
                <a:srgbClr val="7030A0"/>
              </a:solidFill>
            </a:endParaRPr>
          </a:p>
          <a:p>
            <a:r>
              <a:rPr lang="en-GB" sz="1500" dirty="0" smtClean="0">
                <a:solidFill>
                  <a:srgbClr val="7030A0"/>
                </a:solidFill>
              </a:rPr>
              <a:t>Another </a:t>
            </a:r>
            <a:r>
              <a:rPr lang="en-GB" sz="1500" dirty="0">
                <a:solidFill>
                  <a:srgbClr val="7030A0"/>
                </a:solidFill>
              </a:rPr>
              <a:t>very /slightly / quite important</a:t>
            </a:r>
            <a:r>
              <a:rPr lang="en-GB" sz="1500" dirty="0" smtClean="0">
                <a:solidFill>
                  <a:srgbClr val="7030A0"/>
                </a:solidFill>
              </a:rPr>
              <a:t> </a:t>
            </a:r>
            <a:r>
              <a:rPr lang="en-GB" sz="1500" dirty="0">
                <a:solidFill>
                  <a:srgbClr val="7030A0"/>
                </a:solidFill>
              </a:rPr>
              <a:t>example of [words from the question] was.. </a:t>
            </a:r>
          </a:p>
          <a:p>
            <a:r>
              <a:rPr lang="en-GB" sz="1500" dirty="0">
                <a:solidFill>
                  <a:srgbClr val="7030A0"/>
                </a:solidFill>
              </a:rPr>
              <a:t>At the time…</a:t>
            </a:r>
          </a:p>
          <a:p>
            <a:r>
              <a:rPr lang="en-GB" sz="1500" dirty="0">
                <a:solidFill>
                  <a:srgbClr val="7030A0"/>
                </a:solidFill>
              </a:rPr>
              <a:t>This method of [words from the question] was.. </a:t>
            </a:r>
          </a:p>
          <a:p>
            <a:r>
              <a:rPr lang="en-GB" sz="1500" dirty="0">
                <a:solidFill>
                  <a:srgbClr val="7030A0"/>
                </a:solidFill>
              </a:rPr>
              <a:t>This caused an [words from the question] because.. </a:t>
            </a:r>
          </a:p>
          <a:p>
            <a:endParaRPr lang="en-GB" sz="1500" dirty="0" smtClean="0">
              <a:solidFill>
                <a:srgbClr val="7030A0"/>
              </a:solidFill>
            </a:endParaRPr>
          </a:p>
          <a:p>
            <a:endParaRPr lang="en-GB" sz="1500" dirty="0" smtClean="0">
              <a:solidFill>
                <a:srgbClr val="7030A0"/>
              </a:solidFill>
            </a:endParaRPr>
          </a:p>
          <a:p>
            <a:r>
              <a:rPr lang="en-GB" sz="1500" dirty="0" smtClean="0">
                <a:solidFill>
                  <a:srgbClr val="7030A0"/>
                </a:solidFill>
              </a:rPr>
              <a:t>Final </a:t>
            </a:r>
            <a:r>
              <a:rPr lang="en-GB" sz="1500" dirty="0">
                <a:solidFill>
                  <a:srgbClr val="7030A0"/>
                </a:solidFill>
              </a:rPr>
              <a:t>very /slightly / quite important</a:t>
            </a:r>
            <a:r>
              <a:rPr lang="en-GB" sz="1500" dirty="0" smtClean="0">
                <a:solidFill>
                  <a:srgbClr val="7030A0"/>
                </a:solidFill>
              </a:rPr>
              <a:t> </a:t>
            </a:r>
            <a:r>
              <a:rPr lang="en-GB" sz="1500" dirty="0">
                <a:solidFill>
                  <a:srgbClr val="7030A0"/>
                </a:solidFill>
              </a:rPr>
              <a:t>example of [words from the question] was.. </a:t>
            </a:r>
          </a:p>
          <a:p>
            <a:r>
              <a:rPr lang="en-GB" sz="1500" dirty="0">
                <a:solidFill>
                  <a:srgbClr val="7030A0"/>
                </a:solidFill>
              </a:rPr>
              <a:t>At the time…</a:t>
            </a:r>
          </a:p>
          <a:p>
            <a:r>
              <a:rPr lang="en-GB" sz="1500" dirty="0">
                <a:solidFill>
                  <a:srgbClr val="7030A0"/>
                </a:solidFill>
              </a:rPr>
              <a:t>This method of [words from the question] was.. </a:t>
            </a:r>
          </a:p>
          <a:p>
            <a:r>
              <a:rPr lang="en-GB" sz="1500" dirty="0">
                <a:solidFill>
                  <a:srgbClr val="7030A0"/>
                </a:solidFill>
              </a:rPr>
              <a:t>This caused an [words from the question] because.. </a:t>
            </a:r>
          </a:p>
          <a:p>
            <a:endParaRPr lang="en-GB" sz="15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4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70" y="321435"/>
            <a:ext cx="5358930" cy="6212715"/>
          </a:xfrm>
          <a:solidFill>
            <a:schemeClr val="accent1">
              <a:lumMod val="40000"/>
              <a:lumOff val="60000"/>
              <a:alpha val="45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How important… [ 12] 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( 15 mins)</a:t>
            </a:r>
            <a:endParaRPr lang="en-GB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You must:</a:t>
            </a:r>
          </a:p>
          <a:p>
            <a:pPr marL="0" indent="0">
              <a:buNone/>
            </a:pPr>
            <a:endParaRPr lang="en-GB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/>
              <a:t>Explain why the event or person is important</a:t>
            </a:r>
          </a:p>
          <a:p>
            <a:pPr marL="800100" lvl="1" indent="-342900">
              <a:buFont typeface="+mj-lt"/>
              <a:buAutoNum type="arabicPeriod"/>
            </a:pPr>
            <a:endParaRPr lang="en-GB" sz="1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/>
              <a:t>Add a counter argument where you must consider the importance of other factors</a:t>
            </a:r>
          </a:p>
          <a:p>
            <a:pPr marL="800100" lvl="1" indent="-342900">
              <a:buFont typeface="+mj-lt"/>
              <a:buAutoNum type="arabicPeriod"/>
            </a:pPr>
            <a:endParaRPr lang="en-GB" sz="1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/>
              <a:t>Include a well-supported judgement</a:t>
            </a:r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Exams</a:t>
            </a:r>
            <a:r>
              <a:rPr lang="en-GB" sz="1800" dirty="0"/>
              <a:t>: </a:t>
            </a:r>
            <a:r>
              <a:rPr lang="en-GB" sz="1800" dirty="0" smtClean="0">
                <a:solidFill>
                  <a:srgbClr val="0070C0"/>
                </a:solidFill>
              </a:rPr>
              <a:t>Development of the USA (P4)</a:t>
            </a:r>
            <a:endParaRPr lang="en-GB" sz="1800" dirty="0">
              <a:solidFill>
                <a:srgbClr val="0070C0"/>
              </a:solidFill>
            </a:endParaRPr>
          </a:p>
          <a:p>
            <a:endParaRPr lang="en-GB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0"/>
            <a:ext cx="655722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1109" y="1056934"/>
            <a:ext cx="3348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 </a:t>
            </a:r>
          </a:p>
        </p:txBody>
      </p:sp>
    </p:spTree>
    <p:extLst>
      <p:ext uri="{BB962C8B-B14F-4D97-AF65-F5344CB8AC3E}">
        <p14:creationId xmlns:p14="http://schemas.microsoft.com/office/powerpoint/2010/main" val="19575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680" y="243512"/>
            <a:ext cx="5160735" cy="6370975"/>
          </a:xfrm>
          <a:prstGeom prst="rect">
            <a:avLst/>
          </a:prstGeom>
          <a:solidFill>
            <a:srgbClr val="E1E1FF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To what extent does Source C accurately reflect… [8] </a:t>
            </a:r>
            <a:r>
              <a:rPr lang="en-GB" dirty="0" smtClean="0">
                <a:solidFill>
                  <a:srgbClr val="FF0000"/>
                </a:solidFill>
              </a:rPr>
              <a:t>(10 mins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</a:p>
          <a:p>
            <a:pPr lvl="1"/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What does the source say?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Add your own knowledge on the issue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Evaluate the </a:t>
            </a:r>
            <a:r>
              <a:rPr lang="en-GB" dirty="0" smtClean="0"/>
              <a:t>accuracy of </a:t>
            </a:r>
            <a:r>
              <a:rPr lang="en-GB" dirty="0"/>
              <a:t>the source (can you trust it?)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Make a judgement on the accuracy of the source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Exams: </a:t>
            </a:r>
            <a:r>
              <a:rPr lang="en-GB" dirty="0" smtClean="0">
                <a:solidFill>
                  <a:srgbClr val="9900CC"/>
                </a:solidFill>
              </a:rPr>
              <a:t>The Elizabethan Age</a:t>
            </a:r>
          </a:p>
          <a:p>
            <a:pPr lvl="1"/>
            <a:endParaRPr lang="en-GB" dirty="0">
              <a:solidFill>
                <a:srgbClr val="99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0"/>
            <a:ext cx="6535783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78261" y="2154730"/>
            <a:ext cx="42916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</a:rPr>
              <a:t>Source C accurately reflects [words from the question] because it was made by… 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It was made in… 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The source is a… 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The [words from the question] as.. </a:t>
            </a:r>
          </a:p>
          <a:p>
            <a:r>
              <a:rPr lang="en-GB" sz="2000" dirty="0" smtClean="0">
                <a:solidFill>
                  <a:srgbClr val="7030A0"/>
                </a:solidFill>
              </a:rPr>
              <a:t>Therefore it is very / somewhat/ partly accurate because it helps the historian to see… </a:t>
            </a:r>
          </a:p>
          <a:p>
            <a:endParaRPr lang="en-GB" sz="2000" dirty="0" smtClean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0777" y="1131381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</a:t>
            </a:r>
          </a:p>
        </p:txBody>
      </p:sp>
    </p:spTree>
    <p:extLst>
      <p:ext uri="{BB962C8B-B14F-4D97-AF65-F5344CB8AC3E}">
        <p14:creationId xmlns:p14="http://schemas.microsoft.com/office/powerpoint/2010/main" val="31199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837" y="480674"/>
            <a:ext cx="5160735" cy="6093976"/>
          </a:xfrm>
          <a:prstGeom prst="rect">
            <a:avLst/>
          </a:prstGeom>
          <a:solidFill>
            <a:srgbClr val="E1E1FF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Why was… seen as significant…[12] </a:t>
            </a:r>
            <a:r>
              <a:rPr lang="en-GB" dirty="0" smtClean="0">
                <a:solidFill>
                  <a:srgbClr val="FF0000"/>
                </a:solidFill>
              </a:rPr>
              <a:t>(15 mins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</a:p>
          <a:p>
            <a:pPr lvl="1"/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Place the issue into context by providing background detail</a:t>
            </a:r>
            <a:r>
              <a:rPr lang="en-GB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Explain a range of reasons why the subject of the question is significant</a:t>
            </a:r>
            <a:r>
              <a:rPr lang="en-GB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Add a conclusion where a judgement is formed and is well supported.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Exams: </a:t>
            </a:r>
            <a:r>
              <a:rPr lang="en-GB" dirty="0" smtClean="0">
                <a:solidFill>
                  <a:srgbClr val="9900CC"/>
                </a:solidFill>
              </a:rPr>
              <a:t>The Elizabethan Age</a:t>
            </a:r>
          </a:p>
          <a:p>
            <a:pPr lvl="1"/>
            <a:endParaRPr lang="en-GB" dirty="0">
              <a:solidFill>
                <a:srgbClr val="99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0"/>
            <a:ext cx="653578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0777" y="1131381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</a:t>
            </a:r>
          </a:p>
        </p:txBody>
      </p:sp>
      <p:sp>
        <p:nvSpPr>
          <p:cNvPr id="2" name="Rectangle 1"/>
          <p:cNvSpPr/>
          <p:nvPr/>
        </p:nvSpPr>
        <p:spPr>
          <a:xfrm>
            <a:off x="6483927" y="1835588"/>
            <a:ext cx="48570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[words from the question] was seen as very/ slightly significant because …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 </a:t>
            </a:r>
            <a:endParaRPr lang="en-GB" dirty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At the time… </a:t>
            </a:r>
            <a:endParaRPr lang="en-GB" dirty="0">
              <a:solidFill>
                <a:srgbClr val="7030A0"/>
              </a:solidFill>
            </a:endParaRP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The effect of </a:t>
            </a:r>
            <a:r>
              <a:rPr lang="en-GB" dirty="0">
                <a:solidFill>
                  <a:srgbClr val="7030A0"/>
                </a:solidFill>
              </a:rPr>
              <a:t>[words from the question</a:t>
            </a:r>
            <a:r>
              <a:rPr lang="en-GB" dirty="0" smtClean="0">
                <a:solidFill>
                  <a:srgbClr val="7030A0"/>
                </a:solidFill>
              </a:rPr>
              <a:t>] was …</a:t>
            </a:r>
            <a:endParaRPr lang="en-GB" dirty="0">
              <a:solidFill>
                <a:srgbClr val="7030A0"/>
              </a:solidFill>
            </a:endParaRPr>
          </a:p>
          <a:p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Another more / less important reason why </a:t>
            </a:r>
            <a:r>
              <a:rPr lang="en-GB" dirty="0">
                <a:solidFill>
                  <a:srgbClr val="7030A0"/>
                </a:solidFill>
              </a:rPr>
              <a:t>[words from the question] was seen as significant because</a:t>
            </a:r>
            <a:r>
              <a:rPr lang="en-GB" dirty="0" smtClean="0">
                <a:solidFill>
                  <a:srgbClr val="7030A0"/>
                </a:solidFill>
              </a:rPr>
              <a:t> …</a:t>
            </a:r>
            <a:endParaRPr lang="en-GB" dirty="0">
              <a:solidFill>
                <a:srgbClr val="7030A0"/>
              </a:solidFill>
            </a:endParaRP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>
                <a:solidFill>
                  <a:srgbClr val="7030A0"/>
                </a:solidFill>
              </a:rPr>
              <a:t>In conclusion, I think [words from the question] was seen as </a:t>
            </a:r>
            <a:r>
              <a:rPr lang="en-GB" dirty="0" smtClean="0">
                <a:solidFill>
                  <a:srgbClr val="7030A0"/>
                </a:solidFill>
              </a:rPr>
              <a:t>very / slightly significant because </a:t>
            </a:r>
            <a:r>
              <a:rPr lang="en-GB" dirty="0">
                <a:solidFill>
                  <a:srgbClr val="7030A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722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837" y="480674"/>
            <a:ext cx="5160735" cy="6093976"/>
          </a:xfrm>
          <a:prstGeom prst="rect">
            <a:avLst/>
          </a:prstGeom>
          <a:solidFill>
            <a:srgbClr val="E1E1FF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Explain the connection between TWO of the following… [10] </a:t>
            </a:r>
            <a:r>
              <a:rPr lang="en-GB" dirty="0" smtClean="0">
                <a:solidFill>
                  <a:srgbClr val="FF0000"/>
                </a:solidFill>
              </a:rPr>
              <a:t>(10 mins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</a:p>
          <a:p>
            <a:pPr lvl="1"/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Select 2 factors and introduce them</a:t>
            </a:r>
            <a:r>
              <a:rPr lang="en-GB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Explain 2 ways that the factors are connected in detail</a:t>
            </a:r>
            <a:r>
              <a:rPr lang="en-GB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Add a conclusion demonstrating a clear connection.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Exams: </a:t>
            </a:r>
            <a:r>
              <a:rPr lang="en-GB" dirty="0" smtClean="0">
                <a:solidFill>
                  <a:srgbClr val="9900CC"/>
                </a:solidFill>
              </a:rPr>
              <a:t>The Elizabethan Age</a:t>
            </a:r>
          </a:p>
          <a:p>
            <a:pPr lvl="1"/>
            <a:endParaRPr lang="en-GB" dirty="0">
              <a:solidFill>
                <a:srgbClr val="99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0"/>
            <a:ext cx="653578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0777" y="1131381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6483927" y="1835588"/>
            <a:ext cx="48570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</a:rPr>
              <a:t>[first factor] is …</a:t>
            </a:r>
          </a:p>
          <a:p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[second factor] is …</a:t>
            </a:r>
          </a:p>
          <a:p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One way they are connected is …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Think links them together because …</a:t>
            </a:r>
          </a:p>
          <a:p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Another way they are connected is …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This links them together because …</a:t>
            </a:r>
          </a:p>
          <a:p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 smtClean="0">
                <a:solidFill>
                  <a:srgbClr val="7030A0"/>
                </a:solidFill>
              </a:rPr>
              <a:t>Overall, [first factor] and [second factor] are linked because …</a:t>
            </a:r>
          </a:p>
        </p:txBody>
      </p:sp>
    </p:spTree>
    <p:extLst>
      <p:ext uri="{BB962C8B-B14F-4D97-AF65-F5344CB8AC3E}">
        <p14:creationId xmlns:p14="http://schemas.microsoft.com/office/powerpoint/2010/main" val="1863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637" y="167312"/>
            <a:ext cx="5458379" cy="6463308"/>
          </a:xfrm>
          <a:prstGeom prst="rect">
            <a:avLst/>
          </a:prstGeom>
          <a:solidFill>
            <a:srgbClr val="E1E1FF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How far do you agree with the interpretation … [16 + 3] </a:t>
            </a:r>
            <a:r>
              <a:rPr lang="en-GB" sz="1600" dirty="0" smtClean="0">
                <a:solidFill>
                  <a:srgbClr val="FF0000"/>
                </a:solidFill>
              </a:rPr>
              <a:t>(20 mins</a:t>
            </a:r>
            <a:r>
              <a:rPr lang="en-GB" sz="1600" dirty="0">
                <a:solidFill>
                  <a:srgbClr val="FF0000"/>
                </a:solidFill>
              </a:rPr>
              <a:t>)</a:t>
            </a:r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What is the interpretation/ view point?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Include your own knowledge to support this view point.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How reliable is the author?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is the other interpretation? Who might have this view</a:t>
            </a:r>
            <a:r>
              <a:rPr lang="en-GB" dirty="0" smtClean="0"/>
              <a:t>? Use your own knowledge to provide a counter argument </a:t>
            </a: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Do </a:t>
            </a:r>
            <a:r>
              <a:rPr lang="en-GB" dirty="0"/>
              <a:t>you agree with the source? Explain why you think this</a:t>
            </a:r>
            <a:r>
              <a:rPr lang="en-GB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Check your spelling, grammar and punctuation.</a:t>
            </a:r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 smtClean="0"/>
              <a:t>Exams: </a:t>
            </a:r>
            <a:r>
              <a:rPr lang="en-GB" dirty="0" smtClean="0">
                <a:solidFill>
                  <a:srgbClr val="9900CC"/>
                </a:solidFill>
              </a:rPr>
              <a:t>The Elizabethan Age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0"/>
            <a:ext cx="653578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0777" y="1131381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6483927" y="1835588"/>
            <a:ext cx="48570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The interpretation says that …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Some people might disagree with this interpretation because …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However, some people might agree with this interpretation because …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The interpretation was made by … in … for … because … the title is …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It is reliable because …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It is unreliable because …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Overall I agree [a lot/slightly/not at all with this interpretation because …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687" y="567362"/>
            <a:ext cx="5458379" cy="60939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Use Source A and your own knowledge to describe… [5] </a:t>
            </a:r>
            <a:r>
              <a:rPr lang="en-GB" dirty="0" smtClean="0">
                <a:solidFill>
                  <a:srgbClr val="FF0000"/>
                </a:solidFill>
              </a:rPr>
              <a:t>(5 mins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Describe what you can see in the </a:t>
            </a:r>
            <a:r>
              <a:rPr lang="en-GB" dirty="0" smtClean="0"/>
              <a:t>source</a:t>
            </a:r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Link this information to your own </a:t>
            </a:r>
            <a:r>
              <a:rPr lang="en-GB" dirty="0" smtClean="0"/>
              <a:t>knowledge</a:t>
            </a:r>
          </a:p>
          <a:p>
            <a:pPr marL="800100" lvl="1" indent="-342900">
              <a:buFont typeface="+mj-lt"/>
              <a:buAutoNum type="arabicPeriod"/>
            </a:pPr>
            <a:endParaRPr lang="en-GB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Do this at least TWICE 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Exams: </a:t>
            </a:r>
            <a:r>
              <a:rPr lang="en-GB" dirty="0" smtClean="0">
                <a:solidFill>
                  <a:srgbClr val="C00000"/>
                </a:solidFill>
              </a:rPr>
              <a:t>Germany in Transition </a:t>
            </a:r>
          </a:p>
          <a:p>
            <a:pPr lvl="1"/>
            <a:endParaRPr lang="en-GB" dirty="0" smtClean="0">
              <a:solidFill>
                <a:srgbClr val="99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0"/>
            <a:ext cx="653578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0777" y="1131381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78261" y="2154730"/>
            <a:ext cx="4291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In source A I can see.. 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From my own knowledge I know that…</a:t>
            </a:r>
          </a:p>
        </p:txBody>
      </p:sp>
    </p:spTree>
    <p:extLst>
      <p:ext uri="{BB962C8B-B14F-4D97-AF65-F5344CB8AC3E}">
        <p14:creationId xmlns:p14="http://schemas.microsoft.com/office/powerpoint/2010/main" val="231858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687" y="510212"/>
            <a:ext cx="5458379" cy="60939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What is the purpose of Source B?[8] </a:t>
            </a:r>
            <a:r>
              <a:rPr lang="en-GB" dirty="0" smtClean="0">
                <a:solidFill>
                  <a:srgbClr val="FF0000"/>
                </a:solidFill>
              </a:rPr>
              <a:t>(10 mins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Comment on </a:t>
            </a:r>
            <a:r>
              <a:rPr lang="en-GB" dirty="0" smtClean="0"/>
              <a:t>what you can see in the source of </a:t>
            </a:r>
            <a:r>
              <a:rPr lang="en-GB" dirty="0"/>
              <a:t>the </a:t>
            </a:r>
            <a:r>
              <a:rPr lang="en-GB" dirty="0" smtClean="0"/>
              <a:t>source</a:t>
            </a:r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Use your own knowledge to put the source into </a:t>
            </a:r>
            <a:r>
              <a:rPr lang="en-GB" dirty="0" smtClean="0"/>
              <a:t>context</a:t>
            </a:r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Explain more than one reason why the source was made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Exams: </a:t>
            </a:r>
            <a:r>
              <a:rPr lang="en-GB" dirty="0" smtClean="0">
                <a:solidFill>
                  <a:srgbClr val="C00000"/>
                </a:solidFill>
              </a:rPr>
              <a:t>Germany in Transition </a:t>
            </a:r>
          </a:p>
          <a:p>
            <a:pPr lvl="1"/>
            <a:endParaRPr lang="en-GB" dirty="0" smtClean="0">
              <a:solidFill>
                <a:srgbClr val="99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0"/>
            <a:ext cx="653578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0777" y="1131381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6483927" y="1835588"/>
            <a:ext cx="48570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In source B, I can see …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From my own knowledge, I know that …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The source was made because …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It was also made because …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0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587" y="186362"/>
            <a:ext cx="5458379" cy="6370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If the question says</a:t>
            </a:r>
            <a:r>
              <a:rPr lang="en-GB" sz="2400" dirty="0" smtClean="0">
                <a:solidFill>
                  <a:srgbClr val="0070C0"/>
                </a:solidFill>
              </a:rPr>
              <a:t>: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3600" dirty="0" smtClean="0">
                <a:solidFill>
                  <a:srgbClr val="FF0000"/>
                </a:solidFill>
              </a:rPr>
              <a:t>Do the interpretations support the view that…[10] </a:t>
            </a:r>
            <a:r>
              <a:rPr lang="en-GB" dirty="0" smtClean="0">
                <a:solidFill>
                  <a:srgbClr val="FF0000"/>
                </a:solidFill>
              </a:rPr>
              <a:t>(10 mins)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must</a:t>
            </a:r>
            <a:r>
              <a:rPr lang="en-GB" dirty="0" smtClean="0"/>
              <a:t>:</a:t>
            </a: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Look at interpretation 1: What is its main message and does it support the focus of the question?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Add your own knowledge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Consider the attribution of the source (ADAPT)</a:t>
            </a:r>
            <a:endParaRPr lang="en-GB" dirty="0"/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Repeat with interpretation 2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Form a judgement on how and why the interpretations differ (making reference to content, </a:t>
            </a:r>
            <a:r>
              <a:rPr lang="en-GB" dirty="0" smtClean="0"/>
              <a:t>ADAPT)</a:t>
            </a:r>
          </a:p>
          <a:p>
            <a:pPr marL="800100" lvl="1" indent="-342900">
              <a:buFont typeface="+mj-lt"/>
              <a:buAutoNum type="arabicPeriod"/>
            </a:pPr>
            <a:endParaRPr lang="en-GB" dirty="0" smtClean="0"/>
          </a:p>
          <a:p>
            <a:pPr lvl="1"/>
            <a:r>
              <a:rPr lang="en-GB" dirty="0" smtClean="0"/>
              <a:t>Exams: </a:t>
            </a:r>
            <a:r>
              <a:rPr lang="en-GB" dirty="0" smtClean="0">
                <a:solidFill>
                  <a:srgbClr val="C00000"/>
                </a:solidFill>
              </a:rPr>
              <a:t>Germany in Transition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7" y="0"/>
            <a:ext cx="653578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0777" y="1131381"/>
            <a:ext cx="237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Writing Frame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6396929" y="1811524"/>
            <a:ext cx="505435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Interpretation 1 says that …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From my own knowledge, I know that …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The interpretation was made by … in … for … because … the title is …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It is reliable because …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It is unreliable because …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Interpretation 1 says that …</a:t>
            </a:r>
          </a:p>
          <a:p>
            <a:r>
              <a:rPr lang="en-US" dirty="0">
                <a:solidFill>
                  <a:srgbClr val="7030A0"/>
                </a:solidFill>
              </a:rPr>
              <a:t>From my own knowledge, I know that …</a:t>
            </a:r>
          </a:p>
          <a:p>
            <a:r>
              <a:rPr lang="en-US" dirty="0">
                <a:solidFill>
                  <a:srgbClr val="7030A0"/>
                </a:solidFill>
              </a:rPr>
              <a:t>The interpretation was made by … in … for … because … the title is …</a:t>
            </a:r>
          </a:p>
          <a:p>
            <a:r>
              <a:rPr lang="en-US" dirty="0">
                <a:solidFill>
                  <a:srgbClr val="7030A0"/>
                </a:solidFill>
              </a:rPr>
              <a:t>It is reliable because …</a:t>
            </a:r>
          </a:p>
          <a:p>
            <a:r>
              <a:rPr lang="en-US" dirty="0">
                <a:solidFill>
                  <a:srgbClr val="7030A0"/>
                </a:solidFill>
              </a:rPr>
              <a:t>It is unreliable because …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Overall, the interpretations differ because …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2854</Words>
  <Application>Microsoft Office PowerPoint</Application>
  <PresentationFormat>Widescreen</PresentationFormat>
  <Paragraphs>536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Comic Sans MS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Huxlow Science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tips</dc:title>
  <dc:creator>Jacqueline Holmes</dc:creator>
  <cp:lastModifiedBy>Davies, E (Miss)</cp:lastModifiedBy>
  <cp:revision>63</cp:revision>
  <cp:lastPrinted>2018-01-24T14:38:10Z</cp:lastPrinted>
  <dcterms:created xsi:type="dcterms:W3CDTF">2018-01-22T19:15:58Z</dcterms:created>
  <dcterms:modified xsi:type="dcterms:W3CDTF">2022-03-22T16:23:25Z</dcterms:modified>
</cp:coreProperties>
</file>