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71" r:id="rId2"/>
    <p:sldId id="256" r:id="rId3"/>
    <p:sldId id="257" r:id="rId4"/>
    <p:sldId id="259" r:id="rId5"/>
    <p:sldId id="258" r:id="rId6"/>
    <p:sldId id="261" r:id="rId7"/>
    <p:sldId id="260"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87" r:id="rId24"/>
    <p:sldId id="288" r:id="rId25"/>
    <p:sldId id="289" r:id="rId26"/>
    <p:sldId id="290"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62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551DF2-E868-4A88-9505-396141F1120B}" type="datetimeFigureOut">
              <a:rPr lang="en-GB" smtClean="0"/>
              <a:t>10/01/2023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778BDE-5167-4FB1-B3CF-93E958A0B9EA}" type="slidenum">
              <a:rPr lang="en-GB" smtClean="0"/>
              <a:t>‹#›</a:t>
            </a:fld>
            <a:endParaRPr lang="en-GB"/>
          </a:p>
        </p:txBody>
      </p:sp>
    </p:spTree>
    <p:extLst>
      <p:ext uri="{BB962C8B-B14F-4D97-AF65-F5344CB8AC3E}">
        <p14:creationId xmlns:p14="http://schemas.microsoft.com/office/powerpoint/2010/main" val="13395549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35FD8E-D9A8-4F84-8FBE-B20B0EEB1FE8}" type="datetime1">
              <a:rPr lang="en-GB" smtClean="0"/>
              <a:t>10/01/2023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DA215-6977-48F1-8156-8B8B1A4E37B0}" type="slidenum">
              <a:rPr lang="en-GB" smtClean="0"/>
              <a:t>‹#›</a:t>
            </a:fld>
            <a:endParaRPr lang="en-GB"/>
          </a:p>
        </p:txBody>
      </p:sp>
    </p:spTree>
    <p:extLst>
      <p:ext uri="{BB962C8B-B14F-4D97-AF65-F5344CB8AC3E}">
        <p14:creationId xmlns:p14="http://schemas.microsoft.com/office/powerpoint/2010/main" val="2258358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A52067-2889-4388-A7B9-15210B446028}" type="datetime1">
              <a:rPr lang="en-GB" smtClean="0"/>
              <a:t>10/01/2023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DA215-6977-48F1-8156-8B8B1A4E37B0}" type="slidenum">
              <a:rPr lang="en-GB" smtClean="0"/>
              <a:t>‹#›</a:t>
            </a:fld>
            <a:endParaRPr lang="en-GB"/>
          </a:p>
        </p:txBody>
      </p:sp>
    </p:spTree>
    <p:extLst>
      <p:ext uri="{BB962C8B-B14F-4D97-AF65-F5344CB8AC3E}">
        <p14:creationId xmlns:p14="http://schemas.microsoft.com/office/powerpoint/2010/main" val="1219884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A8B28B-803F-4E50-8344-D509B11DFB92}" type="datetime1">
              <a:rPr lang="en-GB" smtClean="0"/>
              <a:t>10/01/2023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DA215-6977-48F1-8156-8B8B1A4E37B0}" type="slidenum">
              <a:rPr lang="en-GB" smtClean="0"/>
              <a:t>‹#›</a:t>
            </a:fld>
            <a:endParaRPr lang="en-GB"/>
          </a:p>
        </p:txBody>
      </p:sp>
    </p:spTree>
    <p:extLst>
      <p:ext uri="{BB962C8B-B14F-4D97-AF65-F5344CB8AC3E}">
        <p14:creationId xmlns:p14="http://schemas.microsoft.com/office/powerpoint/2010/main" val="1073357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2983D3-C032-458C-A92F-55F4D0121784}" type="datetime1">
              <a:rPr lang="en-GB" smtClean="0"/>
              <a:t>10/01/2023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DA215-6977-48F1-8156-8B8B1A4E37B0}" type="slidenum">
              <a:rPr lang="en-GB" smtClean="0"/>
              <a:t>‹#›</a:t>
            </a:fld>
            <a:endParaRPr lang="en-GB"/>
          </a:p>
        </p:txBody>
      </p:sp>
    </p:spTree>
    <p:extLst>
      <p:ext uri="{BB962C8B-B14F-4D97-AF65-F5344CB8AC3E}">
        <p14:creationId xmlns:p14="http://schemas.microsoft.com/office/powerpoint/2010/main" val="3141672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C66E0DD-2851-47C7-9115-55656B105DB1}" type="datetime1">
              <a:rPr lang="en-GB" smtClean="0"/>
              <a:t>10/01/2023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DA215-6977-48F1-8156-8B8B1A4E37B0}" type="slidenum">
              <a:rPr lang="en-GB" smtClean="0"/>
              <a:t>‹#›</a:t>
            </a:fld>
            <a:endParaRPr lang="en-GB"/>
          </a:p>
        </p:txBody>
      </p:sp>
    </p:spTree>
    <p:extLst>
      <p:ext uri="{BB962C8B-B14F-4D97-AF65-F5344CB8AC3E}">
        <p14:creationId xmlns:p14="http://schemas.microsoft.com/office/powerpoint/2010/main" val="2634153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DF84BC8-ABB7-4AF0-A8FE-DB76326B1296}" type="datetime1">
              <a:rPr lang="en-GB" smtClean="0"/>
              <a:t>10/01/2023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DA215-6977-48F1-8156-8B8B1A4E37B0}" type="slidenum">
              <a:rPr lang="en-GB" smtClean="0"/>
              <a:t>‹#›</a:t>
            </a:fld>
            <a:endParaRPr lang="en-GB"/>
          </a:p>
        </p:txBody>
      </p:sp>
    </p:spTree>
    <p:extLst>
      <p:ext uri="{BB962C8B-B14F-4D97-AF65-F5344CB8AC3E}">
        <p14:creationId xmlns:p14="http://schemas.microsoft.com/office/powerpoint/2010/main" val="2568894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D9AE142-E9A4-49EA-A0E2-720D9838318C}" type="datetime1">
              <a:rPr lang="en-GB" smtClean="0"/>
              <a:t>10/01/2023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63DA215-6977-48F1-8156-8B8B1A4E37B0}" type="slidenum">
              <a:rPr lang="en-GB" smtClean="0"/>
              <a:t>‹#›</a:t>
            </a:fld>
            <a:endParaRPr lang="en-GB"/>
          </a:p>
        </p:txBody>
      </p:sp>
    </p:spTree>
    <p:extLst>
      <p:ext uri="{BB962C8B-B14F-4D97-AF65-F5344CB8AC3E}">
        <p14:creationId xmlns:p14="http://schemas.microsoft.com/office/powerpoint/2010/main" val="1458194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6FC6DBD-09C3-4DB5-8506-57A2E085AA8B}" type="datetime1">
              <a:rPr lang="en-GB" smtClean="0"/>
              <a:t>10/01/2023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63DA215-6977-48F1-8156-8B8B1A4E37B0}" type="slidenum">
              <a:rPr lang="en-GB" smtClean="0"/>
              <a:t>‹#›</a:t>
            </a:fld>
            <a:endParaRPr lang="en-GB"/>
          </a:p>
        </p:txBody>
      </p:sp>
    </p:spTree>
    <p:extLst>
      <p:ext uri="{BB962C8B-B14F-4D97-AF65-F5344CB8AC3E}">
        <p14:creationId xmlns:p14="http://schemas.microsoft.com/office/powerpoint/2010/main" val="3554840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A8F969-F9BE-4988-BA69-5AA4A9C4C8B4}" type="datetime1">
              <a:rPr lang="en-GB" smtClean="0"/>
              <a:t>10/01/2023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63DA215-6977-48F1-8156-8B8B1A4E37B0}" type="slidenum">
              <a:rPr lang="en-GB" smtClean="0"/>
              <a:t>‹#›</a:t>
            </a:fld>
            <a:endParaRPr lang="en-GB"/>
          </a:p>
        </p:txBody>
      </p:sp>
    </p:spTree>
    <p:extLst>
      <p:ext uri="{BB962C8B-B14F-4D97-AF65-F5344CB8AC3E}">
        <p14:creationId xmlns:p14="http://schemas.microsoft.com/office/powerpoint/2010/main" val="1139468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4FAD40-9B06-494A-871F-56D13969097B}" type="datetime1">
              <a:rPr lang="en-GB" smtClean="0"/>
              <a:t>10/01/2023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DA215-6977-48F1-8156-8B8B1A4E37B0}" type="slidenum">
              <a:rPr lang="en-GB" smtClean="0"/>
              <a:t>‹#›</a:t>
            </a:fld>
            <a:endParaRPr lang="en-GB"/>
          </a:p>
        </p:txBody>
      </p:sp>
    </p:spTree>
    <p:extLst>
      <p:ext uri="{BB962C8B-B14F-4D97-AF65-F5344CB8AC3E}">
        <p14:creationId xmlns:p14="http://schemas.microsoft.com/office/powerpoint/2010/main" val="2835430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B03FA6B-7F8C-4E44-9732-CED4B3C21367}" type="datetime1">
              <a:rPr lang="en-GB" smtClean="0"/>
              <a:t>10/01/2023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DA215-6977-48F1-8156-8B8B1A4E37B0}" type="slidenum">
              <a:rPr lang="en-GB" smtClean="0"/>
              <a:t>‹#›</a:t>
            </a:fld>
            <a:endParaRPr lang="en-GB"/>
          </a:p>
        </p:txBody>
      </p:sp>
    </p:spTree>
    <p:extLst>
      <p:ext uri="{BB962C8B-B14F-4D97-AF65-F5344CB8AC3E}">
        <p14:creationId xmlns:p14="http://schemas.microsoft.com/office/powerpoint/2010/main" val="3909273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466656-ECFF-4944-96A8-0746AD1AC8D1}" type="datetime1">
              <a:rPr lang="en-GB" smtClean="0"/>
              <a:t>10/01/2023</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DA215-6977-48F1-8156-8B8B1A4E37B0}" type="slidenum">
              <a:rPr lang="en-GB" smtClean="0"/>
              <a:t>‹#›</a:t>
            </a:fld>
            <a:endParaRPr lang="en-GB"/>
          </a:p>
        </p:txBody>
      </p:sp>
    </p:spTree>
    <p:extLst>
      <p:ext uri="{BB962C8B-B14F-4D97-AF65-F5344CB8AC3E}">
        <p14:creationId xmlns:p14="http://schemas.microsoft.com/office/powerpoint/2010/main" val="24491048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hyperlink" Target="https://genius.com/19421527/J-b-priestley-an-inspector-calls-act-one/Im-still-on-the-bench-it-may-be-something-about-a-warrant" TargetMode="External"/><Relationship Id="rId3" Type="http://schemas.openxmlformats.org/officeDocument/2006/relationships/hyperlink" Target="https://genius.com/26095586/J-b-priestley-an-inspector-calls-act-one/Ednall-answer-it" TargetMode="External"/><Relationship Id="rId7" Type="http://schemas.openxmlformats.org/officeDocument/2006/relationships/hyperlink" Target="https://genius.com/24964689/J-b-priestley-an-inspector-calls-act-one/Give-us-some-more-light" TargetMode="External"/><Relationship Id="rId2" Type="http://schemas.openxmlformats.org/officeDocument/2006/relationships/hyperlink" Target="https://genius.com/24964662/J-b-priestley-an-inspector-calls-act-one/We-hear-the-sharp-ring-of-a-door-bell-birling-stops-to-listen" TargetMode="External"/><Relationship Id="rId1" Type="http://schemas.openxmlformats.org/officeDocument/2006/relationships/slideLayout" Target="../slideLayouts/slideLayout1.xml"/><Relationship Id="rId6" Type="http://schemas.openxmlformats.org/officeDocument/2006/relationships/hyperlink" Target="https://genius.com/19421524/J-b-priestley-an-inspector-calls-act-one/Does-he-want-to-see-me" TargetMode="External"/><Relationship Id="rId5" Type="http://schemas.openxmlformats.org/officeDocument/2006/relationships/hyperlink" Target="https://genius.com/17390417/J-b-priestley-an-inspector-calls-act-one/Goole" TargetMode="External"/><Relationship Id="rId10" Type="http://schemas.openxmlformats.org/officeDocument/2006/relationships/hyperlink" Target="https://genius.com/18881902/J-b-priestley-an-inspector-calls-act-one/Edna-opening-door-and-announcing-inspector-goole" TargetMode="External"/><Relationship Id="rId4" Type="http://schemas.openxmlformats.org/officeDocument/2006/relationships/hyperlink" Target="https://genius.com/26280491/J-b-priestley-an-inspector-calls-act-one/A-police-inspector" TargetMode="External"/><Relationship Id="rId9" Type="http://schemas.openxmlformats.org/officeDocument/2006/relationships/hyperlink" Target="https://genius.com/26095774/J-b-priestley-an-inspector-calls-act-one/Who-is-uneasy-sharply"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genius.com/26095804/J-b-priestley-an-inspector-calls-act-one/My-god" TargetMode="External"/><Relationship Id="rId3" Type="http://schemas.openxmlformats.org/officeDocument/2006/relationships/hyperlink" Target="https://genius.com/24964830/J-b-priestley-an-inspector-calls-act-one/Have-a-glass-of-port-or-a-little-whisky" TargetMode="External"/><Relationship Id="rId7" Type="http://schemas.openxmlformats.org/officeDocument/2006/relationships/hyperlink" Target="https://genius.com/27342440/J-b-priestley-an-inspector-calls-act-one/Burnt-her-inside-out" TargetMode="External"/><Relationship Id="rId2" Type="http://schemas.openxmlformats.org/officeDocument/2006/relationships/hyperlink" Target="https://genius.com/21412161/J-b-priestley-an-inspector-calls-act-one/The-inspector-need-not-be-a-big-man-but-he-creates-at-once-an-impression-of-massiveness-solidity-and-purposefulness" TargetMode="External"/><Relationship Id="rId1" Type="http://schemas.openxmlformats.org/officeDocument/2006/relationships/slideLayout" Target="../slideLayouts/slideLayout1.xml"/><Relationship Id="rId6" Type="http://schemas.openxmlformats.org/officeDocument/2006/relationships/hyperlink" Target="https://genius.com/27342427/J-b-priestley-an-inspector-calls-act-one/After-a-pause-with-a-touch-of-impatience" TargetMode="External"/><Relationship Id="rId11" Type="http://schemas.openxmlformats.org/officeDocument/2006/relationships/hyperlink" Target="https://genius.com/21412219/J-b-priestley-an-inspector-calls-act-one/Yes-yes-horrid-business" TargetMode="External"/><Relationship Id="rId5" Type="http://schemas.openxmlformats.org/officeDocument/2006/relationships/hyperlink" Target="https://genius.com/26095784/J-b-priestley-an-inspector-calls-act-one/And-lord-mayor-two-years-ago-and-im-still-on-the-bench-so-i-know-the-brumley-police-offices-pretty-well" TargetMode="External"/><Relationship Id="rId10" Type="http://schemas.openxmlformats.org/officeDocument/2006/relationships/hyperlink" Target="https://genius.com/26095842/J-b-priestley-an-inspector-calls-act-one/Rather-impatiently" TargetMode="External"/><Relationship Id="rId4" Type="http://schemas.openxmlformats.org/officeDocument/2006/relationships/hyperlink" Target="https://genius.com/24964719/J-b-priestley-an-inspector-calls-act-one/I-was-an-alderman-for-years" TargetMode="External"/><Relationship Id="rId9" Type="http://schemas.openxmlformats.org/officeDocument/2006/relationships/hyperlink" Target="https://genius.com/24964853/J-b-priestley-an-inspector-calls-act-one/"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genius.com/26095861/J-b-priestley-an-inspector-calls-act-one/Weve-several-hundred-young-women-there-yknow-and-they-keep-changing" TargetMode="External"/><Relationship Id="rId2" Type="http://schemas.openxmlformats.org/officeDocument/2006/relationships/hyperlink" Target="https://genius.com/24399984/J-b-priestley-an-inspector-calls-act-one/Cutting-through-massively" TargetMode="External"/><Relationship Id="rId1" Type="http://schemas.openxmlformats.org/officeDocument/2006/relationships/slideLayout" Target="../slideLayouts/slideLayout1.xml"/><Relationship Id="rId6" Type="http://schemas.openxmlformats.org/officeDocument/2006/relationships/hyperlink" Target="https://genius.com/26097587/J-b-priestley-an-inspector-calls-act-one/Coolly-looking-hard-at-him" TargetMode="External"/><Relationship Id="rId5" Type="http://schemas.openxmlformats.org/officeDocument/2006/relationships/hyperlink" Target="https://genius.com/24964857/J-b-priestley-an-inspector-calls-act-one/Any-particular-reason-why-i-shouldnt-see-this-girls-photograph-inspector" TargetMode="External"/><Relationship Id="rId4" Type="http://schemas.openxmlformats.org/officeDocument/2006/relationships/hyperlink" Target="https://genius.com/26095871/J-b-priestley-an-inspector-calls-act-one/They-are-surprised-and-rather-annoyed"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genius.com/26095879/J-b-priestley-an-inspector-calls-act-one/Perhaps-i-ought-to-explain-first-that-this-is-mr-gerald-croft-the-son-of-sir-george-croft" TargetMode="External"/><Relationship Id="rId2" Type="http://schemas.openxmlformats.org/officeDocument/2006/relationships/hyperlink" Target="https://genius.com/19421537/J-b-priestley-an-inspector-calls-act-one/Just-keep-quiet-eric" TargetMode="External"/><Relationship Id="rId1" Type="http://schemas.openxmlformats.org/officeDocument/2006/relationships/slideLayout" Target="../slideLayouts/slideLayout1.xml"/><Relationship Id="rId4" Type="http://schemas.openxmlformats.org/officeDocument/2006/relationships/hyperlink" Target="https://genius.com/24964874/J-b-priestley-an-inspector-calls-act-one/The-wretched-girls-suicide"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genius.com/24964891/J-b-priestley-an-inspector-calls-act-one/If-we-were-all-responsible-for-everything-that-happened-to-everybody-wed-had-anything-to-do-with-it-would-be-very-awkward-wouldnt-it" TargetMode="External"/><Relationship Id="rId2" Type="http://schemas.openxmlformats.org/officeDocument/2006/relationships/hyperlink" Target="https://genius.com/26097609/J-b-priestley-an-inspector-calls-act-one/A-chain-of-events" TargetMode="External"/><Relationship Id="rId1" Type="http://schemas.openxmlformats.org/officeDocument/2006/relationships/slideLayout" Target="../slideLayouts/slideLayout1.xml"/><Relationship Id="rId6" Type="http://schemas.openxmlformats.org/officeDocument/2006/relationships/hyperlink" Target="https://genius.com/26097632/J-b-priestley-an-inspector-calls-act-one/How-i-choose-to-run-my-business-is-it-now" TargetMode="External"/><Relationship Id="rId5" Type="http://schemas.openxmlformats.org/officeDocument/2006/relationships/hyperlink" Target="https://genius.com/24964907/J-b-priestley-an-inspector-calls-act-one/They-suddenly-decided-to-ask-for-more-money" TargetMode="External"/><Relationship Id="rId4" Type="http://schemas.openxmlformats.org/officeDocument/2006/relationships/hyperlink" Target="https://genius.com/26097622/J-b-priestley-an-inspector-calls-act-one/Lively-good-looking-girl-country-bred"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genius.com/26097684/J-b-priestley-an-inspector-calls-act-one/Eva-smith-was-one-of-them-shed-had-a-lot-to-say-far-too-much-so-she-had-to-go" TargetMode="External"/><Relationship Id="rId3" Type="http://schemas.openxmlformats.org/officeDocument/2006/relationships/hyperlink" Target="https://genius.com/26097654/J-b-priestley-an-inspector-calls-act-one/They-could-go-and-work-somewhere-else" TargetMode="External"/><Relationship Id="rId7" Type="http://schemas.openxmlformats.org/officeDocument/2006/relationships/hyperlink" Target="https://genius.com/26097697/J-b-priestley-an-inspector-calls-act-one/We-let-them-all-come-back-at-the-old-rates-except-the-four-or-five-ring-leaders" TargetMode="External"/><Relationship Id="rId12" Type="http://schemas.openxmlformats.org/officeDocument/2006/relationships/hyperlink" Target="https://genius.com/18551666/J-b-priestley-an-inspector-calls-act-one/Google" TargetMode="External"/><Relationship Id="rId2" Type="http://schemas.openxmlformats.org/officeDocument/2006/relationships/hyperlink" Target="https://genius.com/26097637/J-b-priestley-an-inspector-calls-act-one/Its-my-duty-to-ask-questions" TargetMode="External"/><Relationship Id="rId1" Type="http://schemas.openxmlformats.org/officeDocument/2006/relationships/slideLayout" Target="../slideLayouts/slideLayout1.xml"/><Relationship Id="rId6" Type="http://schemas.openxmlformats.org/officeDocument/2006/relationships/hyperlink" Target="https://genius.com/24964915/J-b-priestley-an-inspector-calls-act-one/Theyd-be-all-broke-if-i-know-them" TargetMode="External"/><Relationship Id="rId11" Type="http://schemas.openxmlformats.org/officeDocument/2006/relationships/hyperlink" Target="https://genius.com/26097706/J-b-priestley-an-inspector-calls-act-one/But-after-all-its-better-to-ask-for-the-earth-than-to-take-it" TargetMode="External"/><Relationship Id="rId5" Type="http://schemas.openxmlformats.org/officeDocument/2006/relationships/hyperlink" Target="https://genius.com/26097675/J-b-priestley-an-inspector-calls-act-one/Look-just-you-keep-out-of-this" TargetMode="External"/><Relationship Id="rId10" Type="http://schemas.openxmlformats.org/officeDocument/2006/relationships/hyperlink" Target="https://genius.com/26103274/J-b-priestley-an-inspector-calls-act-one/He-could-he-could-have-kept-her-on-instead-of-throwing-her-out-i-call-it-tough-luck" TargetMode="External"/><Relationship Id="rId4" Type="http://schemas.openxmlformats.org/officeDocument/2006/relationships/hyperlink" Target="https://genius.com/16904839/J-b-priestley-an-inspector-calls-act-one/It-isnt-if-you-cant-go-and-work-somewhere-else" TargetMode="External"/><Relationship Id="rId9" Type="http://schemas.openxmlformats.org/officeDocument/2006/relationships/hyperlink" Target="https://genius.com/22459191/J-b-priestley-an-inspector-calls-act-one/You-couldnt-have-done-anything-else"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genius.com/16158843/J-b-priestley-an-inspector-calls-act-one/We-play-golf-together-sometimes-up-at-the-west-brumley" TargetMode="External"/><Relationship Id="rId2" Type="http://schemas.openxmlformats.org/officeDocument/2006/relationships/hyperlink" Target="https://genius.com/26097722/J-b-priestley-an-inspector-calls-act-one/How-do-you-get-on-with-our-chief-constable-colonel-roberts" TargetMode="External"/><Relationship Id="rId1" Type="http://schemas.openxmlformats.org/officeDocument/2006/relationships/slideLayout" Target="../slideLayouts/slideLayout1.xml"/><Relationship Id="rId6" Type="http://schemas.openxmlformats.org/officeDocument/2006/relationships/hyperlink" Target="https://genius.com/26097749/J-b-priestley-an-inspector-calls-act-one/Its-about-time-you-learnt-to-face-a-few-responsibilities" TargetMode="External"/><Relationship Id="rId5" Type="http://schemas.openxmlformats.org/officeDocument/2006/relationships/hyperlink" Target="https://genius.com/24964950/J-b-priestley-an-inspector-calls-act-one/Unless-you-brighten-your-ideas-youll-never-be-in-a-position-to-let-anybody-stay-or-to-tell-anybody-to-go" TargetMode="External"/><Relationship Id="rId4" Type="http://schemas.openxmlformats.org/officeDocument/2006/relationships/hyperlink" Target="https://genius.com/26097732/J-b-priestley-an-inspector-calls-act-one/I-didnt-suppose-you-did"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genius.com/26103334/J-b-priestley-an-inspector-calls-act-one/Nothing-to-do-with-you-sheila-run-along" TargetMode="External"/><Relationship Id="rId7" Type="http://schemas.openxmlformats.org/officeDocument/2006/relationships/hyperlink" Target="https://genius.com/16904844/J-b-priestley-an-inspector-calls-act-one/Quite-young-inspector-yes-twenty-four-sheila-pretty" TargetMode="External"/><Relationship Id="rId2" Type="http://schemas.openxmlformats.org/officeDocument/2006/relationships/hyperlink" Target="https://genius.com/26103296/J-b-priestley-an-inspector-calls-act-one/Theres-nothing-else-yknow-ive-just-told-you-that" TargetMode="External"/><Relationship Id="rId1" Type="http://schemas.openxmlformats.org/officeDocument/2006/relationships/slideLayout" Target="../slideLayouts/slideLayout1.xml"/><Relationship Id="rId6" Type="http://schemas.openxmlformats.org/officeDocument/2006/relationships/hyperlink" Target="https://genius.com/25457622/J-b-priestley-an-inspector-calls-act-one/Oh-i-wish-you-hadnt-told-me" TargetMode="External"/><Relationship Id="rId5" Type="http://schemas.openxmlformats.org/officeDocument/2006/relationships/hyperlink" Target="https://genius.com/26302460/J-b-priestley-an-inspector-calls-act-one/No-she-wanted-to-end-her-life-she-felt-she-couldnt-go-on-any-longer" TargetMode="External"/><Relationship Id="rId4" Type="http://schemas.openxmlformats.org/officeDocument/2006/relationships/hyperlink" Target="https://genius.com/16904866/J-b-priestley-an-inspector-calls-act-one/Oh-how-horrible-was-it-an-accident"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genius.com/26104921/J-b-priestley-an-inspector-calls-act-one/This-makes-a-difference" TargetMode="External"/><Relationship Id="rId2" Type="http://schemas.openxmlformats.org/officeDocument/2006/relationships/hyperlink" Target="https://genius.com/26103405/J-b-priestley-an-inspector-calls-act-one/With-marked-change-of-tone-well-of-course-if-id-known-that-earlier-i-wouldnt-has-called-you-officious-and-talked-about-reporting-you" TargetMode="External"/><Relationship Id="rId1" Type="http://schemas.openxmlformats.org/officeDocument/2006/relationships/slideLayout" Target="../slideLayouts/slideLayout1.xml"/><Relationship Id="rId5" Type="http://schemas.openxmlformats.org/officeDocument/2006/relationships/hyperlink" Target="https://genius.com/26104939/J-b-priestley-an-inspector-calls-act-one/Cutting-in" TargetMode="External"/><Relationship Id="rId4" Type="http://schemas.openxmlformats.org/officeDocument/2006/relationships/hyperlink" Target="https://genius.com/26104931/J-b-priestley-an-inspector-calls-act-one/You-and-i-had-better-go-and-talk-this-over-quietly-in-a-corner"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genius.com/26104953/J-b-priestley-an-inspector-calls-act-one/No-work-no-money-coming-in-and-living-in-lodgings-with-no-relatives-to-help-her-few-friends-lonely-half-starved" TargetMode="External"/><Relationship Id="rId2" Type="http://schemas.openxmlformats.org/officeDocument/2006/relationships/hyperlink" Target="https://genius.com/26103460/J-b-priestley-an-inspector-calls-act-one/Im-trying-to-settle-it-sensibly-for-you" TargetMode="External"/><Relationship Id="rId1" Type="http://schemas.openxmlformats.org/officeDocument/2006/relationships/slideLayout" Target="../slideLayouts/slideLayout1.xml"/><Relationship Id="rId5" Type="http://schemas.openxmlformats.org/officeDocument/2006/relationships/hyperlink" Target="https://genius.com/18881917/J-b-priestley-an-inspector-calls-act-one/But-these-girls-arent-cheap-labour-theyre-people" TargetMode="External"/><Relationship Id="rId4" Type="http://schemas.openxmlformats.org/officeDocument/2006/relationships/hyperlink" Target="https://genius.com/26104962/J-b-priestley-an-inspector-calls-act-one/Factories-and-warehouses-wouldnt-know-were-to-look-for-cheap-labour-ask-your-fathe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genius.com/26104977/J-b-priestley-an-inspector-calls-act-one/Good" TargetMode="External"/><Relationship Id="rId2" Type="http://schemas.openxmlformats.org/officeDocument/2006/relationships/hyperlink" Target="https://genius.com/26104975/J-b-priestley-an-inspector-calls-act-one/For-your-benefit" TargetMode="External"/><Relationship Id="rId1" Type="http://schemas.openxmlformats.org/officeDocument/2006/relationships/slideLayout" Target="../slideLayouts/slideLayout1.xml"/><Relationship Id="rId4" Type="http://schemas.openxmlformats.org/officeDocument/2006/relationships/hyperlink" Target="https://genius.com/26105006/J-b-priestley-an-inspector-calls-act-one/She-enjoyed-being-among-pretty-clothes"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genius.com/26105054/J-b-priestley-an-inspector-calls-act-one/Child" TargetMode="External"/><Relationship Id="rId2" Type="http://schemas.openxmlformats.org/officeDocument/2006/relationships/hyperlink" Target="https://genius.com/26105017/J-b-priestley-an-inspector-calls-act-one/He-moves-nearer-a-light" TargetMode="External"/><Relationship Id="rId1" Type="http://schemas.openxmlformats.org/officeDocument/2006/relationships/slideLayout" Target="../slideLayouts/slideLayout1.xml"/><Relationship Id="rId5" Type="http://schemas.openxmlformats.org/officeDocument/2006/relationships/hyperlink" Target="https://genius.com/26105071/J-b-priestley-an-inspector-calls-act-one/Gerald-and-eric-exchange-uneasy-glances" TargetMode="External"/><Relationship Id="rId4" Type="http://schemas.openxmlformats.org/officeDocument/2006/relationships/hyperlink" Target="https://genius.com/26105067/J-b-priestley-an-inspector-calls-act-one/Nasty-mess"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genius.com/26105092/J-b-priestley-an-inspector-calls-act-one/If-you-turn-in-you-might-have-to-turn-out-again-soon" TargetMode="External"/><Relationship Id="rId2" Type="http://schemas.openxmlformats.org/officeDocument/2006/relationships/hyperlink" Target="https://genius.com/26105080/J-b-priestley-an-inspector-calls-act-one/I-think-id-better-turn-in" TargetMode="External"/><Relationship Id="rId1" Type="http://schemas.openxmlformats.org/officeDocument/2006/relationships/slideLayout" Target="../slideLayouts/slideLayout1.xml"/><Relationship Id="rId4" Type="http://schemas.openxmlformats.org/officeDocument/2006/relationships/hyperlink" Target="https://genius.com/26105102/J-b-priestley-an-inspector-calls-act-one/Were-respectable-citizens-and-not-criminals"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genius.com/26105114/J-b-priestley-an-inspector-calls-act-one/She-was-very-pretty-too" TargetMode="External"/><Relationship Id="rId2" Type="http://schemas.openxmlformats.org/officeDocument/2006/relationships/hyperlink" Target="https://genius.com/26105107/J-b-priestley-an-inspector-calls-act-one/Id-persuade-mother-to-close-our-account-with-them"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genius.com/23950047/J-b-priestley-an-inspector-calls-act-one/Yes-but-it-didnt-seem-to-be-anything-very-terrible-at-the-time-dont-you-understand-and-if-i-could-help-her-now-i-would" TargetMode="External"/><Relationship Id="rId2" Type="http://schemas.openxmlformats.org/officeDocument/2006/relationships/hyperlink" Target="https://genius.com/19535257/J-b-priestley-an-inspector-calls-act-one/And-so-you-used-the-power-you-had-as-a-daughter-of-a-good-customer-and-also-of-a-man-well-known-in-the-town-to-punish-the-girl-just-because-she-made-you-feel-like-that"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genius.com/26105131/J-b-priestley-an-inspector-calls-act-one/Now-listen-darling" TargetMode="External"/><Relationship Id="rId2" Type="http://schemas.openxmlformats.org/officeDocument/2006/relationships/hyperlink" Target="https://genius.com/26105127/J-b-priestley-an-inspector-calls-act-one/Oh-dont-be-stupid"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https://genius.com/18530761/J-b-priestley-an-inspector-calls-act-one/Why-you-fool-he-knows-of-course-he-knows-and-i-hate-to-think-how-much-he-knows-that-we-dont-know-yet-youll-see-youll-see"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genius.com/21411862/J-b-priestley-an-inspector-calls-act-one/Gaily-possessively" TargetMode="External"/><Relationship Id="rId13" Type="http://schemas.openxmlformats.org/officeDocument/2006/relationships/hyperlink" Target="https://genius.com/26984675/J-b-priestley-an-inspector-calls-act-one/Yknow-eh" TargetMode="External"/><Relationship Id="rId18" Type="http://schemas.openxmlformats.org/officeDocument/2006/relationships/hyperlink" Target="https://genius.com/16866617/J-b-priestley-an-inspector-calls-act-one/Arthur-youre-not-supposed-to-say-such-things" TargetMode="External"/><Relationship Id="rId3" Type="http://schemas.openxmlformats.org/officeDocument/2006/relationships/hyperlink" Target="https://genius.com/24756103/J-b-priestley-an-inspector-calls-act-one/Giving-us-the-port-edna-thats-right" TargetMode="External"/><Relationship Id="rId21" Type="http://schemas.openxmlformats.org/officeDocument/2006/relationships/hyperlink" Target="https://genius.com/17390329/J-b-priestley-an-inspector-calls-act-one/Half-serious" TargetMode="External"/><Relationship Id="rId7" Type="http://schemas.openxmlformats.org/officeDocument/2006/relationships/hyperlink" Target="https://genius.com/18039951/J-b-priestley-an-inspector-calls-act-one/The-governor-prides-himself-on-being-a-good-judge-of-port" TargetMode="External"/><Relationship Id="rId12" Type="http://schemas.openxmlformats.org/officeDocument/2006/relationships/hyperlink" Target="https://genius.com/26984658/J-b-priestley-an-inspector-calls-act-one/Sybil" TargetMode="External"/><Relationship Id="rId17" Type="http://schemas.openxmlformats.org/officeDocument/2006/relationships/hyperlink" Target="https://genius.com/26095931/J-b-priestley-an-inspector-calls-act-one/Good-dinner-too-sybil-tell-cook-from-me" TargetMode="External"/><Relationship Id="rId2" Type="http://schemas.openxmlformats.org/officeDocument/2006/relationships/hyperlink" Target="https://genius.com/26984463/J-b-priestley-an-inspector-calls-act-one/Arthur-birling" TargetMode="External"/><Relationship Id="rId16" Type="http://schemas.openxmlformats.org/officeDocument/2006/relationships/hyperlink" Target="https://genius.com/26095915/J-b-priestley-an-inspector-calls-act-one/Yes-maam" TargetMode="External"/><Relationship Id="rId20" Type="http://schemas.openxmlformats.org/officeDocument/2006/relationships/hyperlink" Target="https://genius.com/26095665/J-b-priestley-an-inspector-calls-act-one/As-she-does-not-reply-with-more-insistence" TargetMode="External"/><Relationship Id="rId1" Type="http://schemas.openxmlformats.org/officeDocument/2006/relationships/slideLayout" Target="../slideLayouts/slideLayout1.xml"/><Relationship Id="rId6" Type="http://schemas.openxmlformats.org/officeDocument/2006/relationships/hyperlink" Target="https://genius.com/17390316/J-b-priestley-an-inspector-calls-act-one/Its-exactly-the-same-port-your-father-gets" TargetMode="External"/><Relationship Id="rId11" Type="http://schemas.openxmlformats.org/officeDocument/2006/relationships/hyperlink" Target="https://genius.com/21411871/J-b-priestley-an-inspector-calls-act-one/No-not-yet" TargetMode="External"/><Relationship Id="rId5" Type="http://schemas.openxmlformats.org/officeDocument/2006/relationships/hyperlink" Target="https://genius.com/26984493/J-b-priestley-an-inspector-calls-act-one/Finchley" TargetMode="External"/><Relationship Id="rId15" Type="http://schemas.openxmlformats.org/officeDocument/2006/relationships/hyperlink" Target="https://genius.com/19421499/J-b-priestley-an-inspector-calls-act-one/Ill-ring-from-the-drawing-room-when-we-want-coffee" TargetMode="External"/><Relationship Id="rId23" Type="http://schemas.openxmlformats.org/officeDocument/2006/relationships/hyperlink" Target="https://genius.com/24903964/J-b-priestley-an-inspector-calls-act-one/Same-tone-as-before" TargetMode="External"/><Relationship Id="rId10" Type="http://schemas.openxmlformats.org/officeDocument/2006/relationships/hyperlink" Target="https://genius.com/26984576/J-b-priestley-an-inspector-calls-act-one/Im-not-a-purple-faced-old-man" TargetMode="External"/><Relationship Id="rId19" Type="http://schemas.openxmlformats.org/officeDocument/2006/relationships/hyperlink" Target="https://genius.com/26095940/J-b-priestley-an-inspector-calls-act-one/Im-treating-gerald-like-one-of-the-family" TargetMode="External"/><Relationship Id="rId4" Type="http://schemas.openxmlformats.org/officeDocument/2006/relationships/hyperlink" Target="https://genius.com/26984488/J-b-priestley-an-inspector-calls-act-one/He-pushes-it-towards-eric" TargetMode="External"/><Relationship Id="rId9" Type="http://schemas.openxmlformats.org/officeDocument/2006/relationships/hyperlink" Target="https://genius.com/26984555/J-b-priestley-an-inspector-calls-act-one/Id-hate-you-to-know-all-about-port" TargetMode="External"/><Relationship Id="rId14" Type="http://schemas.openxmlformats.org/officeDocument/2006/relationships/hyperlink" Target="https://genius.com/18039959/J-b-priestley-an-inspector-calls-act-one/Mummy" TargetMode="External"/><Relationship Id="rId22" Type="http://schemas.openxmlformats.org/officeDocument/2006/relationships/hyperlink" Target="https://genius.com/21712890/J-b-priestley-an-inspector-calls-act-one/I-was-awfully-busy-at-the-works-all-that-time"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genius.com/26096187/J-b-priestley-an-inspector-calls-act-one/This-quiet-little-family-party" TargetMode="External"/><Relationship Id="rId3" Type="http://schemas.openxmlformats.org/officeDocument/2006/relationships/hyperlink" Target="https://genius.com/26095676/J-b-priestley-an-inspector-calls-act-one/Eric-suddenly-guffaws" TargetMode="External"/><Relationship Id="rId7" Type="http://schemas.openxmlformats.org/officeDocument/2006/relationships/hyperlink" Target="https://genius.com/26095694/J-b-priestley-an-inspector-calls-act-one/Now-stop-it-you-two" TargetMode="External"/><Relationship Id="rId2" Type="http://schemas.openxmlformats.org/officeDocument/2006/relationships/hyperlink" Target="https://genius.com/16866680/J-b-priestley-an-inspector-calls-act-one/When-youre-married-youll-realize-that-men-with-important-work-to-do-sometimes-have-to-spend-nearly-all-their-time-and-energy-on-their-business-youll-have-to-get-used-to-that-just-as-i-had" TargetMode="External"/><Relationship Id="rId1" Type="http://schemas.openxmlformats.org/officeDocument/2006/relationships/slideLayout" Target="../slideLayouts/slideLayout1.xml"/><Relationship Id="rId6" Type="http://schemas.openxmlformats.org/officeDocument/2006/relationships/hyperlink" Target="https://genius.com/22781690/J-b-priestley-an-inspector-calls-act-one/Ass" TargetMode="External"/><Relationship Id="rId5" Type="http://schemas.openxmlformats.org/officeDocument/2006/relationships/hyperlink" Target="https://genius.com/21712915/J-b-priestley-an-inspector-calls-act-one/What-an-expression-sheila-really-the-things-you-girls-pick-up-these-days" TargetMode="External"/><Relationship Id="rId10" Type="http://schemas.openxmlformats.org/officeDocument/2006/relationships/hyperlink" Target="https://genius.com/26097145/J-b-priestley-an-inspector-calls-act-one/Drink" TargetMode="External"/><Relationship Id="rId4" Type="http://schemas.openxmlformats.org/officeDocument/2006/relationships/hyperlink" Target="https://genius.com/18039997/J-b-priestley-an-inspector-calls-act-one/Squiffy" TargetMode="External"/><Relationship Id="rId9" Type="http://schemas.openxmlformats.org/officeDocument/2006/relationships/hyperlink" Target="https://genius.com/18040002/J-b-priestley-an-inspector-calls-act-one/And-we-lady-croft"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genius.com/17390353/J-b-priestley-an-inspector-calls-act-one/Nasty-temper" TargetMode="External"/><Relationship Id="rId3" Type="http://schemas.openxmlformats.org/officeDocument/2006/relationships/hyperlink" Target="https://genius.com/17390346/J-b-priestley-an-inspector-calls-act-one/Look-forward-to-the-time-when-crofts-and-birlings-are-no-longer-competing-but-are-working-together" TargetMode="External"/><Relationship Id="rId7" Type="http://schemas.openxmlformats.org/officeDocument/2006/relationships/hyperlink" Target="https://genius.com/26097212/J-b-priestley-an-inspector-calls-act-one/Yes-gerald-yes-sheila" TargetMode="External"/><Relationship Id="rId2" Type="http://schemas.openxmlformats.org/officeDocument/2006/relationships/hyperlink" Target="https://genius.com/24963241/J-b-priestley-an-inspector-calls-act-one/Youre-just-the-kind-of-son-in-law-i-always-wanted" TargetMode="External"/><Relationship Id="rId1" Type="http://schemas.openxmlformats.org/officeDocument/2006/relationships/slideLayout" Target="../slideLayouts/slideLayout1.xml"/><Relationship Id="rId6" Type="http://schemas.openxmlformats.org/officeDocument/2006/relationships/hyperlink" Target="https://genius.com/26095704/J-b-priestley-an-inspector-calls-act-one/Gerald-and-sheila" TargetMode="External"/><Relationship Id="rId5" Type="http://schemas.openxmlformats.org/officeDocument/2006/relationships/hyperlink" Target="https://genius.com/21712936/J-b-priestley-an-inspector-calls-act-one/Now-arthur-i-dont-think-you-ought-to-talk-business-on-an-occasion-like-this" TargetMode="External"/><Relationship Id="rId4" Type="http://schemas.openxmlformats.org/officeDocument/2006/relationships/hyperlink" Target="https://genius.com/21439862/J-b-priestley-an-inspector-calls-act-one/For-lower-costs-and-higher-prices" TargetMode="External"/><Relationship Id="rId9" Type="http://schemas.openxmlformats.org/officeDocument/2006/relationships/hyperlink" Target="https://genius.com/24963493/J-b-priestley-an-inspector-calls-act-one/I-can-make-you-as-happy-as-you-deserve-to-be"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genius.com/26097315/J-b-priestley-an-inspector-calls-act-one/Who-has-put-the-ring-on-admiringly" TargetMode="External"/><Relationship Id="rId13" Type="http://schemas.openxmlformats.org/officeDocument/2006/relationships/hyperlink" Target="https://genius.com/26095532/J-b-priestley-an-inspector-calls-act-one/Daddy" TargetMode="External"/><Relationship Id="rId3" Type="http://schemas.openxmlformats.org/officeDocument/2006/relationships/hyperlink" Target="https://genius.com/24963537/J-b-priestley-an-inspector-calls-act-one/L" TargetMode="External"/><Relationship Id="rId7" Type="http://schemas.openxmlformats.org/officeDocument/2006/relationships/hyperlink" Target="https://genius.com/26280428/J-b-priestley-an-inspector-calls-act-one/Steady-the-buffs" TargetMode="External"/><Relationship Id="rId12" Type="http://schemas.openxmlformats.org/officeDocument/2006/relationships/hyperlink" Target="https://genius.com/24964136/J-b-priestley-an-inspector-calls-act-one/I-dont-often-make-speeches-at-you" TargetMode="External"/><Relationship Id="rId17" Type="http://schemas.openxmlformats.org/officeDocument/2006/relationships/hyperlink" Target="https://genius.com/21712943/J-b-priestley-an-inspector-calls-act-one/Theres-a-lot-of-wild-talk-about-possible-labour-trouble-in-the-near-future-dont-worry-weve-passed-the-worst-of-it-we-employers-at-last-are-coming-together-to-see-that-our-interests-and-the-interests-of-capital-are-properly-protected" TargetMode="External"/><Relationship Id="rId2" Type="http://schemas.openxmlformats.org/officeDocument/2006/relationships/hyperlink" Target="https://genius.com/26097268/J-b-priestley-an-inspector-calls-act-one/He-produces-a-ring-case" TargetMode="External"/><Relationship Id="rId16" Type="http://schemas.openxmlformats.org/officeDocument/2006/relationships/hyperlink" Target="https://genius.com/16705130/J-b-priestley-an-inspector-calls-act-one/I-speak-as-a-hard-headed-business-man" TargetMode="External"/><Relationship Id="rId1" Type="http://schemas.openxmlformats.org/officeDocument/2006/relationships/slideLayout" Target="../slideLayouts/slideLayout1.xml"/><Relationship Id="rId6" Type="http://schemas.openxmlformats.org/officeDocument/2006/relationships/hyperlink" Target="https://genius.com/16904777/J-b-priestley-an-inspector-calls-act-one/She-kisses-gerald-hastily" TargetMode="External"/><Relationship Id="rId11" Type="http://schemas.openxmlformats.org/officeDocument/2006/relationships/hyperlink" Target="https://genius.com/26097361/J-b-priestley-an-inspector-calls-act-one/Sheila-and-i-had-better-go-into-the-drawing-room-and-leave-you-men" TargetMode="External"/><Relationship Id="rId5" Type="http://schemas.openxmlformats.org/officeDocument/2006/relationships/hyperlink" Target="https://genius.com/16705123/J-b-priestley-an-inspector-calls-act-one/Mummy" TargetMode="External"/><Relationship Id="rId15" Type="http://schemas.openxmlformats.org/officeDocument/2006/relationships/hyperlink" Target="https://genius.com/16705127/J-b-priestley-an-inspector-calls-act-one/He-holds-them-for-a-moment-before-continuing" TargetMode="External"/><Relationship Id="rId10" Type="http://schemas.openxmlformats.org/officeDocument/2006/relationships/hyperlink" Target="https://genius.com/17390359/J-b-priestley-an-inspector-calls-act-one/Be-careful-with-it" TargetMode="External"/><Relationship Id="rId4" Type="http://schemas.openxmlformats.org/officeDocument/2006/relationships/hyperlink" Target="https://genius.com/16705112/J-b-priestley-an-inspector-calls-act-one/Excited-oh-gerald-youve-got-it-is-it-the-one-you-wanted-me-to-have" TargetMode="External"/><Relationship Id="rId9" Type="http://schemas.openxmlformats.org/officeDocument/2006/relationships/hyperlink" Target="https://genius.com/16904674/J-b-priestley-an-inspector-calls-act-one/Now-i-really-feel-engaged" TargetMode="External"/><Relationship Id="rId14" Type="http://schemas.openxmlformats.org/officeDocument/2006/relationships/hyperlink" Target="https://genius.com/24964274/J-b-priestley-an-inspector-calls-act-one/"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genius.com/16158788/J-b-priestley-an-inspector-calls-act-one/Just-let-me-finish-eric-youve-a-lot-to-learn-yet-and-im-taking-as-a-hard-headed-practical-man-of-business" TargetMode="External"/><Relationship Id="rId13" Type="http://schemas.openxmlformats.org/officeDocument/2006/relationships/hyperlink" Target="https://genius.com/24399895/J-b-priestley-an-inspector-calls-act-one/Bernard-shaws-and-hgwellses-do-all-the-talking" TargetMode="External"/><Relationship Id="rId3" Type="http://schemas.openxmlformats.org/officeDocument/2006/relationships/hyperlink" Target="https://genius.com/19700425/J-b-priestley-an-inspector-calls-act-one/What-about-war" TargetMode="External"/><Relationship Id="rId7" Type="http://schemas.openxmlformats.org/officeDocument/2006/relationships/hyperlink" Target="https://genius.com/19700436/J-b-priestley-an-inspector-calls-act-one/Yes-i-know-but-still" TargetMode="External"/><Relationship Id="rId12" Type="http://schemas.openxmlformats.org/officeDocument/2006/relationships/hyperlink" Target="https://genius.com/25279321/J-b-priestley-an-inspector-calls-act-one/" TargetMode="External"/><Relationship Id="rId2" Type="http://schemas.openxmlformats.org/officeDocument/2006/relationships/hyperlink" Target="https://genius.com/26095720/J-b-priestley-an-inspector-calls-act-one/I-believe-youre-right-sir" TargetMode="External"/><Relationship Id="rId1" Type="http://schemas.openxmlformats.org/officeDocument/2006/relationships/slideLayout" Target="../slideLayouts/slideLayout1.xml"/><Relationship Id="rId6" Type="http://schemas.openxmlformats.org/officeDocument/2006/relationships/hyperlink" Target="https://genius.com/22305578/J-b-priestley-an-inspector-calls-act-one/Nobody-wants-war" TargetMode="External"/><Relationship Id="rId11" Type="http://schemas.openxmlformats.org/officeDocument/2006/relationships/hyperlink" Target="https://genius.com/19700457/J-b-priestley-an-inspector-calls-act-one/Except-of-course-in-russia-which-will-always-be-behindhand-naturally" TargetMode="External"/><Relationship Id="rId5" Type="http://schemas.openxmlformats.org/officeDocument/2006/relationships/hyperlink" Target="https://genius.com/21712983/J-b-priestley-an-inspector-calls-act-one/The-germans-dont-want-war" TargetMode="External"/><Relationship Id="rId10" Type="http://schemas.openxmlformats.org/officeDocument/2006/relationships/hyperlink" Target="https://genius.com/25279191/J-b-priestley-an-inspector-calls-act-one/" TargetMode="External"/><Relationship Id="rId4" Type="http://schemas.openxmlformats.org/officeDocument/2006/relationships/hyperlink" Target="https://genius.com/17390364/J-b-priestley-an-inspector-calls-act-one/And-to-that-i-say-fiddlesticks" TargetMode="External"/><Relationship Id="rId9" Type="http://schemas.openxmlformats.org/officeDocument/2006/relationships/hyperlink" Target="https://genius.com/16705144/J-b-priestley-an-inspector-calls-act-one/The-worlds-developing-so-fast-that-itll-make-war-impossible-look-at-the-progress-were-making-in-a-year-or-two-well-have-aeroplanes-that-will-be-able-to-go-anywhere-and-look-at-the-way-the-auto-mobiles-making-headway-bigger-and-faster-all-the-time-and-then-ships-why-a-friend-of-mine-went-over-this-new-liner-last-week-the-titanic-she-sails-next-week-forty-six-thousand-eight-hundred-tons-new-york-in-five-days-and-every-luxury-and-unsinkable-absolutely-unsinkable"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genius.com/21411911/J-b-priestley-an-inspector-calls-act-one/We-think-we-are" TargetMode="External"/><Relationship Id="rId3" Type="http://schemas.openxmlformats.org/officeDocument/2006/relationships/hyperlink" Target="https://genius.com/26095746/J-b-priestley-an-inspector-calls-act-one/Feels-you-might-have-done-better-for-yourself-socially" TargetMode="External"/><Relationship Id="rId7" Type="http://schemas.openxmlformats.org/officeDocument/2006/relationships/hyperlink" Target="https://genius.com/26095756/J-b-priestley-an-inspector-calls-act-one/Nice-well-behaved-family" TargetMode="External"/><Relationship Id="rId2" Type="http://schemas.openxmlformats.org/officeDocument/2006/relationships/hyperlink" Target="https://genius.com/27341976/J-b-priestley-an-inspector-calls-act-one/Ah-you-dont-know-what-youre-missing-i-like-a-good-cigar" TargetMode="External"/><Relationship Id="rId1" Type="http://schemas.openxmlformats.org/officeDocument/2006/relationships/slideLayout" Target="../slideLayouts/slideLayout1.xml"/><Relationship Id="rId6" Type="http://schemas.openxmlformats.org/officeDocument/2006/relationships/hyperlink" Target="https://genius.com/17390384/J-b-priestley-an-inspector-calls-act-one/Start-a-scandal" TargetMode="External"/><Relationship Id="rId5" Type="http://schemas.openxmlformats.org/officeDocument/2006/relationships/hyperlink" Target="https://genius.com/24399910/J-b-priestley-an-inspector-calls-act-one/I-was-lord-mayor-here-two-years-ago-when-royalty-visited-us-and-ive-always-been-regarded-as-a-sound-useful-party-man-so-well-i-gather-theres-a-very-good-chance-of-a-knighthood" TargetMode="External"/><Relationship Id="rId10" Type="http://schemas.openxmlformats.org/officeDocument/2006/relationships/hyperlink" Target="https://genius.com/26100337/J-b-priestley-an-inspector-calls-act-one/You-can-promise-her-that-well-try-to-keep-out-of-trouble-during-the-next-few-months" TargetMode="External"/><Relationship Id="rId4" Type="http://schemas.openxmlformats.org/officeDocument/2006/relationships/hyperlink" Target="https://genius.com/24964622/J-b-priestley-an-inspector-calls-act-one/Just-a-knighthood-of-course" TargetMode="External"/><Relationship Id="rId9" Type="http://schemas.openxmlformats.org/officeDocument/2006/relationships/hyperlink" Target="https://genius.com/26095764/J-b-priestley-an-inspector-calls-act-one/I-know-shed-be-delighted"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genius.com/26095769/J-b-priestley-an-inspector-calls-act-one/A-sort-of-sign-or-token-of-their-self-respect" TargetMode="External"/><Relationship Id="rId7" Type="http://schemas.openxmlformats.org/officeDocument/2006/relationships/hyperlink" Target="https://genius.com/17390400/J-b-priestley-an-inspector-calls-act-one/That-a-man-has-to-mind-his-own-business-and-look-after-himself-and-his-own-and" TargetMode="External"/><Relationship Id="rId2" Type="http://schemas.openxmlformats.org/officeDocument/2006/relationships/hyperlink" Target="https://genius.com/19535133/J-b-priestley-an-inspector-calls-act-one/That-clothes-mean-something-quite-different-to-a-woman" TargetMode="External"/><Relationship Id="rId1" Type="http://schemas.openxmlformats.org/officeDocument/2006/relationships/slideLayout" Target="../slideLayouts/slideLayout1.xml"/><Relationship Id="rId6" Type="http://schemas.openxmlformats.org/officeDocument/2006/relationships/hyperlink" Target="https://genius.com/21713085/J-b-priestley-an-inspector-calls-act-one/But-the-way-some-of-these-cranks-talk-and-write-now-youd-think-everybody-has-to-look-after-everybody-else-as-if-we-were-all-mixed-up-together-like-bees-in-a-hive" TargetMode="External"/><Relationship Id="rId5" Type="http://schemas.openxmlformats.org/officeDocument/2006/relationships/hyperlink" Target="https://genius.com/26097490/J-b-priestley-an-inspector-calls-act-one/Man-has-to-make-his-own-way-has-to-look-after-himself" TargetMode="External"/><Relationship Id="rId4" Type="http://schemas.openxmlformats.org/officeDocument/2006/relationships/hyperlink" Target="https://genius.com/26097472/J-b-priestley-an-inspector-calls-act-one/But-he-checks-himsel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321CA-4288-4425-84CA-94C47F5A2B3B}"/>
              </a:ext>
            </a:extLst>
          </p:cNvPr>
          <p:cNvSpPr>
            <a:spLocks noGrp="1"/>
          </p:cNvSpPr>
          <p:nvPr>
            <p:ph type="title"/>
          </p:nvPr>
        </p:nvSpPr>
        <p:spPr/>
        <p:txBody>
          <a:bodyPr/>
          <a:lstStyle/>
          <a:p>
            <a:r>
              <a:rPr lang="en-GB" dirty="0"/>
              <a:t>An Inspector Calls</a:t>
            </a:r>
          </a:p>
        </p:txBody>
      </p:sp>
      <p:sp>
        <p:nvSpPr>
          <p:cNvPr id="3" name="Content Placeholder 2">
            <a:extLst>
              <a:ext uri="{FF2B5EF4-FFF2-40B4-BE49-F238E27FC236}">
                <a16:creationId xmlns:a16="http://schemas.microsoft.com/office/drawing/2014/main" id="{E2C04AD6-BB15-4E46-B7F5-96E4164ADB38}"/>
              </a:ext>
            </a:extLst>
          </p:cNvPr>
          <p:cNvSpPr>
            <a:spLocks noGrp="1"/>
          </p:cNvSpPr>
          <p:nvPr>
            <p:ph idx="1"/>
          </p:nvPr>
        </p:nvSpPr>
        <p:spPr/>
        <p:txBody>
          <a:bodyPr/>
          <a:lstStyle/>
          <a:p>
            <a:pPr marL="0" indent="0">
              <a:buNone/>
            </a:pPr>
            <a:r>
              <a:rPr lang="en-GB" dirty="0"/>
              <a:t>By J B Priestley </a:t>
            </a:r>
          </a:p>
          <a:p>
            <a:pPr marL="0" indent="0">
              <a:buNone/>
            </a:pPr>
            <a:endParaRPr lang="en-GB" dirty="0"/>
          </a:p>
          <a:p>
            <a:pPr marL="0" indent="0">
              <a:buNone/>
            </a:pPr>
            <a:endParaRPr lang="en-GB" dirty="0"/>
          </a:p>
          <a:p>
            <a:pPr marL="0" indent="0">
              <a:buNone/>
            </a:pPr>
            <a:endParaRPr lang="en-GB" dirty="0"/>
          </a:p>
          <a:p>
            <a:pPr marL="0" indent="0">
              <a:buNone/>
            </a:pPr>
            <a:r>
              <a:rPr lang="en-GB" sz="4400" dirty="0"/>
              <a:t>ENGLISH - PORTUGUESE</a:t>
            </a:r>
          </a:p>
        </p:txBody>
      </p:sp>
      <p:sp>
        <p:nvSpPr>
          <p:cNvPr id="4" name="Slide Number Placeholder 3">
            <a:extLst>
              <a:ext uri="{FF2B5EF4-FFF2-40B4-BE49-F238E27FC236}">
                <a16:creationId xmlns:a16="http://schemas.microsoft.com/office/drawing/2014/main" id="{8047DC2F-9928-44B1-A272-27E588C43F7F}"/>
              </a:ext>
            </a:extLst>
          </p:cNvPr>
          <p:cNvSpPr>
            <a:spLocks noGrp="1"/>
          </p:cNvSpPr>
          <p:nvPr>
            <p:ph type="sldNum" sz="quarter" idx="12"/>
          </p:nvPr>
        </p:nvSpPr>
        <p:spPr/>
        <p:txBody>
          <a:bodyPr/>
          <a:lstStyle/>
          <a:p>
            <a:fld id="{C63DA215-6977-48F1-8156-8B8B1A4E37B0}" type="slidenum">
              <a:rPr lang="en-GB" smtClean="0"/>
              <a:t>1</a:t>
            </a:fld>
            <a:endParaRPr lang="en-GB"/>
          </a:p>
        </p:txBody>
      </p:sp>
    </p:spTree>
    <p:extLst>
      <p:ext uri="{BB962C8B-B14F-4D97-AF65-F5344CB8AC3E}">
        <p14:creationId xmlns:p14="http://schemas.microsoft.com/office/powerpoint/2010/main" val="2124736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0632" y="105014"/>
            <a:ext cx="3943350" cy="664797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br>
              <a:rPr lang="en-GB" sz="900" dirty="0"/>
            </a:br>
            <a:r>
              <a:rPr lang="en-GB" sz="900" dirty="0"/>
              <a:t>// </a:t>
            </a:r>
            <a:r>
              <a:rPr lang="en-GB" sz="900" dirty="0">
                <a:hlinkClick r:id="rId2">
                  <a:extLst>
                    <a:ext uri="{A12FA001-AC4F-418D-AE19-62706E023703}">
                      <ahyp:hlinkClr xmlns:ahyp="http://schemas.microsoft.com/office/drawing/2018/hyperlinkcolor" val="tx"/>
                    </a:ext>
                  </a:extLst>
                </a:hlinkClick>
              </a:rPr>
              <a:t>we hear the sharp ring of a door bell. Birling stops to listen</a:t>
            </a:r>
            <a:r>
              <a:rPr lang="en-GB" sz="900" dirty="0"/>
              <a:t>.//</a:t>
            </a:r>
            <a:br>
              <a:rPr lang="en-GB" sz="900" dirty="0"/>
            </a:br>
            <a:br>
              <a:rPr lang="en-GB" sz="900" dirty="0"/>
            </a:br>
            <a:r>
              <a:rPr lang="en-GB" sz="900" dirty="0"/>
              <a:t>Eric: Somebody at the front door.</a:t>
            </a:r>
            <a:br>
              <a:rPr lang="en-GB" sz="900" dirty="0"/>
            </a:br>
            <a:br>
              <a:rPr lang="en-GB" sz="900" dirty="0"/>
            </a:br>
            <a:r>
              <a:rPr lang="en-GB" sz="900" dirty="0"/>
              <a:t>Birling: </a:t>
            </a:r>
            <a:r>
              <a:rPr lang="en-GB" sz="900" dirty="0" err="1">
                <a:hlinkClick r:id="rId3">
                  <a:extLst>
                    <a:ext uri="{A12FA001-AC4F-418D-AE19-62706E023703}">
                      <ahyp:hlinkClr xmlns:ahyp="http://schemas.microsoft.com/office/drawing/2018/hyperlinkcolor" val="tx"/>
                    </a:ext>
                  </a:extLst>
                </a:hlinkClick>
              </a:rPr>
              <a:t>Edna'll</a:t>
            </a:r>
            <a:r>
              <a:rPr lang="en-GB" sz="900" dirty="0">
                <a:hlinkClick r:id="rId3">
                  <a:extLst>
                    <a:ext uri="{A12FA001-AC4F-418D-AE19-62706E023703}">
                      <ahyp:hlinkClr xmlns:ahyp="http://schemas.microsoft.com/office/drawing/2018/hyperlinkcolor" val="tx"/>
                    </a:ext>
                  </a:extLst>
                </a:hlinkClick>
              </a:rPr>
              <a:t> answer it.</a:t>
            </a:r>
            <a:r>
              <a:rPr lang="en-GB" sz="900" dirty="0"/>
              <a:t> Well, have another glass of port, Gerald – and then we'll join the ladies. That'll stop me giving you good advice.</a:t>
            </a:r>
            <a:br>
              <a:rPr lang="en-GB" sz="900" dirty="0"/>
            </a:br>
            <a:br>
              <a:rPr lang="en-GB" sz="900" dirty="0"/>
            </a:br>
            <a:r>
              <a:rPr lang="en-GB" sz="900" dirty="0"/>
              <a:t>Eric: Yes, you've piled it on a bit tonight, father.</a:t>
            </a:r>
            <a:br>
              <a:rPr lang="en-GB" sz="900" dirty="0"/>
            </a:br>
            <a:br>
              <a:rPr lang="en-GB" sz="900" dirty="0"/>
            </a:br>
            <a:r>
              <a:rPr lang="en-GB" sz="900" dirty="0"/>
              <a:t>Birling: Special occasion. And feeling contented, for once, I wanted you to have the benefit of my experience.</a:t>
            </a:r>
            <a:br>
              <a:rPr lang="en-GB" sz="900" dirty="0"/>
            </a:br>
            <a:br>
              <a:rPr lang="en-GB" sz="900" dirty="0"/>
            </a:br>
            <a:r>
              <a:rPr lang="en-GB" sz="900" dirty="0"/>
              <a:t>// Edna enters//</a:t>
            </a:r>
            <a:br>
              <a:rPr lang="en-GB" sz="900" dirty="0"/>
            </a:br>
            <a:br>
              <a:rPr lang="en-GB" sz="900" dirty="0"/>
            </a:br>
            <a:r>
              <a:rPr lang="en-GB" sz="900" dirty="0"/>
              <a:t>Edna: Please, sir, an inspector's called.</a:t>
            </a:r>
            <a:br>
              <a:rPr lang="en-GB" sz="900" dirty="0"/>
            </a:br>
            <a:br>
              <a:rPr lang="en-GB" sz="900" dirty="0"/>
            </a:br>
            <a:r>
              <a:rPr lang="en-GB" sz="900" dirty="0"/>
              <a:t>Birling: An inspector? What kind of inspector?</a:t>
            </a:r>
            <a:br>
              <a:rPr lang="en-GB" sz="900" dirty="0"/>
            </a:br>
            <a:br>
              <a:rPr lang="en-GB" sz="900" dirty="0"/>
            </a:br>
            <a:r>
              <a:rPr lang="en-GB" sz="900" dirty="0"/>
              <a:t>Edna: </a:t>
            </a:r>
            <a:r>
              <a:rPr lang="en-GB" sz="900" dirty="0">
                <a:hlinkClick r:id="rId4">
                  <a:extLst>
                    <a:ext uri="{A12FA001-AC4F-418D-AE19-62706E023703}">
                      <ahyp:hlinkClr xmlns:ahyp="http://schemas.microsoft.com/office/drawing/2018/hyperlinkcolor" val="tx"/>
                    </a:ext>
                  </a:extLst>
                </a:hlinkClick>
              </a:rPr>
              <a:t>A police inspector.</a:t>
            </a:r>
            <a:r>
              <a:rPr lang="en-GB" sz="900" dirty="0"/>
              <a:t> He says his name's inspector </a:t>
            </a:r>
            <a:r>
              <a:rPr lang="en-GB" sz="900" dirty="0">
                <a:hlinkClick r:id="rId5">
                  <a:extLst>
                    <a:ext uri="{A12FA001-AC4F-418D-AE19-62706E023703}">
                      <ahyp:hlinkClr xmlns:ahyp="http://schemas.microsoft.com/office/drawing/2018/hyperlinkcolor" val="tx"/>
                    </a:ext>
                  </a:extLst>
                </a:hlinkClick>
              </a:rPr>
              <a:t>Goole.</a:t>
            </a:r>
            <a:br>
              <a:rPr lang="en-GB" sz="900" dirty="0"/>
            </a:br>
            <a:br>
              <a:rPr lang="en-GB" sz="900" dirty="0"/>
            </a:br>
            <a:r>
              <a:rPr lang="en-GB" sz="900" dirty="0"/>
              <a:t>Birling: Don't know him. </a:t>
            </a:r>
            <a:r>
              <a:rPr lang="en-GB" sz="900" dirty="0">
                <a:hlinkClick r:id="rId6">
                  <a:extLst>
                    <a:ext uri="{A12FA001-AC4F-418D-AE19-62706E023703}">
                      <ahyp:hlinkClr xmlns:ahyp="http://schemas.microsoft.com/office/drawing/2018/hyperlinkcolor" val="tx"/>
                    </a:ext>
                  </a:extLst>
                </a:hlinkClick>
              </a:rPr>
              <a:t>Does he want to see me?</a:t>
            </a:r>
            <a:br>
              <a:rPr lang="en-GB" sz="900" dirty="0"/>
            </a:br>
            <a:br>
              <a:rPr lang="en-GB" sz="900" dirty="0"/>
            </a:br>
            <a:r>
              <a:rPr lang="en-GB" sz="900" dirty="0"/>
              <a:t>Edna: Yes, sir. He says it's important.</a:t>
            </a:r>
            <a:br>
              <a:rPr lang="en-GB" sz="900" dirty="0"/>
            </a:br>
            <a:br>
              <a:rPr lang="en-GB" sz="900" dirty="0"/>
            </a:br>
            <a:r>
              <a:rPr lang="en-GB" sz="900" dirty="0"/>
              <a:t>Birling: All right, Edna. Show him in here. </a:t>
            </a:r>
            <a:r>
              <a:rPr lang="en-GB" sz="900" dirty="0">
                <a:hlinkClick r:id="rId7">
                  <a:extLst>
                    <a:ext uri="{A12FA001-AC4F-418D-AE19-62706E023703}">
                      <ahyp:hlinkClr xmlns:ahyp="http://schemas.microsoft.com/office/drawing/2018/hyperlinkcolor" val="tx"/>
                    </a:ext>
                  </a:extLst>
                </a:hlinkClick>
              </a:rPr>
              <a:t>Give us some more light</a:t>
            </a:r>
            <a:r>
              <a:rPr lang="en-GB" sz="900" dirty="0"/>
              <a:t>.</a:t>
            </a:r>
            <a:br>
              <a:rPr lang="en-GB" sz="900" dirty="0"/>
            </a:br>
            <a:br>
              <a:rPr lang="en-GB" sz="900" dirty="0"/>
            </a:br>
            <a:r>
              <a:rPr lang="en-GB" sz="900" dirty="0"/>
              <a:t>// Edna does, then goes out.//</a:t>
            </a:r>
            <a:br>
              <a:rPr lang="en-GB" sz="900" dirty="0"/>
            </a:br>
            <a:br>
              <a:rPr lang="en-GB" sz="900" dirty="0"/>
            </a:br>
            <a:r>
              <a:rPr lang="en-GB" sz="900" dirty="0">
                <a:hlinkClick r:id="rId8">
                  <a:extLst>
                    <a:ext uri="{A12FA001-AC4F-418D-AE19-62706E023703}">
                      <ahyp:hlinkClr xmlns:ahyp="http://schemas.microsoft.com/office/drawing/2018/hyperlinkcolor" val="tx"/>
                    </a:ext>
                  </a:extLst>
                </a:hlinkClick>
              </a:rPr>
              <a:t>I’m still on the bench. It may be something about a warrant.</a:t>
            </a:r>
            <a:br>
              <a:rPr lang="en-GB" sz="900" dirty="0"/>
            </a:br>
            <a:br>
              <a:rPr lang="en-GB" sz="900" dirty="0"/>
            </a:br>
            <a:r>
              <a:rPr lang="en-GB" sz="900" dirty="0"/>
              <a:t>Gerald: (lightly) Sure to be. Unless Eric’s been up to something. (nodding confidentially to Birling.) and that would be awkward, wouldn't it?</a:t>
            </a:r>
            <a:br>
              <a:rPr lang="en-GB" sz="900" dirty="0"/>
            </a:br>
            <a:br>
              <a:rPr lang="en-GB" sz="900" dirty="0"/>
            </a:br>
            <a:r>
              <a:rPr lang="en-GB" sz="900" dirty="0"/>
              <a:t>Birling: ( humorously ) Very.</a:t>
            </a:r>
            <a:br>
              <a:rPr lang="en-GB" sz="900" dirty="0"/>
            </a:br>
            <a:br>
              <a:rPr lang="en-GB" sz="900" dirty="0"/>
            </a:br>
            <a:r>
              <a:rPr lang="en-GB" sz="900" dirty="0"/>
              <a:t>Eric: </a:t>
            </a:r>
            <a:r>
              <a:rPr lang="en-GB" sz="900" dirty="0">
                <a:hlinkClick r:id="rId9">
                  <a:extLst>
                    <a:ext uri="{A12FA001-AC4F-418D-AE19-62706E023703}">
                      <ahyp:hlinkClr xmlns:ahyp="http://schemas.microsoft.com/office/drawing/2018/hyperlinkcolor" val="tx"/>
                    </a:ext>
                  </a:extLst>
                </a:hlinkClick>
              </a:rPr>
              <a:t>(who is uneasy, sharply)</a:t>
            </a:r>
            <a:r>
              <a:rPr lang="en-GB" sz="900" dirty="0"/>
              <a:t> Here, what do you mean?</a:t>
            </a:r>
            <a:br>
              <a:rPr lang="en-GB" sz="900" dirty="0"/>
            </a:br>
            <a:br>
              <a:rPr lang="en-GB" sz="900" dirty="0"/>
            </a:br>
            <a:r>
              <a:rPr lang="en-GB" sz="900" dirty="0"/>
              <a:t>Gerald: (lightly) Only something we were talking about when you were out. A joke really.</a:t>
            </a:r>
            <a:br>
              <a:rPr lang="en-GB" sz="900" dirty="0"/>
            </a:br>
            <a:br>
              <a:rPr lang="en-GB" sz="900" dirty="0"/>
            </a:br>
            <a:r>
              <a:rPr lang="en-GB" sz="900" dirty="0"/>
              <a:t>Eric: (still uneasy) Well, I don't think it's very funny.</a:t>
            </a:r>
            <a:br>
              <a:rPr lang="en-GB" sz="900" dirty="0"/>
            </a:br>
            <a:br>
              <a:rPr lang="en-GB" sz="900" dirty="0"/>
            </a:br>
            <a:r>
              <a:rPr lang="en-GB" sz="900" dirty="0"/>
              <a:t>Birling: (sharply, staring at him) what's the matter with you?</a:t>
            </a:r>
            <a:br>
              <a:rPr lang="en-GB" sz="900" dirty="0"/>
            </a:br>
            <a:br>
              <a:rPr lang="en-GB" sz="900" dirty="0"/>
            </a:br>
            <a:r>
              <a:rPr lang="en-GB" sz="900" dirty="0"/>
              <a:t>Eric: (defiantly) Nothing.</a:t>
            </a:r>
            <a:br>
              <a:rPr lang="en-GB" sz="900" dirty="0"/>
            </a:br>
            <a:br>
              <a:rPr lang="en-GB" sz="900" dirty="0"/>
            </a:br>
            <a:r>
              <a:rPr lang="en-GB" sz="900" dirty="0">
                <a:hlinkClick r:id="rId10">
                  <a:extLst>
                    <a:ext uri="{A12FA001-AC4F-418D-AE19-62706E023703}">
                      <ahyp:hlinkClr xmlns:ahyp="http://schemas.microsoft.com/office/drawing/2018/hyperlinkcolor" val="tx"/>
                    </a:ext>
                  </a:extLst>
                </a:hlinkClick>
              </a:rPr>
              <a:t>Edna: (opening door, and announcing) Inspector Goole.</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10</a:t>
            </a:fld>
            <a:endParaRPr lang="en-GB"/>
          </a:p>
        </p:txBody>
      </p:sp>
      <p:sp>
        <p:nvSpPr>
          <p:cNvPr id="6" name="Rectangle 1">
            <a:extLst>
              <a:ext uri="{FF2B5EF4-FFF2-40B4-BE49-F238E27FC236}">
                <a16:creationId xmlns:a16="http://schemas.microsoft.com/office/drawing/2014/main" id="{55251C4E-B70D-481E-BD4D-94022C7011C0}"/>
              </a:ext>
            </a:extLst>
          </p:cNvPr>
          <p:cNvSpPr>
            <a:spLocks noChangeArrowheads="1"/>
          </p:cNvSpPr>
          <p:nvPr/>
        </p:nvSpPr>
        <p:spPr bwMode="auto">
          <a:xfrm>
            <a:off x="4572000" y="35763"/>
            <a:ext cx="4495773" cy="678647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br>
              <a:rPr lang="pt-BR" sz="900" dirty="0"/>
            </a:br>
            <a:r>
              <a:rPr lang="pt-BR" sz="900" dirty="0"/>
              <a:t>// ouvimos o toque afiado de um sino de porta. Birling para de ouvir.//</a:t>
            </a:r>
            <a:br>
              <a:rPr lang="pt-BR" sz="900" dirty="0"/>
            </a:br>
            <a:br>
              <a:rPr lang="pt-BR" sz="900" dirty="0"/>
            </a:br>
            <a:r>
              <a:rPr lang="pt-BR" sz="900" dirty="0"/>
              <a:t>Eric: Alguém na porta da frente.</a:t>
            </a:r>
            <a:br>
              <a:rPr lang="pt-BR" sz="900" dirty="0"/>
            </a:br>
            <a:br>
              <a:rPr lang="pt-BR" sz="900" dirty="0"/>
            </a:br>
            <a:r>
              <a:rPr lang="pt-BR" sz="900" dirty="0"/>
              <a:t>Birling: Edna vai responder. Bem, coma outro copo de vinho do Porto, Gerald , e depois juntamo-nos às senhoras. Isso vai impedir-me de te dar bons conselhos.</a:t>
            </a:r>
            <a:br>
              <a:rPr lang="pt-BR" sz="900" dirty="0"/>
            </a:br>
            <a:br>
              <a:rPr lang="pt-BR" sz="900" dirty="0"/>
            </a:br>
            <a:r>
              <a:rPr lang="pt-BR" sz="900" dirty="0"/>
              <a:t>Eric: Sim, empilhaste-o um pouco esta noite, padre.</a:t>
            </a:r>
            <a:br>
              <a:rPr lang="pt-BR" sz="900" dirty="0"/>
            </a:br>
            <a:br>
              <a:rPr lang="pt-BR" sz="900" dirty="0"/>
            </a:br>
            <a:r>
              <a:rPr lang="pt-BR" sz="900" dirty="0"/>
              <a:t>Birling: Ocasião especial. E sentindo-me contente, por uma vez, queria que tivesses o benefício da minha experiência.</a:t>
            </a:r>
            <a:br>
              <a:rPr lang="pt-BR" sz="900" dirty="0"/>
            </a:br>
            <a:br>
              <a:rPr lang="pt-BR" sz="900" dirty="0"/>
            </a:br>
            <a:r>
              <a:rPr lang="pt-BR" sz="900" dirty="0"/>
              <a:t>// Edna entra//</a:t>
            </a:r>
            <a:br>
              <a:rPr lang="pt-BR" sz="900" dirty="0"/>
            </a:br>
            <a:br>
              <a:rPr lang="pt-BR" sz="900" dirty="0"/>
            </a:br>
            <a:r>
              <a:rPr lang="pt-BR" sz="900" dirty="0"/>
              <a:t>Edna: Por favor, senhor, um inspetor ligou.</a:t>
            </a:r>
            <a:br>
              <a:rPr lang="pt-BR" sz="900" dirty="0"/>
            </a:br>
            <a:br>
              <a:rPr lang="pt-BR" sz="900" dirty="0"/>
            </a:br>
            <a:r>
              <a:rPr lang="pt-BR" sz="900" dirty="0"/>
              <a:t>Birling: Um inspetor? Que tipo de inspetor?</a:t>
            </a:r>
            <a:br>
              <a:rPr lang="pt-BR" sz="900" dirty="0"/>
            </a:br>
            <a:br>
              <a:rPr lang="pt-BR" sz="900" dirty="0"/>
            </a:br>
            <a:r>
              <a:rPr lang="pt-BR" sz="900" dirty="0"/>
              <a:t>Edna: Um inspetor da polícia. Diz que se chama inspetor Goole.</a:t>
            </a:r>
            <a:br>
              <a:rPr lang="pt-BR" sz="900" dirty="0"/>
            </a:br>
            <a:br>
              <a:rPr lang="pt-BR" sz="900" dirty="0"/>
            </a:br>
            <a:r>
              <a:rPr lang="pt-BR" sz="900" dirty="0"/>
              <a:t>Birling: Não o conheço. Ele quer me ver?</a:t>
            </a:r>
            <a:br>
              <a:rPr lang="pt-BR" sz="900" dirty="0"/>
            </a:br>
            <a:br>
              <a:rPr lang="pt-BR" sz="900" dirty="0"/>
            </a:br>
            <a:r>
              <a:rPr lang="pt-BR" sz="900" dirty="0"/>
              <a:t>Edna: Sim, senhor. Diz que é importante.</a:t>
            </a:r>
            <a:br>
              <a:rPr lang="pt-BR" sz="900" dirty="0"/>
            </a:br>
            <a:br>
              <a:rPr lang="pt-BR" sz="900" dirty="0"/>
            </a:br>
            <a:r>
              <a:rPr lang="pt-BR" sz="900" dirty="0"/>
              <a:t>Birling: Muito bem, Edna. Mostra-lhe aqui. Dê-nos mais luz.</a:t>
            </a:r>
            <a:br>
              <a:rPr lang="pt-BR" sz="900" dirty="0"/>
            </a:br>
            <a:br>
              <a:rPr lang="pt-BR" sz="900" dirty="0"/>
            </a:br>
            <a:r>
              <a:rPr lang="pt-BR" sz="900" dirty="0"/>
              <a:t>// Edna faz, depois sai.//</a:t>
            </a:r>
            <a:br>
              <a:rPr lang="pt-BR" sz="900" dirty="0"/>
            </a:br>
            <a:br>
              <a:rPr lang="pt-BR" sz="900" dirty="0"/>
            </a:br>
            <a:r>
              <a:rPr lang="pt-BR" sz="900" dirty="0"/>
              <a:t>Ainda estou no banco. Pode ser algo sobre um mandado.</a:t>
            </a:r>
            <a:br>
              <a:rPr lang="pt-BR" sz="900" dirty="0"/>
            </a:br>
            <a:br>
              <a:rPr lang="pt-BR" sz="900" dirty="0"/>
            </a:br>
            <a:r>
              <a:rPr lang="pt-BR" sz="900" dirty="0"/>
              <a:t>Gerald: (levemente) Claro que será. A não ser que o Eric tenha andado a fazer alguma coisa. (acenando confidencialmente a Birling.) e isso seria embaraçoso, não é?</a:t>
            </a:r>
            <a:br>
              <a:rPr lang="pt-BR" sz="900" dirty="0"/>
            </a:br>
            <a:br>
              <a:rPr lang="pt-BR" sz="900" dirty="0"/>
            </a:br>
            <a:r>
              <a:rPr lang="pt-BR" sz="900" dirty="0"/>
              <a:t>Birling: (humoristicamente) Muito.</a:t>
            </a:r>
            <a:br>
              <a:rPr lang="pt-BR" sz="900" dirty="0"/>
            </a:br>
            <a:br>
              <a:rPr lang="pt-BR" sz="900" dirty="0"/>
            </a:br>
            <a:r>
              <a:rPr lang="pt-BR" sz="900" dirty="0"/>
              <a:t>Eric: Aqui, o que quer dizer?</a:t>
            </a:r>
            <a:br>
              <a:rPr lang="pt-BR" sz="900" dirty="0"/>
            </a:br>
            <a:br>
              <a:rPr lang="pt-BR" sz="900" dirty="0"/>
            </a:br>
            <a:r>
              <a:rPr lang="pt-BR" sz="900" dirty="0"/>
              <a:t>Gerald: (levemente) Apenas algo de que estávamos a falar quando estavas fora. Uma piada, na verdade.</a:t>
            </a:r>
            <a:br>
              <a:rPr lang="pt-BR" sz="900" dirty="0"/>
            </a:br>
            <a:br>
              <a:rPr lang="pt-BR" sz="900" dirty="0"/>
            </a:br>
            <a:r>
              <a:rPr lang="pt-BR" sz="900" dirty="0"/>
              <a:t>Eric: Bem, não acho que seja muito engraçado.</a:t>
            </a:r>
            <a:br>
              <a:rPr lang="pt-BR" sz="900" dirty="0"/>
            </a:br>
            <a:br>
              <a:rPr lang="pt-BR" sz="900" dirty="0"/>
            </a:br>
            <a:r>
              <a:rPr lang="pt-BR" sz="900" dirty="0"/>
              <a:t>Birling: (afiadamente, olhando para ele) o que se passa contigo?</a:t>
            </a:r>
            <a:br>
              <a:rPr lang="pt-BR" sz="900" dirty="0"/>
            </a:br>
            <a:br>
              <a:rPr lang="pt-BR" sz="900" dirty="0"/>
            </a:br>
            <a:r>
              <a:rPr lang="pt-BR" sz="900" dirty="0"/>
              <a:t>Eric: (desafiadoramente) Nada.</a:t>
            </a:r>
            <a:br>
              <a:rPr lang="pt-BR" sz="900" dirty="0"/>
            </a:br>
            <a:br>
              <a:rPr lang="pt-BR" sz="900" dirty="0"/>
            </a:br>
            <a:r>
              <a:rPr lang="pt-BR" sz="900" dirty="0"/>
              <a:t>Edna: (porta aberta, e anunciando) Inspetor Goole.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2662378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0632" y="382013"/>
            <a:ext cx="4130032" cy="609397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 the inspector enters, and Edna goes, closing door after her. </a:t>
            </a:r>
            <a:r>
              <a:rPr lang="en-GB" sz="900" dirty="0">
                <a:hlinkClick r:id="rId2">
                  <a:extLst>
                    <a:ext uri="{A12FA001-AC4F-418D-AE19-62706E023703}">
                      <ahyp:hlinkClr xmlns:ahyp="http://schemas.microsoft.com/office/drawing/2018/hyperlinkcolor" val="tx"/>
                    </a:ext>
                  </a:extLst>
                </a:hlinkClick>
              </a:rPr>
              <a:t>The inspector need not be a big man but he creates at once an impression of massiveness, solidity and purposefulness</a:t>
            </a:r>
            <a:r>
              <a:rPr lang="en-GB" sz="900" dirty="0"/>
              <a:t>. He is a man in his fifties, dressed in a plain darkish suit of the period. He speaks carefully, weightily, and has a disconcerting habit of looking hard at the person he addresses before actually speaking.//</a:t>
            </a:r>
            <a:br>
              <a:rPr lang="en-GB" sz="900" dirty="0"/>
            </a:br>
            <a:br>
              <a:rPr lang="en-GB" sz="900" dirty="0"/>
            </a:br>
            <a:r>
              <a:rPr lang="en-GB" sz="900" dirty="0"/>
              <a:t>Inspector: Mr Birling?</a:t>
            </a:r>
            <a:br>
              <a:rPr lang="en-GB" sz="900" dirty="0"/>
            </a:br>
            <a:br>
              <a:rPr lang="en-GB" sz="900" dirty="0"/>
            </a:br>
            <a:r>
              <a:rPr lang="en-GB" sz="900" dirty="0"/>
              <a:t>Birling: Yes. Sit down inspector.</a:t>
            </a:r>
            <a:br>
              <a:rPr lang="en-GB" sz="900" dirty="0"/>
            </a:br>
            <a:br>
              <a:rPr lang="en-GB" sz="900" dirty="0"/>
            </a:br>
            <a:r>
              <a:rPr lang="en-GB" sz="900" dirty="0"/>
              <a:t>Inspector: (sitting) Thank you, sir.</a:t>
            </a:r>
            <a:br>
              <a:rPr lang="en-GB" sz="900" dirty="0"/>
            </a:br>
            <a:br>
              <a:rPr lang="en-GB" sz="900" dirty="0"/>
            </a:br>
            <a:r>
              <a:rPr lang="en-GB" sz="900" dirty="0"/>
              <a:t>Birling: </a:t>
            </a:r>
            <a:r>
              <a:rPr lang="en-GB" sz="900" dirty="0">
                <a:hlinkClick r:id="rId3">
                  <a:extLst>
                    <a:ext uri="{A12FA001-AC4F-418D-AE19-62706E023703}">
                      <ahyp:hlinkClr xmlns:ahyp="http://schemas.microsoft.com/office/drawing/2018/hyperlinkcolor" val="tx"/>
                    </a:ext>
                  </a:extLst>
                </a:hlinkClick>
              </a:rPr>
              <a:t>Have a glass of port – or a little whisky?</a:t>
            </a:r>
            <a:br>
              <a:rPr lang="en-GB" sz="900" dirty="0"/>
            </a:br>
            <a:br>
              <a:rPr lang="en-GB" sz="900" dirty="0"/>
            </a:br>
            <a:r>
              <a:rPr lang="en-GB" sz="900" dirty="0"/>
              <a:t>Inspector: No, thank you, Mr Birling. I'm on duty.</a:t>
            </a:r>
            <a:br>
              <a:rPr lang="en-GB" sz="900" dirty="0"/>
            </a:br>
            <a:br>
              <a:rPr lang="en-GB" sz="900" dirty="0"/>
            </a:br>
            <a:r>
              <a:rPr lang="en-GB" sz="900" dirty="0"/>
              <a:t>Birling: You're new, aren't you?</a:t>
            </a:r>
            <a:br>
              <a:rPr lang="en-GB" sz="900" dirty="0"/>
            </a:br>
            <a:br>
              <a:rPr lang="en-GB" sz="900" dirty="0"/>
            </a:br>
            <a:r>
              <a:rPr lang="en-GB" sz="900" dirty="0"/>
              <a:t>Inspector: Yes, sir. Only recently transferred.</a:t>
            </a:r>
            <a:br>
              <a:rPr lang="en-GB" sz="900" dirty="0"/>
            </a:br>
            <a:br>
              <a:rPr lang="en-GB" sz="900" dirty="0"/>
            </a:br>
            <a:r>
              <a:rPr lang="en-GB" sz="900" dirty="0"/>
              <a:t>Birling: I thought you must be. </a:t>
            </a:r>
            <a:r>
              <a:rPr lang="en-GB" sz="900" dirty="0">
                <a:hlinkClick r:id="rId4">
                  <a:extLst>
                    <a:ext uri="{A12FA001-AC4F-418D-AE19-62706E023703}">
                      <ahyp:hlinkClr xmlns:ahyp="http://schemas.microsoft.com/office/drawing/2018/hyperlinkcolor" val="tx"/>
                    </a:ext>
                  </a:extLst>
                </a:hlinkClick>
              </a:rPr>
              <a:t>I was an alderman for years</a:t>
            </a:r>
            <a:r>
              <a:rPr lang="en-GB" sz="900" dirty="0"/>
              <a:t> – </a:t>
            </a:r>
            <a:r>
              <a:rPr lang="en-GB" sz="900" dirty="0">
                <a:hlinkClick r:id="rId5">
                  <a:extLst>
                    <a:ext uri="{A12FA001-AC4F-418D-AE19-62706E023703}">
                      <ahyp:hlinkClr xmlns:ahyp="http://schemas.microsoft.com/office/drawing/2018/hyperlinkcolor" val="tx"/>
                    </a:ext>
                  </a:extLst>
                </a:hlinkClick>
              </a:rPr>
              <a:t>and lord mayor two years ago – and I’m still on the bench – so I know the </a:t>
            </a:r>
            <a:r>
              <a:rPr lang="en-GB" sz="900" dirty="0" err="1">
                <a:hlinkClick r:id="rId5">
                  <a:extLst>
                    <a:ext uri="{A12FA001-AC4F-418D-AE19-62706E023703}">
                      <ahyp:hlinkClr xmlns:ahyp="http://schemas.microsoft.com/office/drawing/2018/hyperlinkcolor" val="tx"/>
                    </a:ext>
                  </a:extLst>
                </a:hlinkClick>
              </a:rPr>
              <a:t>brumley</a:t>
            </a:r>
            <a:r>
              <a:rPr lang="en-GB" sz="900" dirty="0">
                <a:hlinkClick r:id="rId5">
                  <a:extLst>
                    <a:ext uri="{A12FA001-AC4F-418D-AE19-62706E023703}">
                      <ahyp:hlinkClr xmlns:ahyp="http://schemas.microsoft.com/office/drawing/2018/hyperlinkcolor" val="tx"/>
                    </a:ext>
                  </a:extLst>
                </a:hlinkClick>
              </a:rPr>
              <a:t> police offices pretty well</a:t>
            </a:r>
            <a:r>
              <a:rPr lang="en-GB" sz="900" dirty="0"/>
              <a:t> – and I thought I’d never seen you before.</a:t>
            </a:r>
            <a:br>
              <a:rPr lang="en-GB" sz="900" dirty="0"/>
            </a:br>
            <a:br>
              <a:rPr lang="en-GB" sz="900" dirty="0"/>
            </a:br>
            <a:r>
              <a:rPr lang="en-GB" sz="900" dirty="0"/>
              <a:t>Inspector: Quite so.</a:t>
            </a:r>
            <a:br>
              <a:rPr lang="en-GB" sz="900" dirty="0"/>
            </a:br>
            <a:br>
              <a:rPr lang="en-GB" sz="900" dirty="0"/>
            </a:br>
            <a:r>
              <a:rPr lang="en-GB" sz="900" dirty="0"/>
              <a:t>Birling: Well, what can I do for you? Some trouble about a warrant?</a:t>
            </a:r>
            <a:br>
              <a:rPr lang="en-GB" sz="900" dirty="0"/>
            </a:br>
            <a:br>
              <a:rPr lang="en-GB" sz="900" dirty="0"/>
            </a:br>
            <a:r>
              <a:rPr lang="en-GB" sz="900" dirty="0"/>
              <a:t>Inspector: No, Mr Birling.</a:t>
            </a:r>
            <a:br>
              <a:rPr lang="en-GB" sz="900" dirty="0"/>
            </a:br>
            <a:br>
              <a:rPr lang="en-GB" sz="900" dirty="0"/>
            </a:br>
            <a:r>
              <a:rPr lang="en-GB" sz="900" dirty="0"/>
              <a:t>Birling: </a:t>
            </a:r>
            <a:r>
              <a:rPr lang="en-GB" sz="900" dirty="0">
                <a:hlinkClick r:id="rId6">
                  <a:extLst>
                    <a:ext uri="{A12FA001-AC4F-418D-AE19-62706E023703}">
                      <ahyp:hlinkClr xmlns:ahyp="http://schemas.microsoft.com/office/drawing/2018/hyperlinkcolor" val="tx"/>
                    </a:ext>
                  </a:extLst>
                </a:hlinkClick>
              </a:rPr>
              <a:t>(after a pause, with a touch of impatience)</a:t>
            </a:r>
            <a:r>
              <a:rPr lang="en-GB" sz="900" dirty="0"/>
              <a:t> Well, what is it then?</a:t>
            </a:r>
            <a:br>
              <a:rPr lang="en-GB" sz="900" dirty="0"/>
            </a:br>
            <a:br>
              <a:rPr lang="en-GB" sz="900" dirty="0"/>
            </a:br>
            <a:r>
              <a:rPr lang="en-GB" sz="900" dirty="0"/>
              <a:t>Inspector: I’d like some information, if you don't mind, Mr Birling. Two hours ago a young woman died on the infirmary. She'd been taken there this afternoon because she'd swallowed a lot of strong disinfectant. </a:t>
            </a:r>
            <a:r>
              <a:rPr lang="en-GB" sz="900" dirty="0">
                <a:hlinkClick r:id="rId7">
                  <a:extLst>
                    <a:ext uri="{A12FA001-AC4F-418D-AE19-62706E023703}">
                      <ahyp:hlinkClr xmlns:ahyp="http://schemas.microsoft.com/office/drawing/2018/hyperlinkcolor" val="tx"/>
                    </a:ext>
                  </a:extLst>
                </a:hlinkClick>
              </a:rPr>
              <a:t>Burnt her inside out,</a:t>
            </a:r>
            <a:r>
              <a:rPr lang="en-GB" sz="900" dirty="0"/>
              <a:t> of course.</a:t>
            </a:r>
            <a:br>
              <a:rPr lang="en-GB" sz="900" dirty="0"/>
            </a:br>
            <a:br>
              <a:rPr lang="en-GB" sz="900" dirty="0"/>
            </a:br>
            <a:r>
              <a:rPr lang="en-GB" sz="900" dirty="0"/>
              <a:t>Eric: (involuntarily) </a:t>
            </a:r>
            <a:r>
              <a:rPr lang="en-GB" sz="900" dirty="0">
                <a:hlinkClick r:id="rId8">
                  <a:extLst>
                    <a:ext uri="{A12FA001-AC4F-418D-AE19-62706E023703}">
                      <ahyp:hlinkClr xmlns:ahyp="http://schemas.microsoft.com/office/drawing/2018/hyperlinkcolor" val="tx"/>
                    </a:ext>
                  </a:extLst>
                </a:hlinkClick>
              </a:rPr>
              <a:t>My god!</a:t>
            </a:r>
            <a:br>
              <a:rPr lang="en-GB" sz="900" dirty="0"/>
            </a:br>
            <a:br>
              <a:rPr lang="en-GB" sz="900" dirty="0"/>
            </a:br>
            <a:r>
              <a:rPr lang="en-GB" sz="900" dirty="0"/>
              <a:t>Inspector: Yes, she was in great agony. They did everything they could for her at the infirmary, but she died. Suicide, of course.</a:t>
            </a:r>
            <a:br>
              <a:rPr lang="en-GB" sz="900" dirty="0"/>
            </a:br>
            <a:br>
              <a:rPr lang="en-GB" sz="900" dirty="0"/>
            </a:br>
            <a:r>
              <a:rPr lang="en-GB" sz="900" dirty="0"/>
              <a:t>Birling</a:t>
            </a:r>
            <a:r>
              <a:rPr lang="en-GB" sz="900" dirty="0">
                <a:hlinkClick r:id="rId9">
                  <a:extLst>
                    <a:ext uri="{A12FA001-AC4F-418D-AE19-62706E023703}">
                      <ahyp:hlinkClr xmlns:ahyp="http://schemas.microsoft.com/office/drawing/2018/hyperlinkcolor" val="tx"/>
                    </a:ext>
                  </a:extLst>
                </a:hlinkClick>
              </a:rPr>
              <a:t>:</a:t>
            </a:r>
            <a:r>
              <a:rPr lang="en-GB" sz="900" dirty="0"/>
              <a:t> </a:t>
            </a:r>
            <a:r>
              <a:rPr lang="en-GB" sz="900" dirty="0">
                <a:hlinkClick r:id="rId10">
                  <a:extLst>
                    <a:ext uri="{A12FA001-AC4F-418D-AE19-62706E023703}">
                      <ahyp:hlinkClr xmlns:ahyp="http://schemas.microsoft.com/office/drawing/2018/hyperlinkcolor" val="tx"/>
                    </a:ext>
                  </a:extLst>
                </a:hlinkClick>
              </a:rPr>
              <a:t>(rather impatiently)</a:t>
            </a:r>
            <a:r>
              <a:rPr lang="en-GB" sz="900" dirty="0"/>
              <a:t> </a:t>
            </a:r>
            <a:r>
              <a:rPr lang="en-GB" sz="900" dirty="0">
                <a:hlinkClick r:id="rId11">
                  <a:extLst>
                    <a:ext uri="{A12FA001-AC4F-418D-AE19-62706E023703}">
                      <ahyp:hlinkClr xmlns:ahyp="http://schemas.microsoft.com/office/drawing/2018/hyperlinkcolor" val="tx"/>
                    </a:ext>
                  </a:extLst>
                </a:hlinkClick>
              </a:rPr>
              <a:t>Yes, yes. Horrid business</a:t>
            </a:r>
            <a:r>
              <a:rPr lang="en-GB" sz="900" dirty="0"/>
              <a:t>. But I don't understand why you should come here, inspector –</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11</a:t>
            </a:fld>
            <a:endParaRPr lang="en-GB"/>
          </a:p>
        </p:txBody>
      </p:sp>
      <p:sp>
        <p:nvSpPr>
          <p:cNvPr id="6" name="Rectangle 1">
            <a:extLst>
              <a:ext uri="{FF2B5EF4-FFF2-40B4-BE49-F238E27FC236}">
                <a16:creationId xmlns:a16="http://schemas.microsoft.com/office/drawing/2014/main" id="{986D6FC8-D4D8-4552-BD8A-CC9138D6CB6D}"/>
              </a:ext>
            </a:extLst>
          </p:cNvPr>
          <p:cNvSpPr>
            <a:spLocks noChangeArrowheads="1"/>
          </p:cNvSpPr>
          <p:nvPr/>
        </p:nvSpPr>
        <p:spPr bwMode="auto">
          <a:xfrm>
            <a:off x="4773338" y="382013"/>
            <a:ext cx="4236438" cy="609397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pt-BR" sz="900" dirty="0"/>
              <a:t>o inspetor entra, e Edna vai, fechando a porta depois dela. O inspetor não precisa de ser um grande homem, mas cria ao mesmo tempo uma impressão de solidez, solidez e propósito. É um homem na casa dos 50, vestido com um fato escuro da época. Fala com cuidado, com peso, e tem o hábito desconcertante de olhar atentamente para a pessoa a quem se dirige antes de falar.//</a:t>
            </a:r>
            <a:br>
              <a:rPr lang="pt-BR" sz="900" dirty="0"/>
            </a:br>
            <a:br>
              <a:rPr lang="pt-BR" sz="900" dirty="0"/>
            </a:br>
            <a:r>
              <a:rPr lang="pt-BR" sz="900" dirty="0"/>
              <a:t>Inspector: Sr. Birling?</a:t>
            </a:r>
            <a:br>
              <a:rPr lang="pt-BR" sz="900" dirty="0"/>
            </a:br>
            <a:br>
              <a:rPr lang="pt-BR" sz="900" dirty="0"/>
            </a:br>
            <a:r>
              <a:rPr lang="pt-BR" sz="900" dirty="0"/>
              <a:t>Birling: Sim. Sente-se inspetor.</a:t>
            </a:r>
            <a:br>
              <a:rPr lang="pt-BR" sz="900" dirty="0"/>
            </a:br>
            <a:br>
              <a:rPr lang="pt-BR" sz="900" dirty="0"/>
            </a:br>
            <a:r>
              <a:rPr lang="pt-BR" sz="900" dirty="0"/>
              <a:t>Inspetor: (sentado) Obrigado, senhor.</a:t>
            </a:r>
            <a:br>
              <a:rPr lang="pt-BR" sz="900" dirty="0"/>
            </a:br>
            <a:br>
              <a:rPr lang="pt-BR" sz="900" dirty="0"/>
            </a:br>
            <a:r>
              <a:rPr lang="pt-BR" sz="900" dirty="0"/>
              <a:t>Birling: Tomar um copo de vinho do Porto – ou um pouco de uísque?</a:t>
            </a:r>
            <a:br>
              <a:rPr lang="pt-BR" sz="900" dirty="0"/>
            </a:br>
            <a:br>
              <a:rPr lang="pt-BR" sz="900" dirty="0"/>
            </a:br>
            <a:r>
              <a:rPr lang="pt-BR" sz="900" dirty="0"/>
              <a:t>Inspector: Não, obrigado, Sr. Birling. Estou de serviço.</a:t>
            </a:r>
            <a:br>
              <a:rPr lang="pt-BR" sz="900" dirty="0"/>
            </a:br>
            <a:br>
              <a:rPr lang="pt-BR" sz="900" dirty="0"/>
            </a:br>
            <a:r>
              <a:rPr lang="pt-BR" sz="900" dirty="0"/>
              <a:t>Birling: És novo, não és?</a:t>
            </a:r>
            <a:br>
              <a:rPr lang="pt-BR" sz="900" dirty="0"/>
            </a:br>
            <a:br>
              <a:rPr lang="pt-BR" sz="900" dirty="0"/>
            </a:br>
            <a:r>
              <a:rPr lang="pt-BR" sz="900" dirty="0"/>
              <a:t>Inspetor: Sim, senhor. Só recentemente transferido.</a:t>
            </a:r>
            <a:br>
              <a:rPr lang="pt-BR" sz="900" dirty="0"/>
            </a:br>
            <a:br>
              <a:rPr lang="pt-BR" sz="900" dirty="0"/>
            </a:br>
            <a:r>
              <a:rPr lang="pt-BR" sz="900" dirty="0"/>
              <a:t>Birling: Pensei que estivesse. Fui vereador durante anos – e presidente da câmara há dois anos – e ainda estou no banco – por isso conheço muito bem os escritórios da polícia de Brumley – e pensei que nunca te tinha visto antes.</a:t>
            </a:r>
            <a:br>
              <a:rPr lang="pt-BR" sz="900" dirty="0"/>
            </a:br>
            <a:br>
              <a:rPr lang="pt-BR" sz="900" dirty="0"/>
            </a:br>
            <a:r>
              <a:rPr lang="pt-BR" sz="900" dirty="0"/>
              <a:t>Inspetor: Muito bem.</a:t>
            </a:r>
            <a:br>
              <a:rPr lang="pt-BR" sz="900" dirty="0"/>
            </a:br>
            <a:br>
              <a:rPr lang="pt-BR" sz="900" dirty="0"/>
            </a:br>
            <a:r>
              <a:rPr lang="pt-BR" sz="900" dirty="0"/>
              <a:t>Birling: Bem, o que posso fazer por si? Algum problema com um mandado?</a:t>
            </a:r>
            <a:br>
              <a:rPr lang="pt-BR" sz="900" dirty="0"/>
            </a:br>
            <a:br>
              <a:rPr lang="pt-BR" sz="900" dirty="0"/>
            </a:br>
            <a:r>
              <a:rPr lang="pt-BR" sz="900" dirty="0"/>
              <a:t>Inspector: Não, Sr. Birling.</a:t>
            </a:r>
            <a:br>
              <a:rPr lang="pt-BR" sz="900" dirty="0"/>
            </a:br>
            <a:br>
              <a:rPr lang="pt-BR" sz="900" dirty="0"/>
            </a:br>
            <a:r>
              <a:rPr lang="pt-BR" sz="900" dirty="0"/>
              <a:t>Birling: (depois de uma pausa, com um toque de impaciência) Bem, o que é então?</a:t>
            </a:r>
            <a:br>
              <a:rPr lang="pt-BR" sz="900" dirty="0"/>
            </a:br>
            <a:br>
              <a:rPr lang="pt-BR" sz="900" dirty="0"/>
            </a:br>
            <a:r>
              <a:rPr lang="pt-BR" sz="900" dirty="0"/>
              <a:t>Inspector: Gostaria de alguma informação, se não se importa, Sr. Birling. Há duas horas, uma jovem morreu na enfermaria. Tinha sido levada para lá esta tarde porque tinha engolido muito desinfetante forte. Queimou-a do avesso, claro.</a:t>
            </a:r>
            <a:br>
              <a:rPr lang="pt-BR" sz="900" dirty="0"/>
            </a:br>
            <a:br>
              <a:rPr lang="pt-BR" sz="900" dirty="0"/>
            </a:br>
            <a:r>
              <a:rPr lang="pt-BR" sz="900" dirty="0"/>
              <a:t>Eric: (involuntariamente) Meu Deus!</a:t>
            </a:r>
            <a:br>
              <a:rPr lang="pt-BR" sz="900" dirty="0"/>
            </a:br>
            <a:br>
              <a:rPr lang="pt-BR" sz="900" dirty="0"/>
            </a:br>
            <a:r>
              <a:rPr lang="pt-BR" sz="900" dirty="0"/>
              <a:t>Inspector: Sim, estava em grande agonia. Fizeram tudo o que podiam por ela na enfermaria, mas ela morreu. Suicídio, claro.</a:t>
            </a:r>
            <a:br>
              <a:rPr lang="pt-BR" sz="900" dirty="0"/>
            </a:br>
            <a:br>
              <a:rPr lang="pt-BR" sz="900" dirty="0"/>
            </a:br>
            <a:r>
              <a:rPr lang="pt-BR" sz="900" dirty="0"/>
              <a:t>Birling: (bastante impaciente) Sim, sim. Um negócio horrível. Mas não entendo por que deveria vir aqui, inspetor.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15245950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0632" y="382012"/>
            <a:ext cx="4130032" cy="609397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inspector: (</a:t>
            </a:r>
            <a:r>
              <a:rPr lang="en-GB" sz="900" dirty="0">
                <a:hlinkClick r:id="rId2">
                  <a:extLst>
                    <a:ext uri="{A12FA001-AC4F-418D-AE19-62706E023703}">
                      <ahyp:hlinkClr xmlns:ahyp="http://schemas.microsoft.com/office/drawing/2018/hyperlinkcolor" val="tx"/>
                    </a:ext>
                  </a:extLst>
                </a:hlinkClick>
              </a:rPr>
              <a:t>cutting through, massively)</a:t>
            </a:r>
            <a:r>
              <a:rPr lang="en-GB" sz="900" dirty="0"/>
              <a:t> I’ve been round to the room she had, and she'd left a letter there and a sort of diary. Like a lot of these young women who get into various kinds of trouble, she'd used more than one name. But her original name – her real name – was Eva Smith.</a:t>
            </a:r>
            <a:br>
              <a:rPr lang="en-GB" sz="900" dirty="0"/>
            </a:br>
            <a:br>
              <a:rPr lang="en-GB" sz="900" dirty="0"/>
            </a:br>
            <a:r>
              <a:rPr lang="en-GB" sz="900" dirty="0"/>
              <a:t>Birling: (thoughtfully) Eva Smith?</a:t>
            </a:r>
            <a:br>
              <a:rPr lang="en-GB" sz="900" dirty="0"/>
            </a:br>
            <a:br>
              <a:rPr lang="en-GB" sz="900" dirty="0"/>
            </a:br>
            <a:r>
              <a:rPr lang="en-GB" sz="900" dirty="0"/>
              <a:t>Inspector: Do you remember her, Mr Birling?</a:t>
            </a:r>
            <a:br>
              <a:rPr lang="en-GB" sz="900" dirty="0"/>
            </a:br>
            <a:br>
              <a:rPr lang="en-GB" sz="900" dirty="0"/>
            </a:br>
            <a:r>
              <a:rPr lang="en-GB" sz="900" dirty="0"/>
              <a:t>Birling: (slowly) No – I seem to remember hearing that name – Eva Smith – somewhere. But it doesn't convey anything to me. And I don't see where I come into this.</a:t>
            </a:r>
            <a:br>
              <a:rPr lang="en-GB" sz="900" dirty="0"/>
            </a:br>
            <a:br>
              <a:rPr lang="en-GB" sz="900" dirty="0"/>
            </a:br>
            <a:r>
              <a:rPr lang="en-GB" sz="900" dirty="0"/>
              <a:t>Inspector: She was employed in your works at one time.</a:t>
            </a:r>
            <a:br>
              <a:rPr lang="en-GB" sz="900" dirty="0"/>
            </a:br>
            <a:br>
              <a:rPr lang="en-GB" sz="900" dirty="0"/>
            </a:br>
            <a:r>
              <a:rPr lang="en-GB" sz="900" dirty="0"/>
              <a:t>Birling: Oh – that's it, is it? Well, </a:t>
            </a:r>
            <a:r>
              <a:rPr lang="en-GB" sz="900" dirty="0">
                <a:hlinkClick r:id="rId3">
                  <a:extLst>
                    <a:ext uri="{A12FA001-AC4F-418D-AE19-62706E023703}">
                      <ahyp:hlinkClr xmlns:ahyp="http://schemas.microsoft.com/office/drawing/2018/hyperlinkcolor" val="tx"/>
                    </a:ext>
                  </a:extLst>
                </a:hlinkClick>
              </a:rPr>
              <a:t>we've several hundred young women there, </a:t>
            </a:r>
            <a:r>
              <a:rPr lang="en-GB" sz="900" dirty="0" err="1">
                <a:hlinkClick r:id="rId3">
                  <a:extLst>
                    <a:ext uri="{A12FA001-AC4F-418D-AE19-62706E023703}">
                      <ahyp:hlinkClr xmlns:ahyp="http://schemas.microsoft.com/office/drawing/2018/hyperlinkcolor" val="tx"/>
                    </a:ext>
                  </a:extLst>
                </a:hlinkClick>
              </a:rPr>
              <a:t>y'know</a:t>
            </a:r>
            <a:r>
              <a:rPr lang="en-GB" sz="900" dirty="0">
                <a:hlinkClick r:id="rId3">
                  <a:extLst>
                    <a:ext uri="{A12FA001-AC4F-418D-AE19-62706E023703}">
                      <ahyp:hlinkClr xmlns:ahyp="http://schemas.microsoft.com/office/drawing/2018/hyperlinkcolor" val="tx"/>
                    </a:ext>
                  </a:extLst>
                </a:hlinkClick>
              </a:rPr>
              <a:t>, and they keep changing.</a:t>
            </a:r>
            <a:br>
              <a:rPr lang="en-GB" sz="900" dirty="0"/>
            </a:br>
            <a:br>
              <a:rPr lang="en-GB" sz="900" dirty="0"/>
            </a:br>
            <a:r>
              <a:rPr lang="en-GB" sz="900" dirty="0"/>
              <a:t>Inspector: This young women, Eva Smith, was out of the ordinary. I found a photograph of her in her lodgings. Perhaps you'd remember her from that.</a:t>
            </a:r>
            <a:br>
              <a:rPr lang="en-GB" sz="900" dirty="0"/>
            </a:br>
            <a:br>
              <a:rPr lang="en-GB" sz="900" dirty="0"/>
            </a:br>
            <a:r>
              <a:rPr lang="en-GB" sz="900" dirty="0"/>
              <a:t>// inspector takes a photograph, about postcard size, out of his pocket and goes to Birling. Both Gerald and Eric rise to have a look at the photograph, but the inspector interposes himself between them and the photograph. </a:t>
            </a:r>
            <a:r>
              <a:rPr lang="en-GB" sz="900" dirty="0">
                <a:hlinkClick r:id="rId4">
                  <a:extLst>
                    <a:ext uri="{A12FA001-AC4F-418D-AE19-62706E023703}">
                      <ahyp:hlinkClr xmlns:ahyp="http://schemas.microsoft.com/office/drawing/2018/hyperlinkcolor" val="tx"/>
                    </a:ext>
                  </a:extLst>
                </a:hlinkClick>
              </a:rPr>
              <a:t>They are surprised and rather annoyed</a:t>
            </a:r>
            <a:r>
              <a:rPr lang="en-GB" sz="900" dirty="0"/>
              <a:t>. Birling stares hard, and with recognition, at the photograph, which the inspector then replaces in his pocket.//</a:t>
            </a:r>
            <a:br>
              <a:rPr lang="en-GB" sz="900" dirty="0"/>
            </a:br>
            <a:br>
              <a:rPr lang="en-GB" sz="900" dirty="0"/>
            </a:br>
            <a:r>
              <a:rPr lang="en-GB" sz="900" dirty="0"/>
              <a:t>Gerald: (showing annoyance) </a:t>
            </a:r>
            <a:r>
              <a:rPr lang="en-GB" sz="900" dirty="0">
                <a:hlinkClick r:id="rId5">
                  <a:extLst>
                    <a:ext uri="{A12FA001-AC4F-418D-AE19-62706E023703}">
                      <ahyp:hlinkClr xmlns:ahyp="http://schemas.microsoft.com/office/drawing/2018/hyperlinkcolor" val="tx"/>
                    </a:ext>
                  </a:extLst>
                </a:hlinkClick>
              </a:rPr>
              <a:t>Any particular reason why I shouldn't see this girl's photograph, inspector?</a:t>
            </a:r>
            <a:br>
              <a:rPr lang="en-GB" sz="900" dirty="0"/>
            </a:br>
            <a:br>
              <a:rPr lang="en-GB" sz="900" dirty="0"/>
            </a:br>
            <a:r>
              <a:rPr lang="en-GB" sz="900" dirty="0"/>
              <a:t>Inspector: </a:t>
            </a:r>
            <a:r>
              <a:rPr lang="en-GB" sz="900" dirty="0">
                <a:hlinkClick r:id="rId6">
                  <a:extLst>
                    <a:ext uri="{A12FA001-AC4F-418D-AE19-62706E023703}">
                      <ahyp:hlinkClr xmlns:ahyp="http://schemas.microsoft.com/office/drawing/2018/hyperlinkcolor" val="tx"/>
                    </a:ext>
                  </a:extLst>
                </a:hlinkClick>
              </a:rPr>
              <a:t>(coolly, looking hard at him)</a:t>
            </a:r>
            <a:r>
              <a:rPr lang="en-GB" sz="900" dirty="0"/>
              <a:t> There might be.</a:t>
            </a:r>
            <a:br>
              <a:rPr lang="en-GB" sz="900" dirty="0"/>
            </a:br>
            <a:br>
              <a:rPr lang="en-GB" sz="900" dirty="0"/>
            </a:br>
            <a:r>
              <a:rPr lang="en-GB" sz="900" dirty="0"/>
              <a:t>Eric: And the same applies to me, I suppose?</a:t>
            </a:r>
            <a:br>
              <a:rPr lang="en-GB" sz="900" dirty="0"/>
            </a:br>
            <a:br>
              <a:rPr lang="en-GB" sz="900" dirty="0"/>
            </a:br>
            <a:r>
              <a:rPr lang="en-GB" sz="900" dirty="0"/>
              <a:t>Inspector: Yes.</a:t>
            </a:r>
            <a:br>
              <a:rPr lang="en-GB" sz="900" dirty="0"/>
            </a:br>
            <a:br>
              <a:rPr lang="en-GB" sz="900" dirty="0"/>
            </a:br>
            <a:r>
              <a:rPr lang="en-GB" sz="900" dirty="0"/>
              <a:t>Gerald: I can't imagine what it could be.</a:t>
            </a:r>
            <a:br>
              <a:rPr lang="en-GB" sz="900" dirty="0"/>
            </a:br>
            <a:br>
              <a:rPr lang="en-GB" sz="900" dirty="0"/>
            </a:br>
            <a:r>
              <a:rPr lang="en-GB" sz="900" dirty="0"/>
              <a:t>Eric: Neither can I.</a:t>
            </a:r>
            <a:br>
              <a:rPr lang="en-GB" sz="900" dirty="0"/>
            </a:br>
            <a:br>
              <a:rPr lang="en-GB" sz="900" dirty="0"/>
            </a:br>
            <a:r>
              <a:rPr lang="en-GB" sz="900" dirty="0"/>
              <a:t>Birling: And I must say, I agree with them, inspector.</a:t>
            </a:r>
            <a:br>
              <a:rPr lang="en-GB" sz="900" dirty="0"/>
            </a:br>
            <a:br>
              <a:rPr lang="en-GB" sz="900" dirty="0"/>
            </a:br>
            <a:r>
              <a:rPr lang="en-GB" sz="900" dirty="0"/>
              <a:t>Inspector: It's the way I like to go to work. One person and one line of inquiry at a time. Otherwise, there's a muddle.</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12</a:t>
            </a:fld>
            <a:endParaRPr lang="en-GB"/>
          </a:p>
        </p:txBody>
      </p:sp>
      <p:sp>
        <p:nvSpPr>
          <p:cNvPr id="6" name="Rectangle 1">
            <a:extLst>
              <a:ext uri="{FF2B5EF4-FFF2-40B4-BE49-F238E27FC236}">
                <a16:creationId xmlns:a16="http://schemas.microsoft.com/office/drawing/2014/main" id="{C240063E-D9CD-45D1-9B6E-5FD21AFAEAA9}"/>
              </a:ext>
            </a:extLst>
          </p:cNvPr>
          <p:cNvSpPr>
            <a:spLocks noChangeArrowheads="1"/>
          </p:cNvSpPr>
          <p:nvPr/>
        </p:nvSpPr>
        <p:spPr bwMode="auto">
          <a:xfrm>
            <a:off x="4773336" y="382012"/>
            <a:ext cx="4130032" cy="609397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pt-BR" sz="900" dirty="0"/>
              <a:t>inspetor: (cortando, massivamente) eu estive em volta para o quarto que ela tinha, e ela tinha deixado uma carta lá e uma espécie de diário. Como muitas destas jovens que se metem em vários tipos de problemas, ela usou mais do que um nome. Mas o seu nome original - o seu nome verdadeiro - era Eva Smith.</a:t>
            </a:r>
            <a:br>
              <a:rPr lang="pt-BR" sz="900" dirty="0"/>
            </a:br>
            <a:br>
              <a:rPr lang="pt-BR" sz="900" dirty="0"/>
            </a:br>
            <a:r>
              <a:rPr lang="pt-BR" sz="900" dirty="0"/>
              <a:t>Birling: (pensativamente) Eva Smith?</a:t>
            </a:r>
            <a:br>
              <a:rPr lang="pt-BR" sz="900" dirty="0"/>
            </a:br>
            <a:br>
              <a:rPr lang="pt-BR" sz="900" dirty="0"/>
            </a:br>
            <a:r>
              <a:rPr lang="pt-BR" sz="900" dirty="0"/>
              <a:t>Inspector: Lembra-se dela, Sr. Birling?</a:t>
            </a:r>
            <a:br>
              <a:rPr lang="pt-BR" sz="900" dirty="0"/>
            </a:br>
            <a:br>
              <a:rPr lang="pt-BR" sz="900" dirty="0"/>
            </a:br>
            <a:r>
              <a:rPr lang="pt-BR" sz="900" dirty="0"/>
              <a:t>Birling: (lentamente) Não – lembro-me de ouvir esse nome – Eva Smith – algures. Mas não me transmite nada. E não vejo onde me me dedão.</a:t>
            </a:r>
            <a:br>
              <a:rPr lang="pt-BR" sz="900" dirty="0"/>
            </a:br>
            <a:br>
              <a:rPr lang="pt-BR" sz="900" dirty="0"/>
            </a:br>
            <a:r>
              <a:rPr lang="pt-BR" sz="900" dirty="0"/>
              <a:t>Inspector: Ela já trabalhou nos seus trabalhos.</a:t>
            </a:r>
            <a:br>
              <a:rPr lang="pt-BR" sz="900" dirty="0"/>
            </a:br>
            <a:br>
              <a:rPr lang="pt-BR" sz="900" dirty="0"/>
            </a:br>
            <a:r>
              <a:rPr lang="pt-BR" sz="900" dirty="0"/>
              <a:t>Birling: Oh - é isso, não é? Bem, temos lá várias centenas de jovens mulheres, sabes, e elas continuam a mudar.</a:t>
            </a:r>
            <a:br>
              <a:rPr lang="pt-BR" sz="900" dirty="0"/>
            </a:br>
            <a:br>
              <a:rPr lang="pt-BR" sz="900" dirty="0"/>
            </a:br>
            <a:r>
              <a:rPr lang="pt-BR" sz="900" dirty="0"/>
              <a:t>Inspector: Esta jovem mulher, Eva Smith, estava fora do comum. Encontrei uma fotografia dela nos alojamentos dela. Talvez se lembre dela disso.</a:t>
            </a:r>
            <a:br>
              <a:rPr lang="pt-BR" sz="900" dirty="0"/>
            </a:br>
            <a:br>
              <a:rPr lang="pt-BR" sz="900" dirty="0"/>
            </a:br>
            <a:r>
              <a:rPr lang="pt-BR" sz="900" dirty="0"/>
              <a:t>// inspetor tira uma fotografia, sobre o tamanho do cartão postal, fora do bolso e vai para Birling. Gerald e Eric levantam-se para dar uma olhada na fotografia, mas o inspetor interpõe-se entre eles e a fotografia. Estão surpreendidos e bastante irritados. Birling olha com força, e com reconhecimento, na fotografia, que o inspetor substitui no bolso.//</a:t>
            </a:r>
            <a:br>
              <a:rPr lang="pt-BR" sz="900" dirty="0"/>
            </a:br>
            <a:br>
              <a:rPr lang="pt-BR" sz="900" dirty="0"/>
            </a:br>
            <a:r>
              <a:rPr lang="pt-BR" sz="900" dirty="0"/>
              <a:t>Gerald: Algum motivo em particular para não ver a fotografia desta rapariga, inspetor?</a:t>
            </a:r>
            <a:br>
              <a:rPr lang="pt-BR" sz="900" dirty="0"/>
            </a:br>
            <a:br>
              <a:rPr lang="pt-BR" sz="900" dirty="0"/>
            </a:br>
            <a:r>
              <a:rPr lang="pt-BR" sz="900" dirty="0"/>
              <a:t>Inspetor: (friamente, olhando para ele) Pode haver.</a:t>
            </a:r>
            <a:br>
              <a:rPr lang="pt-BR" sz="900" dirty="0"/>
            </a:br>
            <a:br>
              <a:rPr lang="pt-BR" sz="900" dirty="0"/>
            </a:br>
            <a:r>
              <a:rPr lang="pt-BR" sz="900" dirty="0"/>
              <a:t>Eric: E o mesmo se aplica a mim, suponho?</a:t>
            </a:r>
            <a:br>
              <a:rPr lang="pt-BR" sz="900" dirty="0"/>
            </a:br>
            <a:br>
              <a:rPr lang="pt-BR" sz="900" dirty="0"/>
            </a:br>
            <a:r>
              <a:rPr lang="pt-BR" sz="900" dirty="0"/>
              <a:t>Inspetor: Sim.</a:t>
            </a:r>
            <a:br>
              <a:rPr lang="pt-BR" sz="900" dirty="0"/>
            </a:br>
            <a:br>
              <a:rPr lang="pt-BR" sz="900" dirty="0"/>
            </a:br>
            <a:r>
              <a:rPr lang="pt-BR" sz="900" dirty="0"/>
              <a:t>Gerald: Não consigo imaginar o que pode ser.</a:t>
            </a:r>
            <a:br>
              <a:rPr lang="pt-BR" sz="900" dirty="0"/>
            </a:br>
            <a:br>
              <a:rPr lang="pt-BR" sz="900" dirty="0"/>
            </a:br>
            <a:r>
              <a:rPr lang="pt-BR" sz="900" dirty="0"/>
              <a:t>Eric: Nem eu.</a:t>
            </a:r>
            <a:br>
              <a:rPr lang="pt-BR" sz="900" dirty="0"/>
            </a:br>
            <a:br>
              <a:rPr lang="pt-BR" sz="900" dirty="0"/>
            </a:br>
            <a:r>
              <a:rPr lang="pt-BR" sz="900" dirty="0"/>
              <a:t>Birling: E devo dizer que concordo com eles, inspetor.</a:t>
            </a:r>
            <a:br>
              <a:rPr lang="pt-BR" sz="900" dirty="0"/>
            </a:br>
            <a:br>
              <a:rPr lang="pt-BR" sz="900" dirty="0"/>
            </a:br>
            <a:r>
              <a:rPr lang="pt-BR" sz="900" dirty="0"/>
              <a:t>Inspector: É assim que eu gosto de ir trabalhar. Uma pessoa e uma linha de investigação de cada vez. Caso contrário, há uma confusão.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3727719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0632" y="382012"/>
            <a:ext cx="4197144" cy="609397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Birling: I see. Sensible really. (moves restlessly, then turns.) you've had enough of that port, Eric.</a:t>
            </a:r>
            <a:br>
              <a:rPr lang="en-GB" sz="900" dirty="0"/>
            </a:br>
            <a:br>
              <a:rPr lang="en-GB" sz="900" dirty="0"/>
            </a:br>
            <a:r>
              <a:rPr lang="en-GB" sz="900" dirty="0"/>
              <a:t>// the inspector is watching Birling and now Birling notices him.//</a:t>
            </a:r>
            <a:br>
              <a:rPr lang="en-GB" sz="900" dirty="0"/>
            </a:br>
            <a:br>
              <a:rPr lang="en-GB" sz="900" dirty="0"/>
            </a:br>
            <a:r>
              <a:rPr lang="en-GB" sz="900" dirty="0"/>
              <a:t>Inspector: I think you remember Eva Smith now don't you. Mr Birling?</a:t>
            </a:r>
            <a:br>
              <a:rPr lang="en-GB" sz="900" dirty="0"/>
            </a:br>
            <a:br>
              <a:rPr lang="en-GB" sz="900" dirty="0"/>
            </a:br>
            <a:r>
              <a:rPr lang="en-GB" sz="900" dirty="0"/>
              <a:t>Birling: Yes, I do. She was one of my employees and then I discharged her.</a:t>
            </a:r>
            <a:br>
              <a:rPr lang="en-GB" sz="900" dirty="0"/>
            </a:br>
            <a:br>
              <a:rPr lang="en-GB" sz="900" dirty="0"/>
            </a:br>
            <a:r>
              <a:rPr lang="en-GB" sz="900" dirty="0"/>
              <a:t>Eric: Is that why she committed suicide? When was this, father?</a:t>
            </a:r>
            <a:br>
              <a:rPr lang="en-GB" sz="900" dirty="0"/>
            </a:br>
            <a:br>
              <a:rPr lang="en-GB" sz="900" dirty="0"/>
            </a:br>
            <a:r>
              <a:rPr lang="en-GB" sz="900" dirty="0"/>
              <a:t>Birling: </a:t>
            </a:r>
            <a:r>
              <a:rPr lang="en-GB" sz="900" dirty="0">
                <a:hlinkClick r:id="rId2">
                  <a:extLst>
                    <a:ext uri="{A12FA001-AC4F-418D-AE19-62706E023703}">
                      <ahyp:hlinkClr xmlns:ahyp="http://schemas.microsoft.com/office/drawing/2018/hyperlinkcolor" val="tx"/>
                    </a:ext>
                  </a:extLst>
                </a:hlinkClick>
              </a:rPr>
              <a:t>Just keep quiet, Eric</a:t>
            </a:r>
            <a:r>
              <a:rPr lang="en-GB" sz="900" dirty="0"/>
              <a:t>, and don't get excited. This girl left us nearly two years ago. Let me see – it must have been in the early autumn of nineteen-ten.</a:t>
            </a:r>
            <a:br>
              <a:rPr lang="en-GB" sz="900" dirty="0"/>
            </a:br>
            <a:br>
              <a:rPr lang="en-GB" sz="900" dirty="0"/>
            </a:br>
            <a:r>
              <a:rPr lang="en-GB" sz="900" dirty="0"/>
              <a:t>Inspector: Yes. End of September, nineteen-ten.</a:t>
            </a:r>
            <a:br>
              <a:rPr lang="en-GB" sz="900" dirty="0"/>
            </a:br>
            <a:br>
              <a:rPr lang="en-GB" sz="900" dirty="0"/>
            </a:br>
            <a:r>
              <a:rPr lang="en-GB" sz="900" dirty="0"/>
              <a:t>Birling: That's right.</a:t>
            </a:r>
            <a:br>
              <a:rPr lang="en-GB" sz="900" dirty="0"/>
            </a:br>
            <a:br>
              <a:rPr lang="en-GB" sz="900" dirty="0"/>
            </a:br>
            <a:r>
              <a:rPr lang="en-GB" sz="900" dirty="0"/>
              <a:t>Gerald: Look here, sir. Wouldn't you rather I was out of this?</a:t>
            </a:r>
            <a:br>
              <a:rPr lang="en-GB" sz="900" dirty="0"/>
            </a:br>
            <a:br>
              <a:rPr lang="en-GB" sz="900" dirty="0"/>
            </a:br>
            <a:r>
              <a:rPr lang="en-GB" sz="900" dirty="0"/>
              <a:t>Birling: I don't mind your being here, Gerald. And I’m sure you've no objection, have you, inspector? </a:t>
            </a:r>
            <a:r>
              <a:rPr lang="en-GB" sz="900" dirty="0">
                <a:hlinkClick r:id="rId3">
                  <a:extLst>
                    <a:ext uri="{A12FA001-AC4F-418D-AE19-62706E023703}">
                      <ahyp:hlinkClr xmlns:ahyp="http://schemas.microsoft.com/office/drawing/2018/hyperlinkcolor" val="tx"/>
                    </a:ext>
                  </a:extLst>
                </a:hlinkClick>
              </a:rPr>
              <a:t>Perhaps I ought to explain first that this is Mr Gerald croft – the son of sir George croft</a:t>
            </a:r>
            <a:r>
              <a:rPr lang="en-GB" sz="900" dirty="0"/>
              <a:t> – you know, crofts limited.</a:t>
            </a:r>
            <a:br>
              <a:rPr lang="en-GB" sz="900" dirty="0"/>
            </a:br>
            <a:br>
              <a:rPr lang="en-GB" sz="900" dirty="0"/>
            </a:br>
            <a:r>
              <a:rPr lang="en-GB" sz="900" dirty="0"/>
              <a:t>Inspector: Mr Gerald croft, eh?</a:t>
            </a:r>
            <a:br>
              <a:rPr lang="en-GB" sz="900" dirty="0"/>
            </a:br>
            <a:br>
              <a:rPr lang="en-GB" sz="900" dirty="0"/>
            </a:br>
            <a:r>
              <a:rPr lang="en-GB" sz="900" dirty="0"/>
              <a:t>Birling: Yes. Incidentally we've been modestly celebrating his engagement to my daughter, Sheila.</a:t>
            </a:r>
            <a:br>
              <a:rPr lang="en-GB" sz="900" dirty="0"/>
            </a:br>
            <a:br>
              <a:rPr lang="en-GB" sz="900" dirty="0"/>
            </a:br>
            <a:r>
              <a:rPr lang="en-GB" sz="900" dirty="0"/>
              <a:t>Inspector: I see. Mr croft is going to marry miss Sheila Birling?</a:t>
            </a:r>
            <a:br>
              <a:rPr lang="en-GB" sz="900" dirty="0"/>
            </a:br>
            <a:br>
              <a:rPr lang="en-GB" sz="900" dirty="0"/>
            </a:br>
            <a:r>
              <a:rPr lang="en-GB" sz="900" dirty="0"/>
              <a:t>Gerald: (smiling) I hope so.</a:t>
            </a:r>
            <a:br>
              <a:rPr lang="en-GB" sz="900" dirty="0"/>
            </a:br>
            <a:br>
              <a:rPr lang="en-GB" sz="900" dirty="0"/>
            </a:br>
            <a:r>
              <a:rPr lang="en-GB" sz="900" dirty="0"/>
              <a:t>Inspector: (gravely) Then I'd prefer you to stay.</a:t>
            </a:r>
            <a:br>
              <a:rPr lang="en-GB" sz="900" dirty="0"/>
            </a:br>
            <a:br>
              <a:rPr lang="en-GB" sz="900" dirty="0"/>
            </a:br>
            <a:r>
              <a:rPr lang="en-GB" sz="900" dirty="0"/>
              <a:t>Gerald: (surprised) Oh – all right.</a:t>
            </a:r>
            <a:br>
              <a:rPr lang="en-GB" sz="900" dirty="0"/>
            </a:br>
            <a:br>
              <a:rPr lang="en-GB" sz="900" dirty="0"/>
            </a:br>
            <a:r>
              <a:rPr lang="en-GB" sz="900" dirty="0"/>
              <a:t>Birling: (somewhat impatiently) Look – there's nothing mysterious – or scandalous – about this business – at least not so far as I’m concerned. It's perfectly straightforward case, and as it happened more than eighteen months ago – nearly two years ago – obviously it has nothing whatever to do with </a:t>
            </a:r>
            <a:r>
              <a:rPr lang="en-GB" sz="900" dirty="0">
                <a:hlinkClick r:id="rId4">
                  <a:extLst>
                    <a:ext uri="{A12FA001-AC4F-418D-AE19-62706E023703}">
                      <ahyp:hlinkClr xmlns:ahyp="http://schemas.microsoft.com/office/drawing/2018/hyperlinkcolor" val="tx"/>
                    </a:ext>
                  </a:extLst>
                </a:hlinkClick>
              </a:rPr>
              <a:t>the wretched girl's suicide</a:t>
            </a:r>
            <a:r>
              <a:rPr lang="en-GB" sz="900" dirty="0"/>
              <a:t>. Eh, inspector?</a:t>
            </a:r>
            <a:br>
              <a:rPr lang="en-GB" sz="900" dirty="0"/>
            </a:br>
            <a:br>
              <a:rPr lang="en-GB" sz="900" dirty="0"/>
            </a:br>
            <a:r>
              <a:rPr lang="en-GB" sz="900" dirty="0"/>
              <a:t>Inspector: No, sir. I can't agree with you there.</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13</a:t>
            </a:fld>
            <a:endParaRPr lang="en-GB"/>
          </a:p>
        </p:txBody>
      </p:sp>
      <p:sp>
        <p:nvSpPr>
          <p:cNvPr id="6" name="Rectangle 1">
            <a:extLst>
              <a:ext uri="{FF2B5EF4-FFF2-40B4-BE49-F238E27FC236}">
                <a16:creationId xmlns:a16="http://schemas.microsoft.com/office/drawing/2014/main" id="{DB4C3621-4F53-47C3-A08C-19564854E86E}"/>
              </a:ext>
            </a:extLst>
          </p:cNvPr>
          <p:cNvSpPr>
            <a:spLocks noChangeArrowheads="1"/>
          </p:cNvSpPr>
          <p:nvPr/>
        </p:nvSpPr>
        <p:spPr bwMode="auto">
          <a:xfrm>
            <a:off x="4772085" y="312763"/>
            <a:ext cx="4197144" cy="62324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pt-BR" sz="900" dirty="0"/>
              <a:t>Birling: Estou a ver. Sensato, na verdade. (move-se inquieto, depois vira-se.) Já se fartou daquele porto, Eric.</a:t>
            </a:r>
            <a:br>
              <a:rPr lang="pt-BR" sz="900" dirty="0"/>
            </a:br>
            <a:br>
              <a:rPr lang="pt-BR" sz="900" dirty="0"/>
            </a:br>
            <a:r>
              <a:rPr lang="pt-BR" sz="900" dirty="0"/>
              <a:t>// o inspetor está a vigiar o Birling e agora o Birling repara nele.//</a:t>
            </a:r>
            <a:br>
              <a:rPr lang="pt-BR" sz="900" dirty="0"/>
            </a:br>
            <a:br>
              <a:rPr lang="pt-BR" sz="900" dirty="0"/>
            </a:br>
            <a:r>
              <a:rPr lang="pt-BR" sz="900" dirty="0"/>
              <a:t>Inspector: Acho que se lembra de Eva Smith agora, não é? Mr Birling?</a:t>
            </a:r>
            <a:br>
              <a:rPr lang="pt-BR" sz="900" dirty="0"/>
            </a:br>
            <a:br>
              <a:rPr lang="pt-BR" sz="900" dirty="0"/>
            </a:br>
            <a:r>
              <a:rPr lang="pt-BR" sz="900" dirty="0"/>
              <a:t>Birling: Sim, tenho. Era uma das minhas funcionárias e depois despedi-a.</a:t>
            </a:r>
            <a:br>
              <a:rPr lang="pt-BR" sz="900" dirty="0"/>
            </a:br>
            <a:br>
              <a:rPr lang="pt-BR" sz="900" dirty="0"/>
            </a:br>
            <a:r>
              <a:rPr lang="pt-BR" sz="900" dirty="0"/>
              <a:t>Eric: Foi por isso que se suicidou? Quando foi isto, padre?</a:t>
            </a:r>
            <a:br>
              <a:rPr lang="pt-BR" sz="900" dirty="0"/>
            </a:br>
            <a:br>
              <a:rPr lang="pt-BR" sz="900" dirty="0"/>
            </a:br>
            <a:r>
              <a:rPr lang="pt-BR" sz="900" dirty="0"/>
              <a:t>Birling: Fica quieto, Eric, e não te enrômos. Esta rapariga deixou-nos há quase dois anos. Deixe-me ver – deve ter sido no início do outono de 1910.</a:t>
            </a:r>
            <a:br>
              <a:rPr lang="pt-BR" sz="900" dirty="0"/>
            </a:br>
            <a:br>
              <a:rPr lang="pt-BR" sz="900" dirty="0"/>
            </a:br>
            <a:r>
              <a:rPr lang="pt-BR" sz="900" dirty="0"/>
              <a:t>Inspetor: Sim. Fim de setembro, 191.</a:t>
            </a:r>
            <a:br>
              <a:rPr lang="pt-BR" sz="900" dirty="0"/>
            </a:br>
            <a:br>
              <a:rPr lang="pt-BR" sz="900" dirty="0"/>
            </a:br>
            <a:r>
              <a:rPr lang="pt-BR" sz="900" dirty="0"/>
              <a:t>Birling: Está certo.</a:t>
            </a:r>
            <a:br>
              <a:rPr lang="pt-BR" sz="900" dirty="0"/>
            </a:br>
            <a:br>
              <a:rPr lang="pt-BR" sz="900" dirty="0"/>
            </a:br>
            <a:r>
              <a:rPr lang="pt-BR" sz="900" dirty="0"/>
              <a:t>Gerald: Olhe aqui, senhor. Não preferias que eu estivesse fora disto?</a:t>
            </a:r>
            <a:br>
              <a:rPr lang="pt-BR" sz="900" dirty="0"/>
            </a:br>
            <a:br>
              <a:rPr lang="pt-BR" sz="900" dirty="0"/>
            </a:br>
            <a:r>
              <a:rPr lang="pt-BR" sz="900" dirty="0"/>
              <a:t>Birling: Não me importo que esteja aqui, Gerald. E tenho certeza que não tem objeções, não é, inspetor? Talvez deva explicar primeiro que este é o Sr. Gerald croft - filho de Sir George croft - sabe, crofts limitado.</a:t>
            </a:r>
            <a:br>
              <a:rPr lang="pt-BR" sz="900" dirty="0"/>
            </a:br>
            <a:br>
              <a:rPr lang="pt-BR" sz="900" dirty="0"/>
            </a:br>
            <a:r>
              <a:rPr lang="pt-BR" sz="900" dirty="0"/>
              <a:t>Inspetor: Sr. Gerald croft, eh?</a:t>
            </a:r>
            <a:br>
              <a:rPr lang="pt-BR" sz="900" dirty="0"/>
            </a:br>
            <a:br>
              <a:rPr lang="pt-BR" sz="900" dirty="0"/>
            </a:br>
            <a:r>
              <a:rPr lang="pt-BR" sz="900" dirty="0"/>
              <a:t>Birling: Sim. A propósito, temos celebrado modestamente o noivado dele com a minha filha, Sheila.</a:t>
            </a:r>
            <a:br>
              <a:rPr lang="pt-BR" sz="900" dirty="0"/>
            </a:br>
            <a:br>
              <a:rPr lang="pt-BR" sz="900" dirty="0"/>
            </a:br>
            <a:r>
              <a:rPr lang="pt-BR" sz="900" dirty="0"/>
              <a:t>Inspector: Estou a ver. O Sr. Croft vai casar-se com a Menina Sheila Birling?</a:t>
            </a:r>
            <a:br>
              <a:rPr lang="pt-BR" sz="900" dirty="0"/>
            </a:br>
            <a:br>
              <a:rPr lang="pt-BR" sz="900" dirty="0"/>
            </a:br>
            <a:r>
              <a:rPr lang="pt-BR" sz="900" dirty="0"/>
              <a:t>Gerald: (sorrindo) Espero que sim.</a:t>
            </a:r>
            <a:br>
              <a:rPr lang="pt-BR" sz="900" dirty="0"/>
            </a:br>
            <a:br>
              <a:rPr lang="pt-BR" sz="900" dirty="0"/>
            </a:br>
            <a:r>
              <a:rPr lang="pt-BR" sz="900" dirty="0"/>
              <a:t>Inspetor: (gravemente) Então prefiro que fique.</a:t>
            </a:r>
            <a:br>
              <a:rPr lang="pt-BR" sz="900" dirty="0"/>
            </a:br>
            <a:br>
              <a:rPr lang="pt-BR" sz="900" dirty="0"/>
            </a:br>
            <a:r>
              <a:rPr lang="pt-BR" sz="900" dirty="0"/>
              <a:t>Gerald: (surpreendido) Oh - tudo bem.</a:t>
            </a:r>
            <a:br>
              <a:rPr lang="pt-BR" sz="900" dirty="0"/>
            </a:br>
            <a:br>
              <a:rPr lang="pt-BR" sz="900" dirty="0"/>
            </a:br>
            <a:r>
              <a:rPr lang="pt-BR" sz="900" dirty="0"/>
              <a:t>Birling: (um pouco impaciente) Olhe – não há nada misterioso – ou escandaloso – sobre este negócio – pelo menos não no que me diz respeito. É um caso perfeitamente simples, e como aconteceu há mais de 18 meses - há quase dois anos - obviamente não tem nada a ver com o suicídio da menina miserável. Inspetor?</a:t>
            </a:r>
            <a:br>
              <a:rPr lang="pt-BR" sz="900" dirty="0"/>
            </a:br>
            <a:br>
              <a:rPr lang="pt-BR" sz="900" dirty="0"/>
            </a:br>
            <a:r>
              <a:rPr lang="pt-BR" sz="900" dirty="0"/>
              <a:t>Inspector: Não, senhor. Não posso concordar contigo.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6543640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0632" y="451261"/>
            <a:ext cx="4156451" cy="595547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Birling: Why not?</a:t>
            </a:r>
            <a:br>
              <a:rPr lang="en-GB" sz="900" dirty="0"/>
            </a:br>
            <a:br>
              <a:rPr lang="en-GB" sz="900" dirty="0"/>
            </a:br>
            <a:r>
              <a:rPr lang="en-GB" sz="900" dirty="0"/>
              <a:t>Inspector: Because what happened to her then may have determined what happened to her afterwards, and what happened to her afterwards may have driven her to suicide. </a:t>
            </a:r>
            <a:r>
              <a:rPr lang="en-GB" sz="900" dirty="0">
                <a:hlinkClick r:id="rId2">
                  <a:extLst>
                    <a:ext uri="{A12FA001-AC4F-418D-AE19-62706E023703}">
                      <ahyp:hlinkClr xmlns:ahyp="http://schemas.microsoft.com/office/drawing/2018/hyperlinkcolor" val="tx"/>
                    </a:ext>
                  </a:extLst>
                </a:hlinkClick>
              </a:rPr>
              <a:t>A chain of events.</a:t>
            </a:r>
            <a:br>
              <a:rPr lang="en-GB" sz="900" dirty="0"/>
            </a:br>
            <a:br>
              <a:rPr lang="en-GB" sz="900" dirty="0"/>
            </a:br>
            <a:r>
              <a:rPr lang="en-GB" sz="900" dirty="0"/>
              <a:t>Birling: Oh well – put like that, there's something in what you say. Still, I can't accept any responsibility. </a:t>
            </a:r>
            <a:r>
              <a:rPr lang="en-GB" sz="900" dirty="0">
                <a:hlinkClick r:id="rId3">
                  <a:extLst>
                    <a:ext uri="{A12FA001-AC4F-418D-AE19-62706E023703}">
                      <ahyp:hlinkClr xmlns:ahyp="http://schemas.microsoft.com/office/drawing/2018/hyperlinkcolor" val="tx"/>
                    </a:ext>
                  </a:extLst>
                </a:hlinkClick>
              </a:rPr>
              <a:t>If we were all responsible for everything that happened to everybody we'd had anything to do with, it would be very awkward, wouldn't it?</a:t>
            </a:r>
            <a:br>
              <a:rPr lang="en-GB" sz="900" dirty="0"/>
            </a:br>
            <a:br>
              <a:rPr lang="en-GB" sz="900" dirty="0"/>
            </a:br>
            <a:r>
              <a:rPr lang="en-GB" sz="900" dirty="0"/>
              <a:t>Inspector: Very awkward.</a:t>
            </a:r>
            <a:br>
              <a:rPr lang="en-GB" sz="900" dirty="0"/>
            </a:br>
            <a:br>
              <a:rPr lang="en-GB" sz="900" dirty="0"/>
            </a:br>
            <a:r>
              <a:rPr lang="en-GB" sz="900" dirty="0"/>
              <a:t>Birling: We'd all be in an impossible position, wouldn't we?</a:t>
            </a:r>
            <a:br>
              <a:rPr lang="en-GB" sz="900" dirty="0"/>
            </a:br>
            <a:br>
              <a:rPr lang="en-GB" sz="900" dirty="0"/>
            </a:br>
            <a:r>
              <a:rPr lang="en-GB" sz="900" dirty="0"/>
              <a:t>Eric: By </a:t>
            </a:r>
            <a:r>
              <a:rPr lang="en-GB" sz="900" dirty="0" err="1"/>
              <a:t>jove</a:t>
            </a:r>
            <a:r>
              <a:rPr lang="en-GB" sz="900" dirty="0"/>
              <a:t>, yes. And as you were saying, dad, a man has to look after himself-</a:t>
            </a:r>
            <a:br>
              <a:rPr lang="en-GB" sz="900" dirty="0"/>
            </a:br>
            <a:br>
              <a:rPr lang="en-GB" sz="900" dirty="0"/>
            </a:br>
            <a:r>
              <a:rPr lang="en-GB" sz="900" dirty="0"/>
              <a:t>Birling: Yes, well, we needn't go into all that.</a:t>
            </a:r>
            <a:br>
              <a:rPr lang="en-GB" sz="900" dirty="0"/>
            </a:br>
            <a:br>
              <a:rPr lang="en-GB" sz="900" dirty="0"/>
            </a:br>
            <a:r>
              <a:rPr lang="en-GB" sz="900" dirty="0"/>
              <a:t>Inspector: Go into what?</a:t>
            </a:r>
            <a:br>
              <a:rPr lang="en-GB" sz="900" dirty="0"/>
            </a:br>
            <a:br>
              <a:rPr lang="en-GB" sz="900" dirty="0"/>
            </a:br>
            <a:r>
              <a:rPr lang="en-GB" sz="900" dirty="0"/>
              <a:t>Birling: Oh – just before you came – I’d been giving these young men a little good advice. Now – about this girl, Eva Smith. I remember her quite well now. She was a </a:t>
            </a:r>
            <a:r>
              <a:rPr lang="en-GB" sz="900" dirty="0">
                <a:hlinkClick r:id="rId4">
                  <a:extLst>
                    <a:ext uri="{A12FA001-AC4F-418D-AE19-62706E023703}">
                      <ahyp:hlinkClr xmlns:ahyp="http://schemas.microsoft.com/office/drawing/2018/hyperlinkcolor" val="tx"/>
                    </a:ext>
                  </a:extLst>
                </a:hlinkClick>
              </a:rPr>
              <a:t>lively good-looking girl – country-bred</a:t>
            </a:r>
            <a:r>
              <a:rPr lang="en-GB" sz="900" dirty="0"/>
              <a:t>, I fancy – and she'd been working in one of our machine shops for over a year. A good worker too. In fact, the foreman there told me he was ready to promote her into what we call a leading operator – head of a small group of girls. But after they came back from their holidays that august, they were all rather restless, and </a:t>
            </a:r>
            <a:r>
              <a:rPr lang="en-GB" sz="900" dirty="0">
                <a:hlinkClick r:id="rId5">
                  <a:extLst>
                    <a:ext uri="{A12FA001-AC4F-418D-AE19-62706E023703}">
                      <ahyp:hlinkClr xmlns:ahyp="http://schemas.microsoft.com/office/drawing/2018/hyperlinkcolor" val="tx"/>
                    </a:ext>
                  </a:extLst>
                </a:hlinkClick>
              </a:rPr>
              <a:t>they suddenly decided to ask for more money</a:t>
            </a:r>
            <a:r>
              <a:rPr lang="en-GB" sz="900" dirty="0"/>
              <a:t>. They were averaging about twenty-two and six, which was neither more nor less than is paid generally in our industry. They wanted the rates raised so that they could average about twenty-five shillings a week. I refused, of course.</a:t>
            </a:r>
            <a:br>
              <a:rPr lang="en-GB" sz="900" dirty="0"/>
            </a:br>
            <a:br>
              <a:rPr lang="en-GB" sz="900" dirty="0"/>
            </a:br>
            <a:r>
              <a:rPr lang="en-GB" sz="900" dirty="0"/>
              <a:t>Inspector: Why?</a:t>
            </a:r>
            <a:br>
              <a:rPr lang="en-GB" sz="900" dirty="0"/>
            </a:br>
            <a:br>
              <a:rPr lang="en-GB" sz="900" dirty="0"/>
            </a:br>
            <a:r>
              <a:rPr lang="en-GB" sz="900" dirty="0"/>
              <a:t>Birling: (surprised) Did you say 'why?'?</a:t>
            </a:r>
            <a:br>
              <a:rPr lang="en-GB" sz="900" dirty="0"/>
            </a:br>
            <a:br>
              <a:rPr lang="en-GB" sz="900" dirty="0"/>
            </a:br>
            <a:r>
              <a:rPr lang="en-GB" sz="900" dirty="0"/>
              <a:t>Inspector: Yes. Why did you refuse?</a:t>
            </a:r>
            <a:br>
              <a:rPr lang="en-GB" sz="900" dirty="0"/>
            </a:br>
            <a:br>
              <a:rPr lang="en-GB" sz="900" dirty="0"/>
            </a:br>
            <a:r>
              <a:rPr lang="en-GB" sz="900" dirty="0"/>
              <a:t>Birling: Well, inspector, I don't see that it's any concern of yours </a:t>
            </a:r>
            <a:r>
              <a:rPr lang="en-GB" sz="900" dirty="0">
                <a:hlinkClick r:id="rId6">
                  <a:extLst>
                    <a:ext uri="{A12FA001-AC4F-418D-AE19-62706E023703}">
                      <ahyp:hlinkClr xmlns:ahyp="http://schemas.microsoft.com/office/drawing/2018/hyperlinkcolor" val="tx"/>
                    </a:ext>
                  </a:extLst>
                </a:hlinkClick>
              </a:rPr>
              <a:t>how I choose to run my business. Is it now?</a:t>
            </a:r>
            <a:br>
              <a:rPr lang="en-GB" sz="900" dirty="0"/>
            </a:br>
            <a:br>
              <a:rPr lang="en-GB" sz="900" dirty="0"/>
            </a:br>
            <a:r>
              <a:rPr lang="en-GB" sz="900" dirty="0"/>
              <a:t>Inspector: It might be, you know.</a:t>
            </a:r>
            <a:br>
              <a:rPr lang="en-GB" sz="900" dirty="0"/>
            </a:br>
            <a:br>
              <a:rPr lang="en-GB" sz="900" dirty="0"/>
            </a:br>
            <a:r>
              <a:rPr lang="en-GB" sz="900" dirty="0"/>
              <a:t>Birling: I don't like that tone.</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14</a:t>
            </a:fld>
            <a:endParaRPr lang="en-GB"/>
          </a:p>
        </p:txBody>
      </p:sp>
      <p:sp>
        <p:nvSpPr>
          <p:cNvPr id="6" name="Rectangle 1">
            <a:extLst>
              <a:ext uri="{FF2B5EF4-FFF2-40B4-BE49-F238E27FC236}">
                <a16:creationId xmlns:a16="http://schemas.microsoft.com/office/drawing/2014/main" id="{26D3ED51-3B00-47BE-8A48-6C08FC7ADC31}"/>
              </a:ext>
            </a:extLst>
          </p:cNvPr>
          <p:cNvSpPr>
            <a:spLocks noChangeArrowheads="1"/>
          </p:cNvSpPr>
          <p:nvPr/>
        </p:nvSpPr>
        <p:spPr bwMode="auto">
          <a:xfrm>
            <a:off x="4572000" y="174262"/>
            <a:ext cx="4414007" cy="650947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pt-BR" sz="900" dirty="0"/>
              <a:t>Birling: Por que não?</a:t>
            </a:r>
            <a:br>
              <a:rPr lang="pt-BR" sz="900" dirty="0"/>
            </a:br>
            <a:br>
              <a:rPr lang="pt-BR" sz="900" dirty="0"/>
            </a:br>
            <a:r>
              <a:rPr lang="pt-BR" sz="900" dirty="0"/>
              <a:t>Inspector: Porque o que lhe aconteceu pode ter determinado o que lhe aconteceu depois, e o que lhe aconteceu depois pode tê-la levado ao suicídio. Uma cadeia de eventos.</a:t>
            </a:r>
            <a:br>
              <a:rPr lang="pt-BR" sz="900" dirty="0"/>
            </a:br>
            <a:br>
              <a:rPr lang="pt-BR" sz="900" dirty="0"/>
            </a:br>
            <a:r>
              <a:rPr lang="pt-BR" sz="900" dirty="0"/>
              <a:t>Birling: Oh bem - dito assim, há algo no que você diz. Mesmo assim, não posso aceitar qualquer responsabilidade. Se fôssemos todos responsáveis por tudo o que aconteceu a toda a gente com quem tínhamos alguma coisa a ver, seria muito embaraçoso, não seria?</a:t>
            </a:r>
            <a:br>
              <a:rPr lang="pt-BR" sz="900" dirty="0"/>
            </a:br>
            <a:br>
              <a:rPr lang="pt-BR" sz="900" dirty="0"/>
            </a:br>
            <a:r>
              <a:rPr lang="pt-BR" sz="900" dirty="0"/>
              <a:t>Inspector: Muito embaraçoso.</a:t>
            </a:r>
            <a:br>
              <a:rPr lang="pt-BR" sz="900" dirty="0"/>
            </a:br>
            <a:br>
              <a:rPr lang="pt-BR" sz="900" dirty="0"/>
            </a:br>
            <a:r>
              <a:rPr lang="pt-BR" sz="900" dirty="0"/>
              <a:t>Birling: Estaríamos todos numa posição impossível, não é?</a:t>
            </a:r>
            <a:br>
              <a:rPr lang="pt-BR" sz="900" dirty="0"/>
            </a:br>
            <a:br>
              <a:rPr lang="pt-BR" sz="900" dirty="0"/>
            </a:br>
            <a:r>
              <a:rPr lang="pt-BR" sz="900" dirty="0"/>
              <a:t>Eric: Por jove, sim. E como estavas a dizer, pai, um homem tem de cuidar de si mesmo...</a:t>
            </a:r>
            <a:br>
              <a:rPr lang="pt-BR" sz="900" dirty="0"/>
            </a:br>
            <a:br>
              <a:rPr lang="pt-BR" sz="900" dirty="0"/>
            </a:br>
            <a:r>
              <a:rPr lang="pt-BR" sz="900" dirty="0"/>
              <a:t>Birling: Sim, bem, não precisamos de entrar nisso tudo.</a:t>
            </a:r>
            <a:br>
              <a:rPr lang="pt-BR" sz="900" dirty="0"/>
            </a:br>
            <a:br>
              <a:rPr lang="pt-BR" sz="900" dirty="0"/>
            </a:br>
            <a:r>
              <a:rPr lang="pt-BR" sz="900" dirty="0"/>
              <a:t>Inspetor: Entrar em que?</a:t>
            </a:r>
            <a:br>
              <a:rPr lang="pt-BR" sz="900" dirty="0"/>
            </a:br>
            <a:br>
              <a:rPr lang="pt-BR" sz="900" dirty="0"/>
            </a:br>
            <a:r>
              <a:rPr lang="pt-BR" sz="900" dirty="0"/>
              <a:t>Birling: Oh - pouco antes de você vir - eu tinha dado a estes jovens um pequeno conselho. Agora , sobre esta menina, Eva Smith. Lembro-me muito bem dela agora. Ela era uma rapariga bonita e bonita – criada pelo campo, eu gosto – e ela trabalhava numa das nossas lojas de máquinas há mais de um ano. Um bom trabalhador também. Na verdade, o capataz disse-me que estava pronto para a promover naquilo a que chamamos um operador líder – chefe de um pequeno grupo de raparigas. Mas depois de terem regressado das férias, em agosto, estavam todos bastante inquietos, e de repente decidiram pedir mais dinheiro. Estavam em média cerca de vinte e dois e seis, o que não era nem mais nem menos do que é pago em geral na nossa indústria. Queriam que as taxas aumentassem para que pudessem, em média, cerca de 25 xelins por semana. Recusei, claro.</a:t>
            </a:r>
            <a:br>
              <a:rPr lang="pt-BR" sz="900" dirty="0"/>
            </a:br>
            <a:br>
              <a:rPr lang="pt-BR" sz="900" dirty="0"/>
            </a:br>
            <a:r>
              <a:rPr lang="pt-BR" sz="900" dirty="0"/>
              <a:t>Inspector: Por que?</a:t>
            </a:r>
            <a:br>
              <a:rPr lang="pt-BR" sz="900" dirty="0"/>
            </a:br>
            <a:br>
              <a:rPr lang="pt-BR" sz="900" dirty="0"/>
            </a:br>
            <a:r>
              <a:rPr lang="pt-BR" sz="900" dirty="0"/>
              <a:t>Birling: (surpresa) Disse 'porquê?'?</a:t>
            </a:r>
            <a:br>
              <a:rPr lang="pt-BR" sz="900" dirty="0"/>
            </a:br>
            <a:br>
              <a:rPr lang="pt-BR" sz="900" dirty="0"/>
            </a:br>
            <a:r>
              <a:rPr lang="pt-BR" sz="900" dirty="0"/>
              <a:t>Inspetor: Sim. Por que recusou?</a:t>
            </a:r>
            <a:br>
              <a:rPr lang="pt-BR" sz="900" dirty="0"/>
            </a:br>
            <a:br>
              <a:rPr lang="pt-BR" sz="900" dirty="0"/>
            </a:br>
            <a:r>
              <a:rPr lang="pt-BR" sz="900" dirty="0"/>
              <a:t>Birling: Bem, inspetor, não vejo que seja da sua conta como escolho gerir o meu negócio. É agora?</a:t>
            </a:r>
            <a:br>
              <a:rPr lang="pt-BR" sz="900" dirty="0"/>
            </a:br>
            <a:br>
              <a:rPr lang="pt-BR" sz="900" dirty="0"/>
            </a:br>
            <a:r>
              <a:rPr lang="pt-BR" sz="900" dirty="0"/>
              <a:t>Inspector: Pode ser, sabe.</a:t>
            </a:r>
            <a:br>
              <a:rPr lang="pt-BR" sz="900" dirty="0"/>
            </a:br>
            <a:br>
              <a:rPr lang="pt-BR" sz="900" dirty="0"/>
            </a:br>
            <a:r>
              <a:rPr lang="pt-BR" sz="900" dirty="0"/>
              <a:t>Birling: Não gosto deste tom.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2492481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0632" y="451260"/>
            <a:ext cx="4222311" cy="595547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Inspector: I’m sorry. But you asked me a question.</a:t>
            </a:r>
            <a:br>
              <a:rPr lang="en-GB" sz="900" dirty="0"/>
            </a:br>
            <a:br>
              <a:rPr lang="en-GB" sz="900" dirty="0"/>
            </a:br>
            <a:r>
              <a:rPr lang="en-GB" sz="900" dirty="0"/>
              <a:t>Birling: And you asked me a question before that, a quite unnecessary question too.</a:t>
            </a:r>
            <a:br>
              <a:rPr lang="en-GB" sz="900" dirty="0"/>
            </a:br>
            <a:br>
              <a:rPr lang="en-GB" sz="900" dirty="0"/>
            </a:br>
            <a:r>
              <a:rPr lang="en-GB" sz="900" dirty="0"/>
              <a:t>Inspector: </a:t>
            </a:r>
            <a:r>
              <a:rPr lang="en-GB" sz="900" dirty="0">
                <a:hlinkClick r:id="rId2">
                  <a:extLst>
                    <a:ext uri="{A12FA001-AC4F-418D-AE19-62706E023703}">
                      <ahyp:hlinkClr xmlns:ahyp="http://schemas.microsoft.com/office/drawing/2018/hyperlinkcolor" val="tx"/>
                    </a:ext>
                  </a:extLst>
                </a:hlinkClick>
              </a:rPr>
              <a:t>It's my duty to ask questions.</a:t>
            </a:r>
            <a:br>
              <a:rPr lang="en-GB" sz="900" dirty="0"/>
            </a:br>
            <a:br>
              <a:rPr lang="en-GB" sz="900" dirty="0"/>
            </a:br>
            <a:r>
              <a:rPr lang="en-GB" sz="900" dirty="0"/>
              <a:t>Birling: Well it's my duty to keep labour costs down. And if I’d agreed to this demand for a new rate we'd have added about twelve per cent to our labour costs. Does that satisfy you? So I refused. Said I couldn't consider it. We were paying the usual rates and if they didn't like those rates, </a:t>
            </a:r>
            <a:r>
              <a:rPr lang="en-GB" sz="900" dirty="0">
                <a:hlinkClick r:id="rId3">
                  <a:extLst>
                    <a:ext uri="{A12FA001-AC4F-418D-AE19-62706E023703}">
                      <ahyp:hlinkClr xmlns:ahyp="http://schemas.microsoft.com/office/drawing/2018/hyperlinkcolor" val="tx"/>
                    </a:ext>
                  </a:extLst>
                </a:hlinkClick>
              </a:rPr>
              <a:t>they could go and work somewhere else.</a:t>
            </a:r>
            <a:r>
              <a:rPr lang="en-GB" sz="900" dirty="0"/>
              <a:t> It's a free country, I told them.</a:t>
            </a:r>
            <a:br>
              <a:rPr lang="en-GB" sz="900" dirty="0"/>
            </a:br>
            <a:br>
              <a:rPr lang="en-GB" sz="900" dirty="0"/>
            </a:br>
            <a:r>
              <a:rPr lang="en-GB" sz="900" dirty="0"/>
              <a:t>Eric: </a:t>
            </a:r>
            <a:r>
              <a:rPr lang="en-GB" sz="900" dirty="0">
                <a:hlinkClick r:id="rId4">
                  <a:extLst>
                    <a:ext uri="{A12FA001-AC4F-418D-AE19-62706E023703}">
                      <ahyp:hlinkClr xmlns:ahyp="http://schemas.microsoft.com/office/drawing/2018/hyperlinkcolor" val="tx"/>
                    </a:ext>
                  </a:extLst>
                </a:hlinkClick>
              </a:rPr>
              <a:t>It isn't if you can't go and work somewhere else.</a:t>
            </a:r>
            <a:br>
              <a:rPr lang="en-GB" sz="900" dirty="0"/>
            </a:br>
            <a:br>
              <a:rPr lang="en-GB" sz="900" dirty="0"/>
            </a:br>
            <a:r>
              <a:rPr lang="en-GB" sz="900" dirty="0"/>
              <a:t>Inspector: Quite so.</a:t>
            </a:r>
            <a:br>
              <a:rPr lang="en-GB" sz="900" dirty="0"/>
            </a:br>
            <a:br>
              <a:rPr lang="en-GB" sz="900" dirty="0"/>
            </a:br>
            <a:r>
              <a:rPr lang="en-GB" sz="900" dirty="0"/>
              <a:t>Birling: (to Eric) </a:t>
            </a:r>
            <a:r>
              <a:rPr lang="en-GB" sz="900" dirty="0">
                <a:hlinkClick r:id="rId5">
                  <a:extLst>
                    <a:ext uri="{A12FA001-AC4F-418D-AE19-62706E023703}">
                      <ahyp:hlinkClr xmlns:ahyp="http://schemas.microsoft.com/office/drawing/2018/hyperlinkcolor" val="tx"/>
                    </a:ext>
                  </a:extLst>
                </a:hlinkClick>
              </a:rPr>
              <a:t>Look – just you keep out of this</a:t>
            </a:r>
            <a:r>
              <a:rPr lang="en-GB" sz="900" dirty="0"/>
              <a:t>. You hadn't even started in the works when this happened. So they went on strike. That didn't last long, of course.</a:t>
            </a:r>
            <a:br>
              <a:rPr lang="en-GB" sz="900" dirty="0"/>
            </a:br>
            <a:br>
              <a:rPr lang="en-GB" sz="900" dirty="0"/>
            </a:br>
            <a:r>
              <a:rPr lang="en-GB" sz="900" dirty="0"/>
              <a:t>Gerald: Not if it was just after the holidays. </a:t>
            </a:r>
            <a:r>
              <a:rPr lang="en-GB" sz="900" dirty="0">
                <a:hlinkClick r:id="rId6">
                  <a:extLst>
                    <a:ext uri="{A12FA001-AC4F-418D-AE19-62706E023703}">
                      <ahyp:hlinkClr xmlns:ahyp="http://schemas.microsoft.com/office/drawing/2018/hyperlinkcolor" val="tx"/>
                    </a:ext>
                  </a:extLst>
                </a:hlinkClick>
              </a:rPr>
              <a:t>They'd be all broke – if I know them.</a:t>
            </a:r>
            <a:br>
              <a:rPr lang="en-GB" sz="900" dirty="0"/>
            </a:br>
            <a:br>
              <a:rPr lang="en-GB" sz="900" dirty="0"/>
            </a:br>
            <a:r>
              <a:rPr lang="en-GB" sz="900" dirty="0"/>
              <a:t>Birling: Right, Gerald. They mostly were. And so was the strike, after a week or two. Pitiful affair. Well, </a:t>
            </a:r>
            <a:r>
              <a:rPr lang="en-GB" sz="900" dirty="0">
                <a:hlinkClick r:id="rId7">
                  <a:extLst>
                    <a:ext uri="{A12FA001-AC4F-418D-AE19-62706E023703}">
                      <ahyp:hlinkClr xmlns:ahyp="http://schemas.microsoft.com/office/drawing/2018/hyperlinkcolor" val="tx"/>
                    </a:ext>
                  </a:extLst>
                </a:hlinkClick>
              </a:rPr>
              <a:t>we let them all come back – at the old rates – except the four or five ring-leaders</a:t>
            </a:r>
            <a:r>
              <a:rPr lang="en-GB" sz="900" dirty="0"/>
              <a:t>, who'd started the trouble. I went down myself and told them to clear out. And this girl. </a:t>
            </a:r>
            <a:r>
              <a:rPr lang="en-GB" sz="900" dirty="0">
                <a:hlinkClick r:id="rId8">
                  <a:extLst>
                    <a:ext uri="{A12FA001-AC4F-418D-AE19-62706E023703}">
                      <ahyp:hlinkClr xmlns:ahyp="http://schemas.microsoft.com/office/drawing/2018/hyperlinkcolor" val="tx"/>
                    </a:ext>
                  </a:extLst>
                </a:hlinkClick>
              </a:rPr>
              <a:t>Eva Smith, was one of them, she'd had a lot to say – far too much – so she had to go.</a:t>
            </a:r>
            <a:br>
              <a:rPr lang="en-GB" sz="900" dirty="0"/>
            </a:br>
            <a:br>
              <a:rPr lang="en-GB" sz="900" dirty="0"/>
            </a:br>
            <a:r>
              <a:rPr lang="en-GB" sz="900" dirty="0"/>
              <a:t>Gerald: </a:t>
            </a:r>
            <a:r>
              <a:rPr lang="en-GB" sz="900" dirty="0">
                <a:hlinkClick r:id="rId9">
                  <a:extLst>
                    <a:ext uri="{A12FA001-AC4F-418D-AE19-62706E023703}">
                      <ahyp:hlinkClr xmlns:ahyp="http://schemas.microsoft.com/office/drawing/2018/hyperlinkcolor" val="tx"/>
                    </a:ext>
                  </a:extLst>
                </a:hlinkClick>
              </a:rPr>
              <a:t>You couldn't have done anything else.</a:t>
            </a:r>
            <a:br>
              <a:rPr lang="en-GB" sz="900" dirty="0"/>
            </a:br>
            <a:br>
              <a:rPr lang="en-GB" sz="900" dirty="0"/>
            </a:br>
            <a:r>
              <a:rPr lang="en-GB" sz="900" dirty="0"/>
              <a:t>Eric: </a:t>
            </a:r>
            <a:r>
              <a:rPr lang="en-GB" sz="900" dirty="0">
                <a:hlinkClick r:id="rId10">
                  <a:extLst>
                    <a:ext uri="{A12FA001-AC4F-418D-AE19-62706E023703}">
                      <ahyp:hlinkClr xmlns:ahyp="http://schemas.microsoft.com/office/drawing/2018/hyperlinkcolor" val="tx"/>
                    </a:ext>
                  </a:extLst>
                </a:hlinkClick>
              </a:rPr>
              <a:t>He could. He could have kept her on instead of throwing her out. I call it tough luck.</a:t>
            </a:r>
            <a:br>
              <a:rPr lang="en-GB" sz="900" dirty="0"/>
            </a:br>
            <a:br>
              <a:rPr lang="en-GB" sz="900" dirty="0"/>
            </a:br>
            <a:r>
              <a:rPr lang="en-GB" sz="900" dirty="0"/>
              <a:t>Birling: Rubbish! If you don't come down sharply on some of these people, they'd soon be asking for the earth.</a:t>
            </a:r>
            <a:br>
              <a:rPr lang="en-GB" sz="900" dirty="0"/>
            </a:br>
            <a:br>
              <a:rPr lang="en-GB" sz="900" dirty="0"/>
            </a:br>
            <a:r>
              <a:rPr lang="en-GB" sz="900" dirty="0"/>
              <a:t>Gerald: I should say so!</a:t>
            </a:r>
            <a:br>
              <a:rPr lang="en-GB" sz="900" dirty="0"/>
            </a:br>
            <a:br>
              <a:rPr lang="en-GB" sz="900" dirty="0"/>
            </a:br>
            <a:r>
              <a:rPr lang="en-GB" sz="900" dirty="0"/>
              <a:t>Inspector: They might. </a:t>
            </a:r>
            <a:r>
              <a:rPr lang="en-GB" sz="900" dirty="0">
                <a:hlinkClick r:id="rId11">
                  <a:extLst>
                    <a:ext uri="{A12FA001-AC4F-418D-AE19-62706E023703}">
                      <ahyp:hlinkClr xmlns:ahyp="http://schemas.microsoft.com/office/drawing/2018/hyperlinkcolor" val="tx"/>
                    </a:ext>
                  </a:extLst>
                </a:hlinkClick>
              </a:rPr>
              <a:t>But after all it's better to ask for the earth than to take it.</a:t>
            </a:r>
            <a:br>
              <a:rPr lang="en-GB" sz="900" dirty="0"/>
            </a:br>
            <a:br>
              <a:rPr lang="en-GB" sz="900" dirty="0"/>
            </a:br>
            <a:r>
              <a:rPr lang="en-GB" sz="900" dirty="0"/>
              <a:t>Birling: (staring at the inspector) What did you say your name was, inspector?</a:t>
            </a:r>
            <a:br>
              <a:rPr lang="en-GB" sz="900" dirty="0"/>
            </a:br>
            <a:br>
              <a:rPr lang="en-GB" sz="900" dirty="0"/>
            </a:br>
            <a:r>
              <a:rPr lang="en-GB" sz="900" dirty="0"/>
              <a:t>Inspector: </a:t>
            </a:r>
            <a:r>
              <a:rPr lang="en-GB" sz="900" dirty="0">
                <a:hlinkClick r:id="rId12">
                  <a:extLst>
                    <a:ext uri="{A12FA001-AC4F-418D-AE19-62706E023703}">
                      <ahyp:hlinkClr xmlns:ahyp="http://schemas.microsoft.com/office/drawing/2018/hyperlinkcolor" val="tx"/>
                    </a:ext>
                  </a:extLst>
                </a:hlinkClick>
              </a:rPr>
              <a:t>google</a:t>
            </a:r>
            <a:r>
              <a:rPr lang="en-GB" sz="900" dirty="0"/>
              <a:t>. G. double O-L-E.</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15</a:t>
            </a:fld>
            <a:endParaRPr lang="en-GB"/>
          </a:p>
        </p:txBody>
      </p:sp>
      <p:sp>
        <p:nvSpPr>
          <p:cNvPr id="6" name="Rectangle 1">
            <a:extLst>
              <a:ext uri="{FF2B5EF4-FFF2-40B4-BE49-F238E27FC236}">
                <a16:creationId xmlns:a16="http://schemas.microsoft.com/office/drawing/2014/main" id="{0927E07C-BB98-4C5E-AE19-1B7939003082}"/>
              </a:ext>
            </a:extLst>
          </p:cNvPr>
          <p:cNvSpPr>
            <a:spLocks noChangeArrowheads="1"/>
          </p:cNvSpPr>
          <p:nvPr/>
        </p:nvSpPr>
        <p:spPr bwMode="auto">
          <a:xfrm>
            <a:off x="4681059" y="312761"/>
            <a:ext cx="4330115" cy="62324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pt-BR" sz="900" dirty="0"/>
              <a:t>Inspector: Sinto muito. Mas fez-me uma pergunta.</a:t>
            </a:r>
            <a:br>
              <a:rPr lang="pt-BR" sz="900" dirty="0"/>
            </a:br>
            <a:br>
              <a:rPr lang="pt-BR" sz="900" dirty="0"/>
            </a:br>
            <a:r>
              <a:rPr lang="pt-BR" sz="900" dirty="0"/>
              <a:t>Birling: E fizeste-me uma pergunta antes disso, uma pergunta desnecessária também.</a:t>
            </a:r>
            <a:br>
              <a:rPr lang="pt-BR" sz="900" dirty="0"/>
            </a:br>
            <a:br>
              <a:rPr lang="pt-BR" sz="900" dirty="0"/>
            </a:br>
            <a:r>
              <a:rPr lang="pt-BR" sz="900" dirty="0"/>
              <a:t>Inspector: É meu dever fazer perguntas.</a:t>
            </a:r>
            <a:br>
              <a:rPr lang="pt-BR" sz="900" dirty="0"/>
            </a:br>
            <a:br>
              <a:rPr lang="pt-BR" sz="900" dirty="0"/>
            </a:br>
            <a:r>
              <a:rPr lang="pt-BR" sz="900" dirty="0"/>
              <a:t>Birling: Bem, é meu dever manter os custos da mão-de-obra baixos. E se eu tivesse concordado com esta exigência de uma nova taxa, teríamos adicionado cerca de 12% aos nossos custos de mão-de-obra. Isso satisfaz-te? Por isso, recusei. Disse que não podia considerar. Estávamos a pagar as taxas habituais e se não gostassem dessas tarifas, podiam ir trabalhar noutro sítio. É um país livre, disse-lhes.</a:t>
            </a:r>
            <a:br>
              <a:rPr lang="pt-BR" sz="900" dirty="0"/>
            </a:br>
            <a:br>
              <a:rPr lang="pt-BR" sz="900" dirty="0"/>
            </a:br>
            <a:r>
              <a:rPr lang="pt-BR" sz="900" dirty="0"/>
              <a:t>Eric: Não é se não puder trabalhar em outro lugar.</a:t>
            </a:r>
            <a:br>
              <a:rPr lang="pt-BR" sz="900" dirty="0"/>
            </a:br>
            <a:br>
              <a:rPr lang="pt-BR" sz="900" dirty="0"/>
            </a:br>
            <a:r>
              <a:rPr lang="pt-BR" sz="900" dirty="0"/>
              <a:t>Inspetor: Muito bem.</a:t>
            </a:r>
            <a:br>
              <a:rPr lang="pt-BR" sz="900" dirty="0"/>
            </a:br>
            <a:br>
              <a:rPr lang="pt-BR" sz="900" dirty="0"/>
            </a:br>
            <a:r>
              <a:rPr lang="pt-BR" sz="900" dirty="0"/>
              <a:t>Birling: (para Eric) Olha - apenas mantenha-se fora disto. Nem sequer tinhas começado quando isto aconteceu. Entraram em greve. Não durou muito, claro.</a:t>
            </a:r>
            <a:br>
              <a:rPr lang="pt-BR" sz="900" dirty="0"/>
            </a:br>
            <a:br>
              <a:rPr lang="pt-BR" sz="900" dirty="0"/>
            </a:br>
            <a:r>
              <a:rPr lang="pt-BR" sz="900" dirty="0"/>
              <a:t>Gerald: Não se fosse logo após as férias. Estariam todos falidos, se os conhecesse.</a:t>
            </a:r>
            <a:br>
              <a:rPr lang="pt-BR" sz="900" dirty="0"/>
            </a:br>
            <a:br>
              <a:rPr lang="pt-BR" sz="900" dirty="0"/>
            </a:br>
            <a:r>
              <a:rPr lang="pt-BR" sz="900" dirty="0"/>
              <a:t>Birling: Certo, Gerald. Na maior parte eram. Assim como a greve, depois de uma semana ou duas. Um caso lamentável. Bem, deixámo-los todos voltar - com as taxas antigas - exceto os quatro ou cinco líderes, que tinham começado o problema. Desço-me e disse-lhes para se afastarem. E esta rapariga. Eva Smith, era uma delas, tinha muito a dizer - demasiado - por isso teve de ir.</a:t>
            </a:r>
            <a:br>
              <a:rPr lang="pt-BR" sz="900" dirty="0"/>
            </a:br>
            <a:br>
              <a:rPr lang="pt-BR" sz="900" dirty="0"/>
            </a:br>
            <a:r>
              <a:rPr lang="pt-BR" sz="900" dirty="0"/>
              <a:t>Gerald: Não podias ter feito mais nada.</a:t>
            </a:r>
            <a:br>
              <a:rPr lang="pt-BR" sz="900" dirty="0"/>
            </a:br>
            <a:br>
              <a:rPr lang="pt-BR" sz="900" dirty="0"/>
            </a:br>
            <a:r>
              <a:rPr lang="pt-BR" sz="900" dirty="0"/>
              <a:t>Eric: Podia. Podia tê-la mantido em vez de a expulsar. Chamo-lhe azar.</a:t>
            </a:r>
            <a:br>
              <a:rPr lang="pt-BR" sz="900" dirty="0"/>
            </a:br>
            <a:br>
              <a:rPr lang="pt-BR" sz="900" dirty="0"/>
            </a:br>
            <a:r>
              <a:rPr lang="pt-BR" sz="900" dirty="0"/>
              <a:t>Birling: Lixo! Se não desceres bruscamente em algumas destas pessoas, em breve estarão a pedir a Terra.</a:t>
            </a:r>
            <a:br>
              <a:rPr lang="pt-BR" sz="900" dirty="0"/>
            </a:br>
            <a:br>
              <a:rPr lang="pt-BR" sz="900" dirty="0"/>
            </a:br>
            <a:r>
              <a:rPr lang="pt-BR" sz="900" dirty="0"/>
              <a:t>Gerald: Devo dizer que sim!</a:t>
            </a:r>
            <a:br>
              <a:rPr lang="pt-BR" sz="900" dirty="0"/>
            </a:br>
            <a:br>
              <a:rPr lang="pt-BR" sz="900" dirty="0"/>
            </a:br>
            <a:r>
              <a:rPr lang="pt-BR" sz="900" dirty="0"/>
              <a:t>Inspector: Podem. Mas depois de tudo é melhor pedir a Terra do que tomá-la.</a:t>
            </a:r>
            <a:br>
              <a:rPr lang="pt-BR" sz="900" dirty="0"/>
            </a:br>
            <a:br>
              <a:rPr lang="pt-BR" sz="900" dirty="0"/>
            </a:br>
            <a:r>
              <a:rPr lang="pt-BR" sz="900" dirty="0"/>
              <a:t>Birling: (olhando para o inspetor) Como disse que o seu nome era, inspetor?</a:t>
            </a:r>
            <a:br>
              <a:rPr lang="pt-BR" sz="900" dirty="0"/>
            </a:br>
            <a:br>
              <a:rPr lang="pt-BR" sz="900" dirty="0"/>
            </a:br>
            <a:r>
              <a:rPr lang="pt-BR" sz="900" dirty="0"/>
              <a:t>Inspetor: google. G. duplo O-L-E.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789572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0632" y="451260"/>
            <a:ext cx="4138421" cy="595547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Birling: </a:t>
            </a:r>
            <a:r>
              <a:rPr lang="en-GB" sz="900" dirty="0">
                <a:hlinkClick r:id="rId2">
                  <a:extLst>
                    <a:ext uri="{A12FA001-AC4F-418D-AE19-62706E023703}">
                      <ahyp:hlinkClr xmlns:ahyp="http://schemas.microsoft.com/office/drawing/2018/hyperlinkcolor" val="tx"/>
                    </a:ext>
                  </a:extLst>
                </a:hlinkClick>
              </a:rPr>
              <a:t>How do you get on with our chief constable, colonel Roberts?</a:t>
            </a:r>
            <a:br>
              <a:rPr lang="en-GB" sz="900" dirty="0"/>
            </a:br>
            <a:br>
              <a:rPr lang="en-GB" sz="900" dirty="0"/>
            </a:br>
            <a:r>
              <a:rPr lang="en-GB" sz="900" dirty="0"/>
              <a:t>Inspector: I don't see much of him.</a:t>
            </a:r>
            <a:br>
              <a:rPr lang="en-GB" sz="900" dirty="0"/>
            </a:br>
            <a:br>
              <a:rPr lang="en-GB" sz="900" dirty="0"/>
            </a:br>
            <a:r>
              <a:rPr lang="en-GB" sz="900" dirty="0"/>
              <a:t>Birling: Perhaps I ought to warn you that he's an old friend of mine, and that I see him fairly frequently. </a:t>
            </a:r>
            <a:r>
              <a:rPr lang="en-GB" sz="900" dirty="0">
                <a:hlinkClick r:id="rId3">
                  <a:extLst>
                    <a:ext uri="{A12FA001-AC4F-418D-AE19-62706E023703}">
                      <ahyp:hlinkClr xmlns:ahyp="http://schemas.microsoft.com/office/drawing/2018/hyperlinkcolor" val="tx"/>
                    </a:ext>
                  </a:extLst>
                </a:hlinkClick>
              </a:rPr>
              <a:t>We play golf together sometimes up at the west </a:t>
            </a:r>
            <a:r>
              <a:rPr lang="en-GB" sz="900" dirty="0" err="1">
                <a:hlinkClick r:id="rId3">
                  <a:extLst>
                    <a:ext uri="{A12FA001-AC4F-418D-AE19-62706E023703}">
                      <ahyp:hlinkClr xmlns:ahyp="http://schemas.microsoft.com/office/drawing/2018/hyperlinkcolor" val="tx"/>
                    </a:ext>
                  </a:extLst>
                </a:hlinkClick>
              </a:rPr>
              <a:t>brumley</a:t>
            </a:r>
            <a:r>
              <a:rPr lang="en-GB" sz="900" dirty="0">
                <a:hlinkClick r:id="rId3">
                  <a:extLst>
                    <a:ext uri="{A12FA001-AC4F-418D-AE19-62706E023703}">
                      <ahyp:hlinkClr xmlns:ahyp="http://schemas.microsoft.com/office/drawing/2018/hyperlinkcolor" val="tx"/>
                    </a:ext>
                  </a:extLst>
                </a:hlinkClick>
              </a:rPr>
              <a:t>.</a:t>
            </a:r>
            <a:br>
              <a:rPr lang="en-GB" sz="900" dirty="0"/>
            </a:br>
            <a:br>
              <a:rPr lang="en-GB" sz="900" dirty="0"/>
            </a:br>
            <a:r>
              <a:rPr lang="en-GB" sz="900" dirty="0"/>
              <a:t>Inspector: (dryly) I don't play golf.</a:t>
            </a:r>
            <a:br>
              <a:rPr lang="en-GB" sz="900" dirty="0"/>
            </a:br>
            <a:br>
              <a:rPr lang="en-GB" sz="900" dirty="0"/>
            </a:br>
            <a:r>
              <a:rPr lang="en-GB" sz="900" dirty="0"/>
              <a:t>Birling: </a:t>
            </a:r>
            <a:r>
              <a:rPr lang="en-GB" sz="900" dirty="0">
                <a:hlinkClick r:id="rId4">
                  <a:extLst>
                    <a:ext uri="{A12FA001-AC4F-418D-AE19-62706E023703}">
                      <ahyp:hlinkClr xmlns:ahyp="http://schemas.microsoft.com/office/drawing/2018/hyperlinkcolor" val="tx"/>
                    </a:ext>
                  </a:extLst>
                </a:hlinkClick>
              </a:rPr>
              <a:t>I didn't suppose you did.</a:t>
            </a:r>
            <a:br>
              <a:rPr lang="en-GB" sz="900" dirty="0"/>
            </a:br>
            <a:br>
              <a:rPr lang="en-GB" sz="900" dirty="0"/>
            </a:br>
            <a:r>
              <a:rPr lang="en-GB" sz="900" dirty="0"/>
              <a:t>Eric: (bursting out) Well, I think it's a dam' shame.</a:t>
            </a:r>
            <a:br>
              <a:rPr lang="en-GB" sz="900" dirty="0"/>
            </a:br>
            <a:br>
              <a:rPr lang="en-GB" sz="900" dirty="0"/>
            </a:br>
            <a:r>
              <a:rPr lang="en-GB" sz="900" dirty="0"/>
              <a:t>Inspector: No, I’ve never wanted to play.</a:t>
            </a:r>
            <a:br>
              <a:rPr lang="en-GB" sz="900" dirty="0"/>
            </a:br>
            <a:br>
              <a:rPr lang="en-GB" sz="900" dirty="0"/>
            </a:br>
            <a:r>
              <a:rPr lang="en-GB" sz="900" dirty="0"/>
              <a:t>Eric: No, I mean about this girl – Eva Smith. Why shouldn't they try for higher wages? We try for the highest possible prices. And I don't see why she should have been sacked just because she'd a bit more spirit than the others. You said yourself she was a good worker. I'd have let her stay.</a:t>
            </a:r>
            <a:br>
              <a:rPr lang="en-GB" sz="900" dirty="0"/>
            </a:br>
            <a:br>
              <a:rPr lang="en-GB" sz="900" dirty="0"/>
            </a:br>
            <a:r>
              <a:rPr lang="en-GB" sz="900" dirty="0"/>
              <a:t>Birling: (rather angrily) </a:t>
            </a:r>
            <a:r>
              <a:rPr lang="en-GB" sz="900" dirty="0">
                <a:hlinkClick r:id="rId5">
                  <a:extLst>
                    <a:ext uri="{A12FA001-AC4F-418D-AE19-62706E023703}">
                      <ahyp:hlinkClr xmlns:ahyp="http://schemas.microsoft.com/office/drawing/2018/hyperlinkcolor" val="tx"/>
                    </a:ext>
                  </a:extLst>
                </a:hlinkClick>
              </a:rPr>
              <a:t>Unless you brighten your ideas, you'll never be in a position to let anybody stay or to tell anybody to go</a:t>
            </a:r>
            <a:r>
              <a:rPr lang="en-GB" sz="900" dirty="0"/>
              <a:t>. </a:t>
            </a:r>
            <a:r>
              <a:rPr lang="en-GB" sz="900" dirty="0">
                <a:hlinkClick r:id="rId6">
                  <a:extLst>
                    <a:ext uri="{A12FA001-AC4F-418D-AE19-62706E023703}">
                      <ahyp:hlinkClr xmlns:ahyp="http://schemas.microsoft.com/office/drawing/2018/hyperlinkcolor" val="tx"/>
                    </a:ext>
                  </a:extLst>
                </a:hlinkClick>
              </a:rPr>
              <a:t>It's about time you learnt to face a few responsibilities.</a:t>
            </a:r>
            <a:r>
              <a:rPr lang="en-GB" sz="900" dirty="0"/>
              <a:t> That's something this public-school-and-varsity life you've had doesn't seem to teach you.</a:t>
            </a:r>
            <a:br>
              <a:rPr lang="en-GB" sz="900" dirty="0"/>
            </a:br>
            <a:br>
              <a:rPr lang="en-GB" sz="900" dirty="0"/>
            </a:br>
            <a:r>
              <a:rPr lang="en-GB" sz="900" dirty="0"/>
              <a:t>Eric: (sulkily) Well, we don't need to tell the inspector all about that, do we?</a:t>
            </a:r>
            <a:br>
              <a:rPr lang="en-GB" sz="900" dirty="0"/>
            </a:br>
            <a:br>
              <a:rPr lang="en-GB" sz="900" dirty="0"/>
            </a:br>
            <a:r>
              <a:rPr lang="en-GB" sz="900" dirty="0"/>
              <a:t>Birling: I don't see we need to tell the inspector anything more. In fact, there's nothing I can tell him. I told the girl to clear out, and she went. That's the last I heard of her. Have you any idea what happened to her after that? Get into trouble? Go on the streets?</a:t>
            </a:r>
            <a:br>
              <a:rPr lang="en-GB" sz="900" dirty="0"/>
            </a:br>
            <a:br>
              <a:rPr lang="en-GB" sz="900" dirty="0"/>
            </a:br>
            <a:r>
              <a:rPr lang="en-GB" sz="900" dirty="0"/>
              <a:t>Inspector: (rather slowly) No, she didn't exactly go on the streets.</a:t>
            </a:r>
            <a:br>
              <a:rPr lang="en-GB" sz="900" dirty="0"/>
            </a:br>
            <a:br>
              <a:rPr lang="en-GB" sz="900" dirty="0"/>
            </a:br>
            <a:r>
              <a:rPr lang="en-GB" sz="900" dirty="0"/>
              <a:t>//Sheila has now entered//</a:t>
            </a:r>
            <a:br>
              <a:rPr lang="en-GB" sz="900" dirty="0"/>
            </a:br>
            <a:br>
              <a:rPr lang="en-GB" sz="900" dirty="0"/>
            </a:br>
            <a:r>
              <a:rPr lang="en-GB" sz="900" dirty="0"/>
              <a:t>Sheila: (gaily) What's this about streets? (noticing the inspector.) Oh – sorry. I didn't know. Mummy sent me in to ask you why you didn't come along to the drawing-room.</a:t>
            </a:r>
            <a:br>
              <a:rPr lang="en-GB" sz="900" dirty="0"/>
            </a:br>
            <a:br>
              <a:rPr lang="en-GB" sz="900" dirty="0"/>
            </a:br>
            <a:r>
              <a:rPr lang="en-GB" sz="900" dirty="0"/>
              <a:t>Birling: We shall be along in a minute now. Just finishing.</a:t>
            </a:r>
            <a:br>
              <a:rPr lang="en-GB" sz="900" dirty="0"/>
            </a:br>
            <a:br>
              <a:rPr lang="en-GB" sz="900" dirty="0"/>
            </a:br>
            <a:r>
              <a:rPr lang="en-GB" sz="900" dirty="0"/>
              <a:t>Inspector: I’m afraid not.</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16</a:t>
            </a:fld>
            <a:endParaRPr lang="en-GB"/>
          </a:p>
        </p:txBody>
      </p:sp>
      <p:sp>
        <p:nvSpPr>
          <p:cNvPr id="6" name="Rectangle 1">
            <a:extLst>
              <a:ext uri="{FF2B5EF4-FFF2-40B4-BE49-F238E27FC236}">
                <a16:creationId xmlns:a16="http://schemas.microsoft.com/office/drawing/2014/main" id="{F31E665C-E390-4A11-ADDE-4B3EB165B167}"/>
              </a:ext>
            </a:extLst>
          </p:cNvPr>
          <p:cNvSpPr>
            <a:spLocks noChangeArrowheads="1"/>
          </p:cNvSpPr>
          <p:nvPr/>
        </p:nvSpPr>
        <p:spPr bwMode="auto">
          <a:xfrm>
            <a:off x="4798505" y="451260"/>
            <a:ext cx="4138421" cy="595547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pt-BR" sz="900" dirty="0"/>
              <a:t>Birling: Como se sai com o nosso chefe de polícia, o Coronel Roberts?</a:t>
            </a:r>
            <a:br>
              <a:rPr lang="pt-BR" sz="900" dirty="0"/>
            </a:br>
            <a:br>
              <a:rPr lang="pt-BR" sz="900" dirty="0"/>
            </a:br>
            <a:r>
              <a:rPr lang="pt-BR" sz="900" dirty="0"/>
              <a:t>Inspector: Não o vejo muito.</a:t>
            </a:r>
            <a:br>
              <a:rPr lang="pt-BR" sz="900" dirty="0"/>
            </a:br>
            <a:br>
              <a:rPr lang="pt-BR" sz="900" dirty="0"/>
            </a:br>
            <a:r>
              <a:rPr lang="pt-BR" sz="900" dirty="0"/>
              <a:t>Birling: Talvez deva avisá-lo que é um velho amigo meu, e que o vejo com bastante frequência. Jogamos golfe juntos às vezes no Brumley Oeste.</a:t>
            </a:r>
            <a:br>
              <a:rPr lang="pt-BR" sz="900" dirty="0"/>
            </a:br>
            <a:br>
              <a:rPr lang="pt-BR" sz="900" dirty="0"/>
            </a:br>
            <a:r>
              <a:rPr lang="pt-BR" sz="900" dirty="0"/>
              <a:t>Inspetor: (secamente) eu não jogo golfe.</a:t>
            </a:r>
            <a:br>
              <a:rPr lang="pt-BR" sz="900" dirty="0"/>
            </a:br>
            <a:br>
              <a:rPr lang="pt-BR" sz="900" dirty="0"/>
            </a:br>
            <a:r>
              <a:rPr lang="pt-BR" sz="900" dirty="0"/>
              <a:t>Birling: Suponho que não o fez.</a:t>
            </a:r>
            <a:br>
              <a:rPr lang="pt-BR" sz="900" dirty="0"/>
            </a:br>
            <a:br>
              <a:rPr lang="pt-BR" sz="900" dirty="0"/>
            </a:br>
            <a:r>
              <a:rPr lang="pt-BR" sz="900" dirty="0"/>
              <a:t>Eric: Bem, acho que é uma vergonha.</a:t>
            </a:r>
            <a:br>
              <a:rPr lang="pt-BR" sz="900" dirty="0"/>
            </a:br>
            <a:br>
              <a:rPr lang="pt-BR" sz="900" dirty="0"/>
            </a:br>
            <a:r>
              <a:rPr lang="pt-BR" sz="900" dirty="0"/>
              <a:t>Inspector: Não, nunca quis brincar.</a:t>
            </a:r>
            <a:br>
              <a:rPr lang="pt-BR" sz="900" dirty="0"/>
            </a:br>
            <a:br>
              <a:rPr lang="pt-BR" sz="900" dirty="0"/>
            </a:br>
            <a:r>
              <a:rPr lang="pt-BR" sz="900" dirty="0"/>
              <a:t>Eric: Não, refiro-me a esta rapariga, Eva Smith. Por que não tentarão salários mais altos? Tentamos os preços mais altos possíveis. E não vejo porque deveria ter sido despedida só porque tinha um pouco mais de espírito do que os outros. Disseste que ela era uma boa trabalhadora. Tê-la-ia deixado ficar.</a:t>
            </a:r>
            <a:br>
              <a:rPr lang="pt-BR" sz="900" dirty="0"/>
            </a:br>
            <a:br>
              <a:rPr lang="pt-BR" sz="900" dirty="0"/>
            </a:br>
            <a:r>
              <a:rPr lang="pt-BR" sz="900" dirty="0"/>
              <a:t>Birling: (bastante irritado) A menos que alegres as tuas ideias, nunca estarás em posição de deixar ninguém ficar ou de dizer a ninguém para ir. Está na hora de aprenderes a enfrentar algumas responsabilidades. Isso é algo que esta vida pública de escola e escola que tiveste não parece ensinar-te.</a:t>
            </a:r>
            <a:br>
              <a:rPr lang="pt-BR" sz="900" dirty="0"/>
            </a:br>
            <a:br>
              <a:rPr lang="pt-BR" sz="900" dirty="0"/>
            </a:br>
            <a:r>
              <a:rPr lang="pt-BR" sz="900" dirty="0"/>
              <a:t>Eric: Bem, não precisamos de contar tudo isso ao inspetor, pois não?</a:t>
            </a:r>
            <a:br>
              <a:rPr lang="pt-BR" sz="900" dirty="0"/>
            </a:br>
            <a:br>
              <a:rPr lang="pt-BR" sz="900" dirty="0"/>
            </a:br>
            <a:r>
              <a:rPr lang="pt-BR" sz="900" dirty="0"/>
              <a:t>Birling: Não vejo que precisemos dizer mais nada ao inspetor. Na verdade, não há nada que lhe possa dizer. Disse à rapariga para se ir 1 1, e ela foi-se mente. Foi a última vez que ouvi falar dela. Tem ideia do que lhe aconteceu depois disso? Ter problemas? Ir para as ruas?</a:t>
            </a:r>
            <a:br>
              <a:rPr lang="pt-BR" sz="900" dirty="0"/>
            </a:br>
            <a:br>
              <a:rPr lang="pt-BR" sz="900" dirty="0"/>
            </a:br>
            <a:r>
              <a:rPr lang="pt-BR" sz="900" dirty="0"/>
              <a:t>Inspetor: (um pouco devagar) Não, ela não exatamente saiu à rua.</a:t>
            </a:r>
            <a:br>
              <a:rPr lang="pt-BR" sz="900" dirty="0"/>
            </a:br>
            <a:br>
              <a:rPr lang="pt-BR" sz="900" dirty="0"/>
            </a:br>
            <a:r>
              <a:rPr lang="pt-BR" sz="900" dirty="0"/>
              <a:t>// Sheila já entrou//</a:t>
            </a:r>
            <a:br>
              <a:rPr lang="pt-BR" sz="900" dirty="0"/>
            </a:br>
            <a:br>
              <a:rPr lang="pt-BR" sz="900" dirty="0"/>
            </a:br>
            <a:r>
              <a:rPr lang="pt-BR" sz="900" dirty="0"/>
              <a:t>Sheila: O que é isso sobre as ruas? (notando o inspetor.) Desculpa. Eu não sabia. A mamã mandou-me perguntar-te porque não foste à sala de visitas.</a:t>
            </a:r>
            <a:br>
              <a:rPr lang="pt-BR" sz="900" dirty="0"/>
            </a:br>
            <a:br>
              <a:rPr lang="pt-BR" sz="900" dirty="0"/>
            </a:br>
            <a:r>
              <a:rPr lang="pt-BR" sz="900" dirty="0"/>
              <a:t>Birling: Vamos chegar daqui a pouco. Estou apenas a terminar.</a:t>
            </a:r>
            <a:br>
              <a:rPr lang="pt-BR" sz="900" dirty="0"/>
            </a:br>
            <a:br>
              <a:rPr lang="pt-BR" sz="900" dirty="0"/>
            </a:br>
            <a:r>
              <a:rPr lang="pt-BR" sz="900" dirty="0"/>
              <a:t>Inspector: Receio que não.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17385346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0632" y="243511"/>
            <a:ext cx="4171977" cy="63709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Birling: (abruptly) </a:t>
            </a:r>
            <a:r>
              <a:rPr lang="en-GB" sz="900" dirty="0">
                <a:hlinkClick r:id="rId2">
                  <a:extLst>
                    <a:ext uri="{A12FA001-AC4F-418D-AE19-62706E023703}">
                      <ahyp:hlinkClr xmlns:ahyp="http://schemas.microsoft.com/office/drawing/2018/hyperlinkcolor" val="tx"/>
                    </a:ext>
                  </a:extLst>
                </a:hlinkClick>
              </a:rPr>
              <a:t>There's nothing else, </a:t>
            </a:r>
            <a:r>
              <a:rPr lang="en-GB" sz="900" dirty="0" err="1">
                <a:hlinkClick r:id="rId2">
                  <a:extLst>
                    <a:ext uri="{A12FA001-AC4F-418D-AE19-62706E023703}">
                      <ahyp:hlinkClr xmlns:ahyp="http://schemas.microsoft.com/office/drawing/2018/hyperlinkcolor" val="tx"/>
                    </a:ext>
                  </a:extLst>
                </a:hlinkClick>
              </a:rPr>
              <a:t>y'know</a:t>
            </a:r>
            <a:r>
              <a:rPr lang="en-GB" sz="900" dirty="0">
                <a:hlinkClick r:id="rId2">
                  <a:extLst>
                    <a:ext uri="{A12FA001-AC4F-418D-AE19-62706E023703}">
                      <ahyp:hlinkClr xmlns:ahyp="http://schemas.microsoft.com/office/drawing/2018/hyperlinkcolor" val="tx"/>
                    </a:ext>
                  </a:extLst>
                </a:hlinkClick>
              </a:rPr>
              <a:t>. I've just told you that.</a:t>
            </a:r>
            <a:br>
              <a:rPr lang="en-GB" sz="900" dirty="0"/>
            </a:br>
            <a:br>
              <a:rPr lang="en-GB" sz="900" dirty="0"/>
            </a:br>
            <a:r>
              <a:rPr lang="en-GB" sz="900" dirty="0"/>
              <a:t>Sheila: What's all this about?</a:t>
            </a:r>
            <a:br>
              <a:rPr lang="en-GB" sz="900" dirty="0"/>
            </a:br>
            <a:br>
              <a:rPr lang="en-GB" sz="900" dirty="0"/>
            </a:br>
            <a:r>
              <a:rPr lang="en-GB" sz="900" dirty="0"/>
              <a:t>Birling: </a:t>
            </a:r>
            <a:r>
              <a:rPr lang="en-GB" sz="900" dirty="0">
                <a:hlinkClick r:id="rId3">
                  <a:extLst>
                    <a:ext uri="{A12FA001-AC4F-418D-AE19-62706E023703}">
                      <ahyp:hlinkClr xmlns:ahyp="http://schemas.microsoft.com/office/drawing/2018/hyperlinkcolor" val="tx"/>
                    </a:ext>
                  </a:extLst>
                </a:hlinkClick>
              </a:rPr>
              <a:t>Nothing to do with you, Sheila. Run along.</a:t>
            </a:r>
            <a:br>
              <a:rPr lang="en-GB" sz="900" dirty="0"/>
            </a:br>
            <a:br>
              <a:rPr lang="en-GB" sz="900" dirty="0"/>
            </a:br>
            <a:r>
              <a:rPr lang="en-GB" sz="900" dirty="0"/>
              <a:t>Inspector: No, wait a minute, Miss Birling.</a:t>
            </a:r>
            <a:br>
              <a:rPr lang="en-GB" sz="900" dirty="0"/>
            </a:br>
            <a:br>
              <a:rPr lang="en-GB" sz="900" dirty="0"/>
            </a:br>
            <a:r>
              <a:rPr lang="en-GB" sz="900" dirty="0"/>
              <a:t>Birling: (angrily) Look here, inspector, I consider this uncalled-for and officious. I've half a mind to report you. I've told you all I know – and it doesn't seem to me very important – and now there isn't the slightest reason why my daughter should be dragged into this unpleasant business.</a:t>
            </a:r>
            <a:br>
              <a:rPr lang="en-GB" sz="900" dirty="0"/>
            </a:br>
            <a:br>
              <a:rPr lang="en-GB" sz="900" dirty="0"/>
            </a:br>
            <a:r>
              <a:rPr lang="en-GB" sz="900" dirty="0"/>
              <a:t>Sheila: (coming father in) What business? What's happening?</a:t>
            </a:r>
            <a:br>
              <a:rPr lang="en-GB" sz="900" dirty="0"/>
            </a:br>
            <a:br>
              <a:rPr lang="en-GB" sz="900" dirty="0"/>
            </a:br>
            <a:r>
              <a:rPr lang="en-GB" sz="900" dirty="0"/>
              <a:t>Inspector: (impressively) I'm a police inspector, miss Birling. This afternoon a young woman drank some disinfectant, and died, after several hours of agony, tonight in the infirmary.</a:t>
            </a:r>
            <a:br>
              <a:rPr lang="en-GB" sz="900" dirty="0"/>
            </a:br>
            <a:br>
              <a:rPr lang="en-GB" sz="900" dirty="0"/>
            </a:br>
            <a:r>
              <a:rPr lang="en-GB" sz="900" dirty="0"/>
              <a:t>Sheila: </a:t>
            </a:r>
            <a:r>
              <a:rPr lang="en-GB" sz="900" dirty="0">
                <a:hlinkClick r:id="rId4">
                  <a:extLst>
                    <a:ext uri="{A12FA001-AC4F-418D-AE19-62706E023703}">
                      <ahyp:hlinkClr xmlns:ahyp="http://schemas.microsoft.com/office/drawing/2018/hyperlinkcolor" val="tx"/>
                    </a:ext>
                  </a:extLst>
                </a:hlinkClick>
              </a:rPr>
              <a:t>Oh – how horrible! Was it an accident?</a:t>
            </a:r>
            <a:br>
              <a:rPr lang="en-GB" sz="900" dirty="0"/>
            </a:br>
            <a:br>
              <a:rPr lang="en-GB" sz="900" dirty="0"/>
            </a:br>
            <a:r>
              <a:rPr lang="en-GB" sz="900" dirty="0"/>
              <a:t>Inspector: </a:t>
            </a:r>
            <a:r>
              <a:rPr lang="en-GB" sz="900" dirty="0">
                <a:hlinkClick r:id="rId5">
                  <a:extLst>
                    <a:ext uri="{A12FA001-AC4F-418D-AE19-62706E023703}">
                      <ahyp:hlinkClr xmlns:ahyp="http://schemas.microsoft.com/office/drawing/2018/hyperlinkcolor" val="tx"/>
                    </a:ext>
                  </a:extLst>
                </a:hlinkClick>
              </a:rPr>
              <a:t>No. she wanted to end her life. She felt she couldn't go on any longer.</a:t>
            </a:r>
            <a:br>
              <a:rPr lang="en-GB" sz="900" dirty="0"/>
            </a:br>
            <a:br>
              <a:rPr lang="en-GB" sz="900" dirty="0"/>
            </a:br>
            <a:r>
              <a:rPr lang="en-GB" sz="900" dirty="0"/>
              <a:t>Birling: Well, don't tell me that's because I discharged her from my employment nearly two years ago.</a:t>
            </a:r>
            <a:br>
              <a:rPr lang="en-GB" sz="900" dirty="0"/>
            </a:br>
            <a:br>
              <a:rPr lang="en-GB" sz="900" dirty="0"/>
            </a:br>
            <a:r>
              <a:rPr lang="en-GB" sz="900" dirty="0"/>
              <a:t>Eric: That might have started it.</a:t>
            </a:r>
            <a:br>
              <a:rPr lang="en-GB" sz="900" dirty="0"/>
            </a:br>
            <a:br>
              <a:rPr lang="en-GB" sz="900" dirty="0"/>
            </a:br>
            <a:r>
              <a:rPr lang="en-GB" sz="900" dirty="0"/>
              <a:t>Sheila: Did you, dad?</a:t>
            </a:r>
            <a:br>
              <a:rPr lang="en-GB" sz="900" dirty="0"/>
            </a:br>
            <a:br>
              <a:rPr lang="en-GB" sz="900" dirty="0"/>
            </a:br>
            <a:r>
              <a:rPr lang="en-GB" sz="900" dirty="0"/>
              <a:t>Birling: Yes. The girl had been causing trouble in the works. I was quite justified.</a:t>
            </a:r>
            <a:br>
              <a:rPr lang="en-GB" sz="900" dirty="0"/>
            </a:br>
            <a:br>
              <a:rPr lang="en-GB" sz="900" dirty="0"/>
            </a:br>
            <a:r>
              <a:rPr lang="en-GB" sz="900" dirty="0"/>
              <a:t>Gerald: Yes, I think you were. I know we'd have done the same thing. Don't look like that Sheila.</a:t>
            </a:r>
            <a:br>
              <a:rPr lang="en-GB" sz="900" dirty="0"/>
            </a:br>
            <a:br>
              <a:rPr lang="en-GB" sz="900" dirty="0"/>
            </a:br>
            <a:r>
              <a:rPr lang="en-GB" sz="900" dirty="0"/>
              <a:t>Sheila: (rather distressed) Sorry! It's just that I can't help thinking about this girl – destroying herself so horribly – and I’ve been so happy tonight. </a:t>
            </a:r>
            <a:r>
              <a:rPr lang="en-GB" sz="900" dirty="0">
                <a:hlinkClick r:id="rId6">
                  <a:extLst>
                    <a:ext uri="{A12FA001-AC4F-418D-AE19-62706E023703}">
                      <ahyp:hlinkClr xmlns:ahyp="http://schemas.microsoft.com/office/drawing/2018/hyperlinkcolor" val="tx"/>
                    </a:ext>
                  </a:extLst>
                </a:hlinkClick>
              </a:rPr>
              <a:t>Oh I wish you hadn't told me.</a:t>
            </a:r>
            <a:r>
              <a:rPr lang="en-GB" sz="900" dirty="0"/>
              <a:t> What was she like? </a:t>
            </a:r>
            <a:r>
              <a:rPr lang="en-GB" sz="900" dirty="0">
                <a:hlinkClick r:id="rId7">
                  <a:extLst>
                    <a:ext uri="{A12FA001-AC4F-418D-AE19-62706E023703}">
                      <ahyp:hlinkClr xmlns:ahyp="http://schemas.microsoft.com/office/drawing/2018/hyperlinkcolor" val="tx"/>
                    </a:ext>
                  </a:extLst>
                </a:hlinkClick>
              </a:rPr>
              <a:t>Quite young?</a:t>
            </a:r>
            <a:br>
              <a:rPr lang="en-GB" sz="900" dirty="0">
                <a:hlinkClick r:id="rId7">
                  <a:extLst>
                    <a:ext uri="{A12FA001-AC4F-418D-AE19-62706E023703}">
                      <ahyp:hlinkClr xmlns:ahyp="http://schemas.microsoft.com/office/drawing/2018/hyperlinkcolor" val="tx"/>
                    </a:ext>
                  </a:extLst>
                </a:hlinkClick>
              </a:rPr>
            </a:br>
            <a:br>
              <a:rPr lang="en-GB" sz="900" dirty="0">
                <a:hlinkClick r:id="rId7">
                  <a:extLst>
                    <a:ext uri="{A12FA001-AC4F-418D-AE19-62706E023703}">
                      <ahyp:hlinkClr xmlns:ahyp="http://schemas.microsoft.com/office/drawing/2018/hyperlinkcolor" val="tx"/>
                    </a:ext>
                  </a:extLst>
                </a:hlinkClick>
              </a:rPr>
            </a:br>
            <a:r>
              <a:rPr lang="en-GB" sz="900" dirty="0">
                <a:hlinkClick r:id="rId7">
                  <a:extLst>
                    <a:ext uri="{A12FA001-AC4F-418D-AE19-62706E023703}">
                      <ahyp:hlinkClr xmlns:ahyp="http://schemas.microsoft.com/office/drawing/2018/hyperlinkcolor" val="tx"/>
                    </a:ext>
                  </a:extLst>
                </a:hlinkClick>
              </a:rPr>
              <a:t>Inspector: Yes. Twenty-four.</a:t>
            </a:r>
            <a:br>
              <a:rPr lang="en-GB" sz="900" dirty="0">
                <a:hlinkClick r:id="rId7">
                  <a:extLst>
                    <a:ext uri="{A12FA001-AC4F-418D-AE19-62706E023703}">
                      <ahyp:hlinkClr xmlns:ahyp="http://schemas.microsoft.com/office/drawing/2018/hyperlinkcolor" val="tx"/>
                    </a:ext>
                  </a:extLst>
                </a:hlinkClick>
              </a:rPr>
            </a:br>
            <a:br>
              <a:rPr lang="en-GB" sz="900" dirty="0">
                <a:hlinkClick r:id="rId7">
                  <a:extLst>
                    <a:ext uri="{A12FA001-AC4F-418D-AE19-62706E023703}">
                      <ahyp:hlinkClr xmlns:ahyp="http://schemas.microsoft.com/office/drawing/2018/hyperlinkcolor" val="tx"/>
                    </a:ext>
                  </a:extLst>
                </a:hlinkClick>
              </a:rPr>
            </a:br>
            <a:r>
              <a:rPr lang="en-GB" sz="900" dirty="0">
                <a:hlinkClick r:id="rId7">
                  <a:extLst>
                    <a:ext uri="{A12FA001-AC4F-418D-AE19-62706E023703}">
                      <ahyp:hlinkClr xmlns:ahyp="http://schemas.microsoft.com/office/drawing/2018/hyperlinkcolor" val="tx"/>
                    </a:ext>
                  </a:extLst>
                </a:hlinkClick>
              </a:rPr>
              <a:t>Sheila: Pretty?</a:t>
            </a:r>
            <a:br>
              <a:rPr lang="en-GB" sz="900" dirty="0"/>
            </a:br>
            <a:br>
              <a:rPr lang="en-GB" sz="900" dirty="0"/>
            </a:br>
            <a:r>
              <a:rPr lang="en-GB" sz="900" dirty="0"/>
              <a:t>Inspector: She wasn't pretty when I saw her today, but she had been pretty – very pretty.</a:t>
            </a:r>
            <a:br>
              <a:rPr lang="en-GB" sz="900" dirty="0"/>
            </a:b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17</a:t>
            </a:fld>
            <a:endParaRPr lang="en-GB"/>
          </a:p>
        </p:txBody>
      </p:sp>
      <p:sp>
        <p:nvSpPr>
          <p:cNvPr id="6" name="Rectangle 1">
            <a:extLst>
              <a:ext uri="{FF2B5EF4-FFF2-40B4-BE49-F238E27FC236}">
                <a16:creationId xmlns:a16="http://schemas.microsoft.com/office/drawing/2014/main" id="{9FB36855-FC4C-481E-AAB4-4A0D8699AA52}"/>
              </a:ext>
            </a:extLst>
          </p:cNvPr>
          <p:cNvSpPr>
            <a:spLocks noChangeArrowheads="1"/>
          </p:cNvSpPr>
          <p:nvPr/>
        </p:nvSpPr>
        <p:spPr bwMode="auto">
          <a:xfrm>
            <a:off x="4731391" y="174262"/>
            <a:ext cx="4171977" cy="650947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pt-BR" sz="900" dirty="0"/>
              <a:t>Birling: (abruptamente) Não há mais nada, sabe. Acabei de lhe dizer isso.</a:t>
            </a:r>
            <a:br>
              <a:rPr lang="pt-BR" sz="900" dirty="0"/>
            </a:br>
            <a:br>
              <a:rPr lang="pt-BR" sz="900" dirty="0"/>
            </a:br>
            <a:r>
              <a:rPr lang="pt-BR" sz="900" dirty="0"/>
              <a:t>Sheila: O que é que se passa?</a:t>
            </a:r>
            <a:br>
              <a:rPr lang="pt-BR" sz="900" dirty="0"/>
            </a:br>
            <a:br>
              <a:rPr lang="pt-BR" sz="900" dirty="0"/>
            </a:br>
            <a:r>
              <a:rPr lang="pt-BR" sz="900" dirty="0"/>
              <a:t>Birling: Não tem nada a ver contigo, Sheila. Corre.</a:t>
            </a:r>
            <a:br>
              <a:rPr lang="pt-BR" sz="900" dirty="0"/>
            </a:br>
            <a:br>
              <a:rPr lang="pt-BR" sz="900" dirty="0"/>
            </a:br>
            <a:r>
              <a:rPr lang="pt-BR" sz="900" dirty="0"/>
              <a:t>Inspector: Não, espere um minuto, Sra. Birling.</a:t>
            </a:r>
            <a:br>
              <a:rPr lang="pt-BR" sz="900" dirty="0"/>
            </a:br>
            <a:br>
              <a:rPr lang="pt-BR" sz="900" dirty="0"/>
            </a:br>
            <a:r>
              <a:rPr lang="pt-BR" sz="900" dirty="0"/>
              <a:t>Birling: (com raiva) Olhe aqui, inspetor, eu considero este desnecessário-para-e oficioso. Estou a pensar em denunciá-lo. Já vos disse tudo o que sei – e não me parece muito importante – e agora não há a menor razão pela qual a minha filha deve ser arrastada para este negócio desagradável.</a:t>
            </a:r>
            <a:br>
              <a:rPr lang="pt-BR" sz="900" dirty="0"/>
            </a:br>
            <a:br>
              <a:rPr lang="pt-BR" sz="900" dirty="0"/>
            </a:br>
            <a:r>
              <a:rPr lang="pt-BR" sz="900" dirty="0"/>
              <a:t>Sheila: (pai vindo) Que negócio? O que está a acontecer?</a:t>
            </a:r>
            <a:br>
              <a:rPr lang="pt-BR" sz="900" dirty="0"/>
            </a:br>
            <a:br>
              <a:rPr lang="pt-BR" sz="900" dirty="0"/>
            </a:br>
            <a:r>
              <a:rPr lang="pt-BR" sz="900" dirty="0"/>
              <a:t>Inspetor: (impressionantemente) sou inspetora da polícia, Miss Birling. Esta tarde, uma jovem bebeu um desinfetante e morreu, depois de várias horas de agonia, esta noite na enfermaria.</a:t>
            </a:r>
            <a:br>
              <a:rPr lang="pt-BR" sz="900" dirty="0"/>
            </a:br>
            <a:br>
              <a:rPr lang="pt-BR" sz="900" dirty="0"/>
            </a:br>
            <a:r>
              <a:rPr lang="pt-BR" sz="900" dirty="0"/>
              <a:t>Sheila: Oh - que horrível! Foi um acidente?</a:t>
            </a:r>
            <a:br>
              <a:rPr lang="pt-BR" sz="900" dirty="0"/>
            </a:br>
            <a:br>
              <a:rPr lang="pt-BR" sz="900" dirty="0"/>
            </a:br>
            <a:r>
              <a:rPr lang="pt-BR" sz="900" dirty="0"/>
              <a:t>Inspetor: Não. Queria acabar com a sua vida. Sentiu que não podia continuar mais.</a:t>
            </a:r>
            <a:br>
              <a:rPr lang="pt-BR" sz="900" dirty="0"/>
            </a:br>
            <a:br>
              <a:rPr lang="pt-BR" sz="900" dirty="0"/>
            </a:br>
            <a:r>
              <a:rPr lang="pt-BR" sz="900" dirty="0"/>
              <a:t>Birling: Não me digas isso porque a despedi do meu emprego há quase dois anos.</a:t>
            </a:r>
            <a:br>
              <a:rPr lang="pt-BR" sz="900" dirty="0"/>
            </a:br>
            <a:br>
              <a:rPr lang="pt-BR" sz="900" dirty="0"/>
            </a:br>
            <a:r>
              <a:rPr lang="pt-BR" sz="900" dirty="0"/>
              <a:t>Eric: Pode ter começado.</a:t>
            </a:r>
            <a:br>
              <a:rPr lang="pt-BR" sz="900" dirty="0"/>
            </a:br>
            <a:br>
              <a:rPr lang="pt-BR" sz="900" dirty="0"/>
            </a:br>
            <a:r>
              <a:rPr lang="pt-BR" sz="900" dirty="0"/>
              <a:t>Sheila: Fez, pai?</a:t>
            </a:r>
            <a:br>
              <a:rPr lang="pt-BR" sz="900" dirty="0"/>
            </a:br>
            <a:br>
              <a:rPr lang="pt-BR" sz="900" dirty="0"/>
            </a:br>
            <a:r>
              <a:rPr lang="pt-BR" sz="900" dirty="0"/>
              <a:t>Birling: Sim. A rapariga estava a causar problemas nos trabalhos. Justificava-me.</a:t>
            </a:r>
            <a:br>
              <a:rPr lang="pt-BR" sz="900" dirty="0"/>
            </a:br>
            <a:br>
              <a:rPr lang="pt-BR" sz="900" dirty="0"/>
            </a:br>
            <a:r>
              <a:rPr lang="pt-BR" sz="900" dirty="0"/>
              <a:t>Gerald: Sim, acho que estavas. Sei que teríamos feito a mesma coisa. Não se parece com a Sheila.</a:t>
            </a:r>
            <a:br>
              <a:rPr lang="pt-BR" sz="900" dirty="0"/>
            </a:br>
            <a:br>
              <a:rPr lang="pt-BR" sz="900" dirty="0"/>
            </a:br>
            <a:r>
              <a:rPr lang="pt-BR" sz="900" dirty="0"/>
              <a:t>Sheila: (bastante angustiado) Desculpe! É que não consigo deixar de pensar nesta rapariga , destruindo-se tão horrivelmente – e tenho sido tão feliz esta noite. Queria que não tivesse me contado. Como é que era? Muito jovem?</a:t>
            </a:r>
            <a:br>
              <a:rPr lang="pt-BR" sz="900" dirty="0"/>
            </a:br>
            <a:br>
              <a:rPr lang="pt-BR" sz="900" dirty="0"/>
            </a:br>
            <a:r>
              <a:rPr lang="pt-BR" sz="900" dirty="0"/>
              <a:t>Inspetor: Sim. Vinte e quatro.</a:t>
            </a:r>
            <a:br>
              <a:rPr lang="pt-BR" sz="900" dirty="0"/>
            </a:br>
            <a:br>
              <a:rPr lang="pt-BR" sz="900" dirty="0"/>
            </a:br>
            <a:r>
              <a:rPr lang="pt-BR" sz="900" dirty="0"/>
              <a:t>Sheila: Bonita?</a:t>
            </a:r>
            <a:br>
              <a:rPr lang="pt-BR" sz="900" dirty="0"/>
            </a:br>
            <a:br>
              <a:rPr lang="pt-BR" sz="900" dirty="0"/>
            </a:br>
            <a:r>
              <a:rPr lang="pt-BR" sz="900" dirty="0"/>
              <a:t>Inspector: Não era bonita quando a vi hoje, mas tinha sido bonita.</a:t>
            </a:r>
            <a:br>
              <a:rPr lang="pt-BR" sz="900" dirty="0"/>
            </a:br>
            <a:r>
              <a:rPr lang="pt-BR" sz="900" dirty="0"/>
              <a:t>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2671424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0632" y="451262"/>
            <a:ext cx="4171977" cy="595547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Birling: That's enough of that.</a:t>
            </a:r>
            <a:br>
              <a:rPr lang="en-GB" sz="900" dirty="0"/>
            </a:br>
            <a:br>
              <a:rPr lang="en-GB" sz="900" dirty="0"/>
            </a:br>
            <a:r>
              <a:rPr lang="en-GB" sz="900" dirty="0"/>
              <a:t>Gerald: And I don't really see that this inquiry gets you anywhere, inspector. It's what happened to her since she left Mr Birling's works that is important.</a:t>
            </a:r>
            <a:br>
              <a:rPr lang="en-GB" sz="900" dirty="0"/>
            </a:br>
            <a:br>
              <a:rPr lang="en-GB" sz="900" dirty="0"/>
            </a:br>
            <a:r>
              <a:rPr lang="en-GB" sz="900" dirty="0"/>
              <a:t>Birling: Obviously. I suggested that some time ago.</a:t>
            </a:r>
            <a:br>
              <a:rPr lang="en-GB" sz="900" dirty="0"/>
            </a:br>
            <a:br>
              <a:rPr lang="en-GB" sz="900" dirty="0"/>
            </a:br>
            <a:r>
              <a:rPr lang="en-GB" sz="900" dirty="0"/>
              <a:t>Gerald: And we can't help you there because we don't know.</a:t>
            </a:r>
            <a:br>
              <a:rPr lang="en-GB" sz="900" dirty="0"/>
            </a:br>
            <a:br>
              <a:rPr lang="en-GB" sz="900" dirty="0"/>
            </a:br>
            <a:r>
              <a:rPr lang="en-GB" sz="900" dirty="0"/>
              <a:t>Inspector: (slowly) Are you sure you don't know.</a:t>
            </a:r>
            <a:br>
              <a:rPr lang="en-GB" sz="900" dirty="0"/>
            </a:br>
            <a:br>
              <a:rPr lang="en-GB" sz="900" dirty="0"/>
            </a:br>
            <a:r>
              <a:rPr lang="en-GB" sz="900" dirty="0"/>
              <a:t>// He looks at Gerald, then at Eric, then at Sheila.//</a:t>
            </a:r>
            <a:br>
              <a:rPr lang="en-GB" sz="900" dirty="0"/>
            </a:br>
            <a:br>
              <a:rPr lang="en-GB" sz="900" dirty="0"/>
            </a:br>
            <a:r>
              <a:rPr lang="en-GB" sz="900" dirty="0"/>
              <a:t>Birling: And are you suggesting now that one of them knows something about this girl?</a:t>
            </a:r>
            <a:br>
              <a:rPr lang="en-GB" sz="900" dirty="0"/>
            </a:br>
            <a:br>
              <a:rPr lang="en-GB" sz="900" dirty="0"/>
            </a:br>
            <a:r>
              <a:rPr lang="en-GB" sz="900" dirty="0"/>
              <a:t>Inspector: Yes.</a:t>
            </a:r>
            <a:br>
              <a:rPr lang="en-GB" sz="900" dirty="0"/>
            </a:br>
            <a:br>
              <a:rPr lang="en-GB" sz="900" dirty="0"/>
            </a:br>
            <a:r>
              <a:rPr lang="en-GB" sz="900" dirty="0"/>
              <a:t>Birling: You didn't come here just to see me, then?</a:t>
            </a:r>
            <a:br>
              <a:rPr lang="en-GB" sz="900" dirty="0"/>
            </a:br>
            <a:br>
              <a:rPr lang="en-GB" sz="900" dirty="0"/>
            </a:br>
            <a:r>
              <a:rPr lang="en-GB" sz="900" dirty="0"/>
              <a:t>Inspector: No.</a:t>
            </a:r>
            <a:br>
              <a:rPr lang="en-GB" sz="900" dirty="0"/>
            </a:br>
            <a:br>
              <a:rPr lang="en-GB" sz="900" dirty="0"/>
            </a:br>
            <a:r>
              <a:rPr lang="en-GB" sz="900" dirty="0"/>
              <a:t>// the other four exchange bewildered and perturbed glances.//</a:t>
            </a:r>
            <a:br>
              <a:rPr lang="en-GB" sz="900" dirty="0"/>
            </a:br>
            <a:br>
              <a:rPr lang="en-GB" sz="900" dirty="0"/>
            </a:br>
            <a:r>
              <a:rPr lang="en-GB" sz="900" dirty="0"/>
              <a:t>Birling: </a:t>
            </a:r>
            <a:r>
              <a:rPr lang="en-GB" sz="900" dirty="0">
                <a:hlinkClick r:id="rId2">
                  <a:extLst>
                    <a:ext uri="{A12FA001-AC4F-418D-AE19-62706E023703}">
                      <ahyp:hlinkClr xmlns:ahyp="http://schemas.microsoft.com/office/drawing/2018/hyperlinkcolor" val="tx"/>
                    </a:ext>
                  </a:extLst>
                </a:hlinkClick>
              </a:rPr>
              <a:t>( with marked change of tone) Well, of course, if I’d known that earlier, I wouldn't has called you officious and talked about reporting you.</a:t>
            </a:r>
            <a:r>
              <a:rPr lang="en-GB" sz="900" dirty="0"/>
              <a:t> You understand that, don't you, inspector? I thought that – for some reason best known to yourself – you were making the most of this tiny bit of information I could give you. I'm sorry. </a:t>
            </a:r>
            <a:r>
              <a:rPr lang="en-GB" sz="900" dirty="0">
                <a:hlinkClick r:id="rId3">
                  <a:extLst>
                    <a:ext uri="{A12FA001-AC4F-418D-AE19-62706E023703}">
                      <ahyp:hlinkClr xmlns:ahyp="http://schemas.microsoft.com/office/drawing/2018/hyperlinkcolor" val="tx"/>
                    </a:ext>
                  </a:extLst>
                </a:hlinkClick>
              </a:rPr>
              <a:t>This makes a difference.</a:t>
            </a:r>
            <a:r>
              <a:rPr lang="en-GB" sz="900" dirty="0"/>
              <a:t> You sure of your facts?</a:t>
            </a:r>
            <a:br>
              <a:rPr lang="en-GB" sz="900" dirty="0"/>
            </a:br>
            <a:br>
              <a:rPr lang="en-GB" sz="900" dirty="0"/>
            </a:br>
            <a:r>
              <a:rPr lang="en-GB" sz="900" dirty="0"/>
              <a:t>Inspector: Some of them – yes.</a:t>
            </a:r>
            <a:br>
              <a:rPr lang="en-GB" sz="900" dirty="0"/>
            </a:br>
            <a:br>
              <a:rPr lang="en-GB" sz="900" dirty="0"/>
            </a:br>
            <a:r>
              <a:rPr lang="en-GB" sz="900" dirty="0"/>
              <a:t>Birling: I can't think they can be of any great consequence.</a:t>
            </a:r>
            <a:br>
              <a:rPr lang="en-GB" sz="900" dirty="0"/>
            </a:br>
            <a:br>
              <a:rPr lang="en-GB" sz="900" dirty="0"/>
            </a:br>
            <a:r>
              <a:rPr lang="en-GB" sz="900" dirty="0"/>
              <a:t>Inspector: The girl's dead though.</a:t>
            </a:r>
            <a:br>
              <a:rPr lang="en-GB" sz="900" dirty="0"/>
            </a:br>
            <a:br>
              <a:rPr lang="en-GB" sz="900" dirty="0"/>
            </a:br>
            <a:r>
              <a:rPr lang="en-GB" sz="900" dirty="0"/>
              <a:t>Sheila: What do you mean by saying that? You talk as if we were responsible--</a:t>
            </a:r>
            <a:br>
              <a:rPr lang="en-GB" sz="900" dirty="0"/>
            </a:br>
            <a:br>
              <a:rPr lang="en-GB" sz="900" dirty="0"/>
            </a:br>
            <a:r>
              <a:rPr lang="en-GB" sz="900" dirty="0"/>
              <a:t>Birling: (cutting in) Just a minute, Sheila. Now , inspector, perhaps </a:t>
            </a:r>
            <a:r>
              <a:rPr lang="en-GB" sz="900" dirty="0">
                <a:hlinkClick r:id="rId4">
                  <a:extLst>
                    <a:ext uri="{A12FA001-AC4F-418D-AE19-62706E023703}">
                      <ahyp:hlinkClr xmlns:ahyp="http://schemas.microsoft.com/office/drawing/2018/hyperlinkcolor" val="tx"/>
                    </a:ext>
                  </a:extLst>
                </a:hlinkClick>
              </a:rPr>
              <a:t>you and I had better go and talk this over quietly in a corner--</a:t>
            </a:r>
            <a:br>
              <a:rPr lang="en-GB" sz="900" dirty="0"/>
            </a:br>
            <a:br>
              <a:rPr lang="en-GB" sz="900" dirty="0"/>
            </a:br>
            <a:r>
              <a:rPr lang="en-GB" sz="900" dirty="0"/>
              <a:t>Sheila: </a:t>
            </a:r>
            <a:r>
              <a:rPr lang="en-GB" sz="900" dirty="0">
                <a:hlinkClick r:id="rId5">
                  <a:extLst>
                    <a:ext uri="{A12FA001-AC4F-418D-AE19-62706E023703}">
                      <ahyp:hlinkClr xmlns:ahyp="http://schemas.microsoft.com/office/drawing/2018/hyperlinkcolor" val="tx"/>
                    </a:ext>
                  </a:extLst>
                </a:hlinkClick>
              </a:rPr>
              <a:t>(cutting in)</a:t>
            </a:r>
            <a:r>
              <a:rPr lang="en-GB" sz="900" dirty="0"/>
              <a:t> Why should you? He's finished with you. He says it's one of us now.</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18</a:t>
            </a:fld>
            <a:endParaRPr lang="en-GB"/>
          </a:p>
        </p:txBody>
      </p:sp>
      <p:sp>
        <p:nvSpPr>
          <p:cNvPr id="6" name="Rectangle 1">
            <a:extLst>
              <a:ext uri="{FF2B5EF4-FFF2-40B4-BE49-F238E27FC236}">
                <a16:creationId xmlns:a16="http://schemas.microsoft.com/office/drawing/2014/main" id="{1C84A2FA-FC05-4813-9A2F-A77490DAFBCC}"/>
              </a:ext>
            </a:extLst>
          </p:cNvPr>
          <p:cNvSpPr>
            <a:spLocks noChangeArrowheads="1"/>
          </p:cNvSpPr>
          <p:nvPr/>
        </p:nvSpPr>
        <p:spPr bwMode="auto">
          <a:xfrm>
            <a:off x="4731393" y="331625"/>
            <a:ext cx="4171977" cy="609397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pt-BR" sz="900" dirty="0"/>
              <a:t>Birling: Já chega.</a:t>
            </a:r>
            <a:br>
              <a:rPr lang="pt-BR" sz="900" dirty="0"/>
            </a:br>
            <a:br>
              <a:rPr lang="pt-BR" sz="900" dirty="0"/>
            </a:br>
            <a:r>
              <a:rPr lang="pt-BR" sz="900" dirty="0"/>
              <a:t>Gerald: E não vejo que este inquérito o leva a lugar algum, inspetor. Foi o que lhe aconteceu desde que deixou as obras do Sr. Birling que é importante.</a:t>
            </a:r>
            <a:br>
              <a:rPr lang="pt-BR" sz="900" dirty="0"/>
            </a:br>
            <a:br>
              <a:rPr lang="pt-BR" sz="900" dirty="0"/>
            </a:br>
            <a:r>
              <a:rPr lang="pt-BR" sz="900" dirty="0"/>
              <a:t>Birling: Obviamente. Sugeri-o há algum tempo.</a:t>
            </a:r>
            <a:br>
              <a:rPr lang="pt-BR" sz="900" dirty="0"/>
            </a:br>
            <a:br>
              <a:rPr lang="pt-BR" sz="900" dirty="0"/>
            </a:br>
            <a:r>
              <a:rPr lang="pt-BR" sz="900" dirty="0"/>
              <a:t>Gerald: E não podemos ajudá-lo porque não sabemos.</a:t>
            </a:r>
            <a:br>
              <a:rPr lang="pt-BR" sz="900" dirty="0"/>
            </a:br>
            <a:br>
              <a:rPr lang="pt-BR" sz="900" dirty="0"/>
            </a:br>
            <a:r>
              <a:rPr lang="pt-BR" sz="900" dirty="0"/>
              <a:t>Inspetor: (lentamente) Tem certeza que não sabe.</a:t>
            </a:r>
            <a:br>
              <a:rPr lang="pt-BR" sz="900" dirty="0"/>
            </a:br>
            <a:br>
              <a:rPr lang="pt-BR" sz="900" dirty="0"/>
            </a:br>
            <a:r>
              <a:rPr lang="pt-BR" sz="900" dirty="0"/>
              <a:t>// Olha para o Gerald, depois para o Eric, depois para a Sheila.</a:t>
            </a:r>
            <a:br>
              <a:rPr lang="pt-BR" sz="900" dirty="0"/>
            </a:br>
            <a:br>
              <a:rPr lang="pt-BR" sz="900" dirty="0"/>
            </a:br>
            <a:r>
              <a:rPr lang="pt-BR" sz="900" dirty="0"/>
              <a:t>Birling: E estás a sugerir agora que um deles sabe alguma coisa sobre esta rapariga?</a:t>
            </a:r>
            <a:br>
              <a:rPr lang="pt-BR" sz="900" dirty="0"/>
            </a:br>
            <a:br>
              <a:rPr lang="pt-BR" sz="900" dirty="0"/>
            </a:br>
            <a:r>
              <a:rPr lang="pt-BR" sz="900" dirty="0"/>
              <a:t>Inspetor: Sim.</a:t>
            </a:r>
            <a:br>
              <a:rPr lang="pt-BR" sz="900" dirty="0"/>
            </a:br>
            <a:br>
              <a:rPr lang="pt-BR" sz="900" dirty="0"/>
            </a:br>
            <a:r>
              <a:rPr lang="pt-BR" sz="900" dirty="0"/>
              <a:t>Birling: Não veio aqui só para me ver, então?</a:t>
            </a:r>
            <a:br>
              <a:rPr lang="pt-BR" sz="900" dirty="0"/>
            </a:br>
            <a:br>
              <a:rPr lang="pt-BR" sz="900" dirty="0"/>
            </a:br>
            <a:r>
              <a:rPr lang="pt-BR" sz="900" dirty="0"/>
              <a:t>Inspetor: Não.</a:t>
            </a:r>
            <a:br>
              <a:rPr lang="pt-BR" sz="900" dirty="0"/>
            </a:br>
            <a:br>
              <a:rPr lang="pt-BR" sz="900" dirty="0"/>
            </a:br>
            <a:r>
              <a:rPr lang="pt-BR" sz="900" dirty="0"/>
              <a:t>// os outros quatro intercâmbios desnorteados e olhares perturbados.//</a:t>
            </a:r>
            <a:br>
              <a:rPr lang="pt-BR" sz="900" dirty="0"/>
            </a:br>
            <a:br>
              <a:rPr lang="pt-BR" sz="900" dirty="0"/>
            </a:br>
            <a:r>
              <a:rPr lang="pt-BR" sz="900" dirty="0"/>
              <a:t>Birling: (com uma mudança marcada de tom) Bem, é claro, se eu soubesse disso antes, eu não te chamaria oficioso e falaria sobre denunciá-lo. Entende isso, não é, inspetor? Pensei que – por alguma razão mais conhecida por si mesmo – estava a aproveitar ao máximo esta pequena informação que lhe podia dar. Desculpa. Isto faz a diferença. Tem certeza dos seus factos?</a:t>
            </a:r>
            <a:br>
              <a:rPr lang="pt-BR" sz="900" dirty="0"/>
            </a:br>
            <a:br>
              <a:rPr lang="pt-BR" sz="900" dirty="0"/>
            </a:br>
            <a:r>
              <a:rPr lang="pt-BR" sz="900" dirty="0"/>
              <a:t>Inspetor: Alguns deles – sim.</a:t>
            </a:r>
            <a:br>
              <a:rPr lang="pt-BR" sz="900" dirty="0"/>
            </a:br>
            <a:br>
              <a:rPr lang="pt-BR" sz="900" dirty="0"/>
            </a:br>
            <a:r>
              <a:rPr lang="pt-BR" sz="900" dirty="0"/>
              <a:t>Birling: Não posso pensar que possam ter grandes consequências.</a:t>
            </a:r>
            <a:br>
              <a:rPr lang="pt-BR" sz="900" dirty="0"/>
            </a:br>
            <a:br>
              <a:rPr lang="pt-BR" sz="900" dirty="0"/>
            </a:br>
            <a:r>
              <a:rPr lang="pt-BR" sz="900" dirty="0"/>
              <a:t>Inspector: Mas a rapariga morreu.</a:t>
            </a:r>
            <a:br>
              <a:rPr lang="pt-BR" sz="900" dirty="0"/>
            </a:br>
            <a:br>
              <a:rPr lang="pt-BR" sz="900" dirty="0"/>
            </a:br>
            <a:r>
              <a:rPr lang="pt-BR" sz="900" dirty="0"/>
              <a:t>Sheila: O que quer dizer com dizer isto? Fala como se físsemos responsáveis...</a:t>
            </a:r>
            <a:br>
              <a:rPr lang="pt-BR" sz="900" dirty="0"/>
            </a:br>
            <a:br>
              <a:rPr lang="pt-BR" sz="900" dirty="0"/>
            </a:br>
            <a:r>
              <a:rPr lang="pt-BR" sz="900" dirty="0"/>
              <a:t>Birling: (cortando) apenas um minuto, Sheila. Agora, inspetor, talvez seja melhor irmos falar sobre isto discretamente num canto...</a:t>
            </a:r>
            <a:br>
              <a:rPr lang="pt-BR" sz="900" dirty="0"/>
            </a:br>
            <a:br>
              <a:rPr lang="pt-BR" sz="900" dirty="0"/>
            </a:br>
            <a:r>
              <a:rPr lang="pt-BR" sz="900" dirty="0"/>
              <a:t>Sheila: (cortando) Por que deveria? Ele já acabou contigo. Diz que agora é um de nós.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21682137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65798" y="451262"/>
            <a:ext cx="4088087" cy="581697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Birling: Yes, and </a:t>
            </a:r>
            <a:r>
              <a:rPr lang="en-GB" sz="900" dirty="0">
                <a:hlinkClick r:id="rId2">
                  <a:extLst>
                    <a:ext uri="{A12FA001-AC4F-418D-AE19-62706E023703}">
                      <ahyp:hlinkClr xmlns:ahyp="http://schemas.microsoft.com/office/drawing/2018/hyperlinkcolor" val="tx"/>
                    </a:ext>
                  </a:extLst>
                </a:hlinkClick>
              </a:rPr>
              <a:t>I’m trying to settle it sensibly for you.</a:t>
            </a:r>
            <a:br>
              <a:rPr lang="en-GB" sz="900" dirty="0"/>
            </a:br>
            <a:br>
              <a:rPr lang="en-GB" sz="900" dirty="0"/>
            </a:br>
            <a:r>
              <a:rPr lang="en-GB" sz="900" dirty="0"/>
              <a:t>Gerald: Well, there's nothing to settle as far as I’m concerned. I've never known an Eva Smith.</a:t>
            </a:r>
            <a:br>
              <a:rPr lang="en-GB" sz="900" dirty="0"/>
            </a:br>
            <a:br>
              <a:rPr lang="en-GB" sz="900" dirty="0"/>
            </a:br>
            <a:r>
              <a:rPr lang="en-GB" sz="900" dirty="0"/>
              <a:t>Eric: Neither have I.</a:t>
            </a:r>
            <a:br>
              <a:rPr lang="en-GB" sz="900" dirty="0"/>
            </a:br>
            <a:br>
              <a:rPr lang="en-GB" sz="900" dirty="0"/>
            </a:br>
            <a:r>
              <a:rPr lang="en-GB" sz="900" dirty="0"/>
              <a:t>Sheila: Was that her name? Eva Smith?</a:t>
            </a:r>
            <a:br>
              <a:rPr lang="en-GB" sz="900" dirty="0"/>
            </a:br>
            <a:br>
              <a:rPr lang="en-GB" sz="900" dirty="0"/>
            </a:br>
            <a:r>
              <a:rPr lang="en-GB" sz="900" dirty="0"/>
              <a:t>Gerald: Yes.</a:t>
            </a:r>
            <a:br>
              <a:rPr lang="en-GB" sz="900" dirty="0"/>
            </a:br>
            <a:br>
              <a:rPr lang="en-GB" sz="900" dirty="0"/>
            </a:br>
            <a:r>
              <a:rPr lang="en-GB" sz="900" dirty="0"/>
              <a:t>Sheila: Never heard it before.</a:t>
            </a:r>
            <a:br>
              <a:rPr lang="en-GB" sz="900" dirty="0"/>
            </a:br>
            <a:br>
              <a:rPr lang="en-GB" sz="900" dirty="0"/>
            </a:br>
            <a:r>
              <a:rPr lang="en-GB" sz="900" dirty="0"/>
              <a:t>Gerald: So were are you now inspector?</a:t>
            </a:r>
            <a:br>
              <a:rPr lang="en-GB" sz="900" dirty="0"/>
            </a:br>
            <a:br>
              <a:rPr lang="en-GB" sz="900" dirty="0"/>
            </a:br>
            <a:r>
              <a:rPr lang="en-GB" sz="900" dirty="0"/>
              <a:t>Inspector: Where I was before, Mr croft. I told you – that like a lot of these young women, she'd used more than one name. She was still Eva Smith when Mr Birling sacked her – for wanting twenty-five shillings a week instead of twenty-two and six. But after that she stopped being Eva Smith. Perhaps she'd had enough of it.</a:t>
            </a:r>
            <a:br>
              <a:rPr lang="en-GB" sz="900" dirty="0"/>
            </a:br>
            <a:br>
              <a:rPr lang="en-GB" sz="900" dirty="0"/>
            </a:br>
            <a:r>
              <a:rPr lang="en-GB" sz="900" dirty="0"/>
              <a:t>Eric: Can't blame her.</a:t>
            </a:r>
            <a:br>
              <a:rPr lang="en-GB" sz="900" dirty="0"/>
            </a:br>
            <a:br>
              <a:rPr lang="en-GB" sz="900" dirty="0"/>
            </a:br>
            <a:r>
              <a:rPr lang="en-GB" sz="900" dirty="0"/>
              <a:t>Sheila: (to Birling) I think it was a mean thing to do. Perhaps that spoilt everything for her.</a:t>
            </a:r>
            <a:br>
              <a:rPr lang="en-GB" sz="900" dirty="0"/>
            </a:br>
            <a:br>
              <a:rPr lang="en-GB" sz="900" dirty="0"/>
            </a:br>
            <a:r>
              <a:rPr lang="en-GB" sz="900" dirty="0"/>
              <a:t>Birling: Rubbish! (to inspector.) Do you know what happened to this girl after she left my works?</a:t>
            </a:r>
            <a:br>
              <a:rPr lang="en-GB" sz="900" dirty="0"/>
            </a:br>
            <a:br>
              <a:rPr lang="en-GB" sz="900" dirty="0"/>
            </a:br>
            <a:r>
              <a:rPr lang="en-GB" sz="900" dirty="0"/>
              <a:t>Inspector: Yes. She was out of work for the next two months. Both her parents were dead, so that she'd no home to go back to. And she hadn't been able to save much out of what Birling and company had paid her. So that after two months, with </a:t>
            </a:r>
            <a:r>
              <a:rPr lang="en-GB" sz="900" dirty="0">
                <a:hlinkClick r:id="rId3">
                  <a:extLst>
                    <a:ext uri="{A12FA001-AC4F-418D-AE19-62706E023703}">
                      <ahyp:hlinkClr xmlns:ahyp="http://schemas.microsoft.com/office/drawing/2018/hyperlinkcolor" val="tx"/>
                    </a:ext>
                  </a:extLst>
                </a:hlinkClick>
              </a:rPr>
              <a:t>no work, no money coming in, and living in lodgings, with no relatives to help her, few friends, lonely, half-starved,</a:t>
            </a:r>
            <a:r>
              <a:rPr lang="en-GB" sz="900" dirty="0"/>
              <a:t> she was feeling desperate.</a:t>
            </a:r>
            <a:br>
              <a:rPr lang="en-GB" sz="900" dirty="0"/>
            </a:br>
            <a:br>
              <a:rPr lang="en-GB" sz="900" dirty="0"/>
            </a:br>
            <a:r>
              <a:rPr lang="en-GB" sz="900" dirty="0"/>
              <a:t>Sheila: (warmly) I should think so. It's a rotten shame.</a:t>
            </a:r>
            <a:br>
              <a:rPr lang="en-GB" sz="900" dirty="0"/>
            </a:br>
            <a:br>
              <a:rPr lang="en-GB" sz="900" dirty="0"/>
            </a:br>
            <a:r>
              <a:rPr lang="en-GB" sz="900" dirty="0"/>
              <a:t>Inspector: There are a lot of young women living that sort of existence in every city and big town in this country, miss Birling. If there weren't, the </a:t>
            </a:r>
            <a:r>
              <a:rPr lang="en-GB" sz="900" dirty="0">
                <a:hlinkClick r:id="rId4">
                  <a:extLst>
                    <a:ext uri="{A12FA001-AC4F-418D-AE19-62706E023703}">
                      <ahyp:hlinkClr xmlns:ahyp="http://schemas.microsoft.com/office/drawing/2018/hyperlinkcolor" val="tx"/>
                    </a:ext>
                  </a:extLst>
                </a:hlinkClick>
              </a:rPr>
              <a:t>factories and warehouses wouldn't know were to look for cheap labour. Ask your father.</a:t>
            </a:r>
            <a:br>
              <a:rPr lang="en-GB" sz="900" dirty="0"/>
            </a:br>
            <a:br>
              <a:rPr lang="en-GB" sz="900" dirty="0"/>
            </a:br>
            <a:r>
              <a:rPr lang="en-GB" sz="900" dirty="0"/>
              <a:t>Sheila: </a:t>
            </a:r>
            <a:r>
              <a:rPr lang="en-GB" sz="900" dirty="0">
                <a:hlinkClick r:id="rId5">
                  <a:extLst>
                    <a:ext uri="{A12FA001-AC4F-418D-AE19-62706E023703}">
                      <ahyp:hlinkClr xmlns:ahyp="http://schemas.microsoft.com/office/drawing/2018/hyperlinkcolor" val="tx"/>
                    </a:ext>
                  </a:extLst>
                </a:hlinkClick>
              </a:rPr>
              <a:t>But these girls aren't cheap labour – they're people.</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19</a:t>
            </a:fld>
            <a:endParaRPr lang="en-GB"/>
          </a:p>
        </p:txBody>
      </p:sp>
      <p:sp>
        <p:nvSpPr>
          <p:cNvPr id="6" name="Rectangle 1">
            <a:extLst>
              <a:ext uri="{FF2B5EF4-FFF2-40B4-BE49-F238E27FC236}">
                <a16:creationId xmlns:a16="http://schemas.microsoft.com/office/drawing/2014/main" id="{9547E75B-FB6A-4B6E-BA10-DB71895C554D}"/>
              </a:ext>
            </a:extLst>
          </p:cNvPr>
          <p:cNvSpPr>
            <a:spLocks noChangeArrowheads="1"/>
          </p:cNvSpPr>
          <p:nvPr/>
        </p:nvSpPr>
        <p:spPr bwMode="auto">
          <a:xfrm>
            <a:off x="4790116" y="312763"/>
            <a:ext cx="4088087" cy="62324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pt-BR" sz="900" dirty="0"/>
              <a:t>Birling: Sim, e estou a tentar resolver isto de forma sensata para ti.</a:t>
            </a:r>
            <a:br>
              <a:rPr lang="pt-BR" sz="900" dirty="0"/>
            </a:br>
            <a:br>
              <a:rPr lang="pt-BR" sz="900" dirty="0"/>
            </a:br>
            <a:r>
              <a:rPr lang="pt-BR" sz="900" dirty="0"/>
              <a:t>Gerald: Bem, não há nada a resolver no que me diz respeito. Nunca conheci uma Eva Smith.</a:t>
            </a:r>
            <a:br>
              <a:rPr lang="pt-BR" sz="900" dirty="0"/>
            </a:br>
            <a:br>
              <a:rPr lang="pt-BR" sz="900" dirty="0"/>
            </a:br>
            <a:r>
              <a:rPr lang="pt-BR" sz="900" dirty="0"/>
              <a:t>Eric: Nem eu.</a:t>
            </a:r>
            <a:br>
              <a:rPr lang="pt-BR" sz="900" dirty="0"/>
            </a:br>
            <a:br>
              <a:rPr lang="pt-BR" sz="900" dirty="0"/>
            </a:br>
            <a:r>
              <a:rPr lang="pt-BR" sz="900" dirty="0"/>
              <a:t>Sheila: Era o nome dela? Eva Smith?</a:t>
            </a:r>
            <a:br>
              <a:rPr lang="pt-BR" sz="900" dirty="0"/>
            </a:br>
            <a:br>
              <a:rPr lang="pt-BR" sz="900" dirty="0"/>
            </a:br>
            <a:r>
              <a:rPr lang="pt-BR" sz="900" dirty="0"/>
              <a:t>Gerald: Sim.</a:t>
            </a:r>
            <a:br>
              <a:rPr lang="pt-BR" sz="900" dirty="0"/>
            </a:br>
            <a:br>
              <a:rPr lang="pt-BR" sz="900" dirty="0"/>
            </a:br>
            <a:r>
              <a:rPr lang="pt-BR" sz="900" dirty="0"/>
              <a:t>Sheila: Nunca a ouvi antes.</a:t>
            </a:r>
            <a:br>
              <a:rPr lang="pt-BR" sz="900" dirty="0"/>
            </a:br>
            <a:br>
              <a:rPr lang="pt-BR" sz="900" dirty="0"/>
            </a:br>
            <a:r>
              <a:rPr lang="pt-BR" sz="900" dirty="0"/>
              <a:t>Gerald: Então, agora és inspetor?</a:t>
            </a:r>
            <a:br>
              <a:rPr lang="pt-BR" sz="900" dirty="0"/>
            </a:br>
            <a:br>
              <a:rPr lang="pt-BR" sz="900" dirty="0"/>
            </a:br>
            <a:r>
              <a:rPr lang="pt-BR" sz="900" dirty="0"/>
              <a:t>Inspector: Onde eu estava antes, Sr. Croft. Eu disse-te que, tal como muitas destas jovens, ela tinha usado mais do que um nome. Ela ainda era Eva Smith quando o Sr. Birling a demitiu por querer 25 xelins por semana em vez de vinte e dois e seis. Mas depois disso deixou de ser Eva Smith. Talvez já se tenha farta.</a:t>
            </a:r>
            <a:br>
              <a:rPr lang="pt-BR" sz="900" dirty="0"/>
            </a:br>
            <a:br>
              <a:rPr lang="pt-BR" sz="900" dirty="0"/>
            </a:br>
            <a:r>
              <a:rPr lang="pt-BR" sz="900" dirty="0"/>
              <a:t>Eric: Não posso culpá-la.</a:t>
            </a:r>
            <a:br>
              <a:rPr lang="pt-BR" sz="900" dirty="0"/>
            </a:br>
            <a:br>
              <a:rPr lang="pt-BR" sz="900" dirty="0"/>
            </a:br>
            <a:r>
              <a:rPr lang="pt-BR" sz="900" dirty="0"/>
              <a:t>Sheila: (para Birling) acho que foi uma coisa má de se fazer. Talvez isso lhe tenha estragado tudo.</a:t>
            </a:r>
            <a:br>
              <a:rPr lang="pt-BR" sz="900" dirty="0"/>
            </a:br>
            <a:br>
              <a:rPr lang="pt-BR" sz="900" dirty="0"/>
            </a:br>
            <a:r>
              <a:rPr lang="pt-BR" sz="900" dirty="0"/>
              <a:t>Birling: Lixo! (ao inspetor.) Sabes o que aconteceu a esta rapariga depois de ela deixar os meus trabalhos?</a:t>
            </a:r>
            <a:br>
              <a:rPr lang="pt-BR" sz="900" dirty="0"/>
            </a:br>
            <a:br>
              <a:rPr lang="pt-BR" sz="900" dirty="0"/>
            </a:br>
            <a:r>
              <a:rPr lang="pt-BR" sz="900" dirty="0"/>
              <a:t>Inspetor: Sim. Estava desempregado nos próximos dois meses. Ambos os pais estavam mortos, para que ela não voltasse para casa. E não conseguiu poupar muito do que o Birling e a companhia lhe tinham pago. Então, depois de dois meses, sem trabalho, sem dinheiro a entrar, e a viver em alojamentos, sem parentes para a ajudar, poucos amigos, solitários, meio famintos, ela sentia-se desesperada.</a:t>
            </a:r>
            <a:br>
              <a:rPr lang="pt-BR" sz="900" dirty="0"/>
            </a:br>
            <a:br>
              <a:rPr lang="pt-BR" sz="900" dirty="0"/>
            </a:br>
            <a:r>
              <a:rPr lang="pt-BR" sz="900" dirty="0"/>
              <a:t>Sheila: (calorosamente) eu deveria pensar que sim. É uma pena.</a:t>
            </a:r>
            <a:br>
              <a:rPr lang="pt-BR" sz="900" dirty="0"/>
            </a:br>
            <a:br>
              <a:rPr lang="pt-BR" sz="900" dirty="0"/>
            </a:br>
            <a:r>
              <a:rPr lang="pt-BR" sz="900" dirty="0"/>
              <a:t>Inspector: Há muitas jovens mulheres vivendo este tipo de existência em todas as cidades e cidades grandes deste país, Miss Birling. Se não houvesse, as fábricas e armazéns não saberiam procurar mão-de-obra barata. Pergunte ao seu pai.</a:t>
            </a:r>
            <a:br>
              <a:rPr lang="pt-BR" sz="900" dirty="0"/>
            </a:br>
            <a:br>
              <a:rPr lang="pt-BR" sz="900" dirty="0"/>
            </a:br>
            <a:r>
              <a:rPr lang="pt-BR" sz="900" dirty="0"/>
              <a:t>Sheila: Mas estas raparigas não são mão-de-obra barata, são pessoas.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2790639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168442" y="3359747"/>
            <a:ext cx="4138863" cy="1384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endParaRPr kumimoji="0" lang="en-US" altLang="en-US" sz="900" b="0" i="0" u="none" strike="noStrike" cap="none" normalizeH="0" baseline="0" dirty="0">
              <a:ln>
                <a:noFill/>
              </a:ln>
              <a:solidFill>
                <a:srgbClr val="000000"/>
              </a:solidFill>
              <a:effectLst/>
              <a:latin typeface="+mn-lt"/>
              <a:cs typeface="Times New Roman" panose="02020603050405020304" pitchFamily="18" charset="0"/>
            </a:endParaRPr>
          </a:p>
        </p:txBody>
      </p:sp>
      <p:sp>
        <p:nvSpPr>
          <p:cNvPr id="5" name="Slide Number Placeholder 4">
            <a:extLst>
              <a:ext uri="{FF2B5EF4-FFF2-40B4-BE49-F238E27FC236}">
                <a16:creationId xmlns:a16="http://schemas.microsoft.com/office/drawing/2014/main" id="{692B041A-A27A-4585-BD9C-78A660957CAE}"/>
              </a:ext>
            </a:extLst>
          </p:cNvPr>
          <p:cNvSpPr>
            <a:spLocks noGrp="1"/>
          </p:cNvSpPr>
          <p:nvPr>
            <p:ph type="sldNum" sz="quarter" idx="12"/>
          </p:nvPr>
        </p:nvSpPr>
        <p:spPr/>
        <p:txBody>
          <a:bodyPr/>
          <a:lstStyle/>
          <a:p>
            <a:fld id="{C63DA215-6977-48F1-8156-8B8B1A4E37B0}" type="slidenum">
              <a:rPr lang="en-GB" smtClean="0"/>
              <a:t>2</a:t>
            </a:fld>
            <a:endParaRPr lang="en-GB"/>
          </a:p>
        </p:txBody>
      </p:sp>
    </p:spTree>
    <p:extLst>
      <p:ext uri="{BB962C8B-B14F-4D97-AF65-F5344CB8AC3E}">
        <p14:creationId xmlns:p14="http://schemas.microsoft.com/office/powerpoint/2010/main" val="20973862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9021" y="243512"/>
            <a:ext cx="4088087" cy="63709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Inspector: (dryly) I’ve had that notion myself from time to time. In fact, I've thought that it would do us all a bit of good if sometimes we tried to put ourselves in the place of these young women counting their pennies, in their dingy little back bedrooms.</a:t>
            </a:r>
            <a:br>
              <a:rPr lang="en-GB" sz="900" dirty="0"/>
            </a:br>
            <a:br>
              <a:rPr lang="en-GB" sz="900" dirty="0"/>
            </a:br>
            <a:r>
              <a:rPr lang="en-GB" sz="900" dirty="0"/>
              <a:t>Sheila: Yes, I expect it would. But what happened to her then?</a:t>
            </a:r>
            <a:br>
              <a:rPr lang="en-GB" sz="900" dirty="0"/>
            </a:br>
            <a:br>
              <a:rPr lang="en-GB" sz="900" dirty="0"/>
            </a:br>
            <a:r>
              <a:rPr lang="en-GB" sz="900" dirty="0"/>
              <a:t>Inspector: She had what seemed to her a wonderful stroke of luck. She was taken on in a shop – and a good shop too – </a:t>
            </a:r>
            <a:r>
              <a:rPr lang="en-GB" sz="900" dirty="0" err="1"/>
              <a:t>Milwards</a:t>
            </a:r>
            <a:r>
              <a:rPr lang="en-GB" sz="900" dirty="0"/>
              <a:t>.</a:t>
            </a:r>
            <a:br>
              <a:rPr lang="en-GB" sz="900" dirty="0"/>
            </a:br>
            <a:br>
              <a:rPr lang="en-GB" sz="900" dirty="0"/>
            </a:br>
            <a:r>
              <a:rPr lang="en-GB" sz="900" dirty="0"/>
              <a:t>Sheila: </a:t>
            </a:r>
            <a:r>
              <a:rPr lang="en-GB" sz="900" dirty="0" err="1"/>
              <a:t>Milwards</a:t>
            </a:r>
            <a:r>
              <a:rPr lang="en-GB" sz="900" dirty="0"/>
              <a:t>! We go there – in fact, I was there this afternoon – (archly to Gerald) </a:t>
            </a:r>
            <a:r>
              <a:rPr lang="en-GB" sz="900" dirty="0">
                <a:hlinkClick r:id="rId2">
                  <a:extLst>
                    <a:ext uri="{A12FA001-AC4F-418D-AE19-62706E023703}">
                      <ahyp:hlinkClr xmlns:ahyp="http://schemas.microsoft.com/office/drawing/2018/hyperlinkcolor" val="tx"/>
                    </a:ext>
                  </a:extLst>
                </a:hlinkClick>
              </a:rPr>
              <a:t>for your benefit.</a:t>
            </a:r>
            <a:br>
              <a:rPr lang="en-GB" sz="900" dirty="0"/>
            </a:br>
            <a:br>
              <a:rPr lang="en-GB" sz="900" dirty="0"/>
            </a:br>
            <a:r>
              <a:rPr lang="en-GB" sz="900" dirty="0"/>
              <a:t>Gerald: (smiling) </a:t>
            </a:r>
            <a:r>
              <a:rPr lang="en-GB" sz="900" dirty="0">
                <a:hlinkClick r:id="rId3">
                  <a:extLst>
                    <a:ext uri="{A12FA001-AC4F-418D-AE19-62706E023703}">
                      <ahyp:hlinkClr xmlns:ahyp="http://schemas.microsoft.com/office/drawing/2018/hyperlinkcolor" val="tx"/>
                    </a:ext>
                  </a:extLst>
                </a:hlinkClick>
              </a:rPr>
              <a:t>Good!</a:t>
            </a:r>
            <a:br>
              <a:rPr lang="en-GB" sz="900" dirty="0"/>
            </a:br>
            <a:br>
              <a:rPr lang="en-GB" sz="900" dirty="0"/>
            </a:br>
            <a:r>
              <a:rPr lang="en-GB" sz="900" dirty="0"/>
              <a:t>Sheila: Yes, she was a lucky to get taken on at </a:t>
            </a:r>
            <a:r>
              <a:rPr lang="en-GB" sz="900" dirty="0" err="1"/>
              <a:t>Milwards</a:t>
            </a:r>
            <a:r>
              <a:rPr lang="en-GB" sz="900" dirty="0"/>
              <a:t>.</a:t>
            </a:r>
            <a:br>
              <a:rPr lang="en-GB" sz="900" dirty="0"/>
            </a:br>
            <a:br>
              <a:rPr lang="en-GB" sz="900" dirty="0"/>
            </a:br>
            <a:r>
              <a:rPr lang="en-GB" sz="900" dirty="0"/>
              <a:t>Inspector: That's what she thought. And it happened that at the beginning of December that year – nineteen-ten – there was a good deal of influenza about and </a:t>
            </a:r>
            <a:r>
              <a:rPr lang="en-GB" sz="900" dirty="0" err="1"/>
              <a:t>Milwards</a:t>
            </a:r>
            <a:r>
              <a:rPr lang="en-GB" sz="900" dirty="0"/>
              <a:t> suddenly found themselves short handed. So that gave her a chance. It seems she liked working there. It was nice change from a factory. </a:t>
            </a:r>
            <a:r>
              <a:rPr lang="en-GB" sz="900" dirty="0">
                <a:hlinkClick r:id="rId4">
                  <a:extLst>
                    <a:ext uri="{A12FA001-AC4F-418D-AE19-62706E023703}">
                      <ahyp:hlinkClr xmlns:ahyp="http://schemas.microsoft.com/office/drawing/2018/hyperlinkcolor" val="tx"/>
                    </a:ext>
                  </a:extLst>
                </a:hlinkClick>
              </a:rPr>
              <a:t>She enjoyed being among pretty clothes,</a:t>
            </a:r>
            <a:r>
              <a:rPr lang="en-GB" sz="900" dirty="0"/>
              <a:t> I've no doubt. And now she felt she was making a good fresh start. You can imagine how she felt.</a:t>
            </a:r>
            <a:br>
              <a:rPr lang="en-GB" sz="900" dirty="0"/>
            </a:br>
            <a:br>
              <a:rPr lang="en-GB" sz="900" dirty="0"/>
            </a:br>
            <a:r>
              <a:rPr lang="en-GB" sz="900" dirty="0"/>
              <a:t>Sheila: Yes, of course.</a:t>
            </a:r>
            <a:br>
              <a:rPr lang="en-GB" sz="900" dirty="0"/>
            </a:br>
            <a:br>
              <a:rPr lang="en-GB" sz="900" dirty="0"/>
            </a:br>
            <a:r>
              <a:rPr lang="en-GB" sz="900" dirty="0"/>
              <a:t>Birling: And then she got herself into trouble there, I suppose?</a:t>
            </a:r>
            <a:br>
              <a:rPr lang="en-GB" sz="900" dirty="0"/>
            </a:br>
            <a:br>
              <a:rPr lang="en-GB" sz="900" dirty="0"/>
            </a:br>
            <a:r>
              <a:rPr lang="en-GB" sz="900" dirty="0"/>
              <a:t>Inspector: After about a couple of months, just when she felt she was settling down nicely, they told her she'd have to go.</a:t>
            </a:r>
            <a:br>
              <a:rPr lang="en-GB" sz="900" dirty="0"/>
            </a:br>
            <a:br>
              <a:rPr lang="en-GB" sz="900" dirty="0"/>
            </a:br>
            <a:r>
              <a:rPr lang="en-GB" sz="900" dirty="0"/>
              <a:t>Birling: Not doing her work properly?</a:t>
            </a:r>
            <a:br>
              <a:rPr lang="en-GB" sz="900" dirty="0"/>
            </a:br>
            <a:br>
              <a:rPr lang="en-GB" sz="900" dirty="0"/>
            </a:br>
            <a:r>
              <a:rPr lang="en-GB" sz="900" dirty="0"/>
              <a:t>Inspector: there was nothing wrong with the way she was doing her work. They admitted that.</a:t>
            </a:r>
            <a:br>
              <a:rPr lang="en-GB" sz="900" dirty="0"/>
            </a:br>
            <a:br>
              <a:rPr lang="en-GB" sz="900" dirty="0"/>
            </a:br>
            <a:r>
              <a:rPr lang="en-GB" sz="900" dirty="0"/>
              <a:t>Birling: There must have been something wrong.</a:t>
            </a:r>
            <a:br>
              <a:rPr lang="en-GB" sz="900" dirty="0"/>
            </a:br>
            <a:br>
              <a:rPr lang="en-GB" sz="900" dirty="0"/>
            </a:br>
            <a:r>
              <a:rPr lang="en-GB" sz="900" dirty="0"/>
              <a:t>Inspector: All she knew was – that a customer complained about her – and so she had to go.</a:t>
            </a:r>
            <a:br>
              <a:rPr lang="en-GB" sz="900" dirty="0"/>
            </a:br>
            <a:br>
              <a:rPr lang="en-GB" sz="900" dirty="0"/>
            </a:br>
            <a:r>
              <a:rPr lang="en-GB" sz="900" dirty="0"/>
              <a:t>Sheila: (staring at him, agitated) When was this?</a:t>
            </a:r>
            <a:br>
              <a:rPr lang="en-GB" sz="900" dirty="0"/>
            </a:br>
            <a:br>
              <a:rPr lang="en-GB" sz="900" dirty="0"/>
            </a:br>
            <a:r>
              <a:rPr lang="en-GB" sz="900" dirty="0"/>
              <a:t>Inspector: (impressively) At the end of January – last year.</a:t>
            </a:r>
            <a:br>
              <a:rPr lang="en-GB" sz="900" dirty="0"/>
            </a:br>
            <a:br>
              <a:rPr lang="en-GB" sz="900" dirty="0"/>
            </a:br>
            <a:r>
              <a:rPr lang="en-GB" sz="900" dirty="0"/>
              <a:t>Sheila: What – what did this girl look like?</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20</a:t>
            </a:fld>
            <a:endParaRPr lang="en-GB"/>
          </a:p>
        </p:txBody>
      </p:sp>
      <p:sp>
        <p:nvSpPr>
          <p:cNvPr id="5" name="Rectangle 1">
            <a:extLst>
              <a:ext uri="{FF2B5EF4-FFF2-40B4-BE49-F238E27FC236}">
                <a16:creationId xmlns:a16="http://schemas.microsoft.com/office/drawing/2014/main" id="{29BA30BB-1FC3-478C-A332-3077072364FF}"/>
              </a:ext>
            </a:extLst>
          </p:cNvPr>
          <p:cNvSpPr>
            <a:spLocks noChangeArrowheads="1"/>
          </p:cNvSpPr>
          <p:nvPr/>
        </p:nvSpPr>
        <p:spPr bwMode="auto">
          <a:xfrm>
            <a:off x="4696584" y="243511"/>
            <a:ext cx="4088087" cy="63709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pt-BR" sz="900" dirty="0"/>
              <a:t>Inspetor: (secamente) eu tenho tido essa noção de vez em quando. Na verdade, pensei que nos faria bem a todos se às vezes tentássemos colocar-nos no lugar destas jovens a contar os seus tostões nos seus quartos de banho.</a:t>
            </a:r>
            <a:br>
              <a:rPr lang="pt-BR" sz="900" dirty="0"/>
            </a:br>
            <a:br>
              <a:rPr lang="pt-BR" sz="900" dirty="0"/>
            </a:br>
            <a:r>
              <a:rPr lang="pt-BR" sz="900" dirty="0"/>
              <a:t>Sheila: Sim, espero que sim. Mas o que lhe aconteceu então?</a:t>
            </a:r>
            <a:br>
              <a:rPr lang="pt-BR" sz="900" dirty="0"/>
            </a:br>
            <a:br>
              <a:rPr lang="pt-BR" sz="900" dirty="0"/>
            </a:br>
            <a:r>
              <a:rPr lang="pt-BR" sz="900" dirty="0"/>
              <a:t>Inspector: Ela tinha o que lhe parecia um golpe de sorte maravilhoso. Foi levada numa loja – e numa boa loja também – Milwards.</a:t>
            </a:r>
            <a:br>
              <a:rPr lang="pt-BR" sz="900" dirty="0"/>
            </a:br>
            <a:br>
              <a:rPr lang="pt-BR" sz="900" dirty="0"/>
            </a:br>
            <a:r>
              <a:rPr lang="pt-BR" sz="900" dirty="0"/>
              <a:t>Sheila: Milwards! Vamos lá – na verdade, eu estive lá esta tarde – (arqueado ao Gerald) para seu benefício.</a:t>
            </a:r>
            <a:br>
              <a:rPr lang="pt-BR" sz="900" dirty="0"/>
            </a:br>
            <a:br>
              <a:rPr lang="pt-BR" sz="900" dirty="0"/>
            </a:br>
            <a:r>
              <a:rPr lang="pt-BR" sz="900" dirty="0"/>
              <a:t>Gerald: (sorrindo) Bom!</a:t>
            </a:r>
            <a:br>
              <a:rPr lang="pt-BR" sz="900" dirty="0"/>
            </a:br>
            <a:br>
              <a:rPr lang="pt-BR" sz="900" dirty="0"/>
            </a:br>
            <a:r>
              <a:rPr lang="pt-BR" sz="900" dirty="0"/>
              <a:t>Sheila: Sim, teve sorte de ser levada para Milwards.</a:t>
            </a:r>
            <a:br>
              <a:rPr lang="pt-BR" sz="900" dirty="0"/>
            </a:br>
            <a:br>
              <a:rPr lang="pt-BR" sz="900" dirty="0"/>
            </a:br>
            <a:r>
              <a:rPr lang="pt-BR" sz="900" dirty="0"/>
              <a:t>Inspector: Foi o que pensou. E aconteceu que no início de dezembro desse ano – 1910 – havia uma grande quantidade de gripe e Milwards de repente encontrava-se com pouca mão-de-mão. Isso deu-lhe uma oportunidade. Parece que gostava de trabalhar lá. Foi uma boa mudança de uma fábrica. Gostava de estar entre roupas bonitas, não tenho dúvidas. E agora sentiu que estava a começar de novo. Pode imaginar como se sentiu.</a:t>
            </a:r>
            <a:br>
              <a:rPr lang="pt-BR" sz="900" dirty="0"/>
            </a:br>
            <a:br>
              <a:rPr lang="pt-BR" sz="900" dirty="0"/>
            </a:br>
            <a:r>
              <a:rPr lang="pt-BR" sz="900" dirty="0"/>
              <a:t>Sheila: Sim, claro.</a:t>
            </a:r>
            <a:br>
              <a:rPr lang="pt-BR" sz="900" dirty="0"/>
            </a:br>
            <a:br>
              <a:rPr lang="pt-BR" sz="900" dirty="0"/>
            </a:br>
            <a:r>
              <a:rPr lang="pt-BR" sz="900" dirty="0"/>
              <a:t>Birling: E depois meteu-se em sarilhos, suponho?</a:t>
            </a:r>
            <a:br>
              <a:rPr lang="pt-BR" sz="900" dirty="0"/>
            </a:br>
            <a:br>
              <a:rPr lang="pt-BR" sz="900" dirty="0"/>
            </a:br>
            <a:r>
              <a:rPr lang="pt-BR" sz="900" dirty="0"/>
              <a:t>Inspector: Depois de uns meses, quando sentiu que estava a assentar bem, disseram-lhe que tinha de ir.</a:t>
            </a:r>
            <a:br>
              <a:rPr lang="pt-BR" sz="900" dirty="0"/>
            </a:br>
            <a:br>
              <a:rPr lang="pt-BR" sz="900" dirty="0"/>
            </a:br>
            <a:r>
              <a:rPr lang="pt-BR" sz="900" dirty="0"/>
              <a:t>Birling: Não está a fazer o seu trabalho como deve ser?</a:t>
            </a:r>
            <a:br>
              <a:rPr lang="pt-BR" sz="900" dirty="0"/>
            </a:br>
            <a:br>
              <a:rPr lang="pt-BR" sz="900" dirty="0"/>
            </a:br>
            <a:r>
              <a:rPr lang="pt-BR" sz="900" dirty="0"/>
              <a:t>Inspector: Não havia nada de errado com a forma como ela estava a fazer o seu trabalho. Admitiram.</a:t>
            </a:r>
            <a:br>
              <a:rPr lang="pt-BR" sz="900" dirty="0"/>
            </a:br>
            <a:br>
              <a:rPr lang="pt-BR" sz="900" dirty="0"/>
            </a:br>
            <a:r>
              <a:rPr lang="pt-BR" sz="900" dirty="0"/>
              <a:t>Birling: Deve ter havido algo de errado.</a:t>
            </a:r>
            <a:br>
              <a:rPr lang="pt-BR" sz="900" dirty="0"/>
            </a:br>
            <a:br>
              <a:rPr lang="pt-BR" sz="900" dirty="0"/>
            </a:br>
            <a:r>
              <a:rPr lang="pt-BR" sz="900" dirty="0"/>
              <a:t>Inspetor: Tudo o que sabia era que um cliente se queixava dela – e por isso teve de ir.</a:t>
            </a:r>
            <a:br>
              <a:rPr lang="pt-BR" sz="900" dirty="0"/>
            </a:br>
            <a:br>
              <a:rPr lang="pt-BR" sz="900" dirty="0"/>
            </a:br>
            <a:r>
              <a:rPr lang="pt-BR" sz="900" dirty="0"/>
              <a:t>Sheila: (olhando para ele, agitado) Quando foi isto?</a:t>
            </a:r>
            <a:br>
              <a:rPr lang="pt-BR" sz="900" dirty="0"/>
            </a:br>
            <a:br>
              <a:rPr lang="pt-BR" sz="900" dirty="0"/>
            </a:br>
            <a:r>
              <a:rPr lang="pt-BR" sz="900" dirty="0"/>
              <a:t>Inspetor: (impressionantemente) No final de janeiro – no ano passado.</a:t>
            </a:r>
            <a:br>
              <a:rPr lang="pt-BR" sz="900" dirty="0"/>
            </a:br>
            <a:br>
              <a:rPr lang="pt-BR" sz="900" dirty="0"/>
            </a:br>
            <a:r>
              <a:rPr lang="pt-BR" sz="900" dirty="0"/>
              <a:t>Sheila: O que – como era esta rapariga?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27937292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9021" y="312762"/>
            <a:ext cx="4088087" cy="62324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Inspector: If you'll come over here, I'll show you.</a:t>
            </a:r>
            <a:br>
              <a:rPr lang="en-GB" sz="900" dirty="0"/>
            </a:br>
            <a:br>
              <a:rPr lang="en-GB" sz="900" dirty="0"/>
            </a:br>
            <a:r>
              <a:rPr lang="en-GB" sz="900" dirty="0"/>
              <a:t>// </a:t>
            </a:r>
            <a:r>
              <a:rPr lang="en-GB" sz="900" dirty="0">
                <a:hlinkClick r:id="rId2">
                  <a:extLst>
                    <a:ext uri="{A12FA001-AC4F-418D-AE19-62706E023703}">
                      <ahyp:hlinkClr xmlns:ahyp="http://schemas.microsoft.com/office/drawing/2018/hyperlinkcolor" val="tx"/>
                    </a:ext>
                  </a:extLst>
                </a:hlinkClick>
              </a:rPr>
              <a:t>He moves nearer a light</a:t>
            </a:r>
            <a:r>
              <a:rPr lang="en-GB" sz="900" dirty="0"/>
              <a:t> – perhaps standard lamp – and she crosses to him. He produces the photograph. She looks at it closely, recognizes it with a little cry, gives a half-stifled sob, and then runs out. The inspector puts the photograph back in his pocket and stares speculatively after her. The other three stare in amazement for a moment.//</a:t>
            </a:r>
            <a:br>
              <a:rPr lang="en-GB" sz="900" dirty="0"/>
            </a:br>
            <a:br>
              <a:rPr lang="en-GB" sz="900" dirty="0"/>
            </a:br>
            <a:r>
              <a:rPr lang="en-GB" sz="900" dirty="0"/>
              <a:t>Birling: What's the matter with her?</a:t>
            </a:r>
            <a:br>
              <a:rPr lang="en-GB" sz="900" dirty="0"/>
            </a:br>
            <a:br>
              <a:rPr lang="en-GB" sz="900" dirty="0"/>
            </a:br>
            <a:r>
              <a:rPr lang="en-GB" sz="900" dirty="0"/>
              <a:t>Eric: She recognized her from the photograph, didn't she?</a:t>
            </a:r>
            <a:br>
              <a:rPr lang="en-GB" sz="900" dirty="0"/>
            </a:br>
            <a:br>
              <a:rPr lang="en-GB" sz="900" dirty="0"/>
            </a:br>
            <a:r>
              <a:rPr lang="en-GB" sz="900" dirty="0"/>
              <a:t>Inspector: Yes.</a:t>
            </a:r>
            <a:br>
              <a:rPr lang="en-GB" sz="900" dirty="0"/>
            </a:br>
            <a:br>
              <a:rPr lang="en-GB" sz="900" dirty="0"/>
            </a:br>
            <a:r>
              <a:rPr lang="en-GB" sz="900" dirty="0"/>
              <a:t>Birling: (angrily) Why the devil do you want to go upsetting the </a:t>
            </a:r>
            <a:r>
              <a:rPr lang="en-GB" sz="900" dirty="0">
                <a:hlinkClick r:id="rId3">
                  <a:extLst>
                    <a:ext uri="{A12FA001-AC4F-418D-AE19-62706E023703}">
                      <ahyp:hlinkClr xmlns:ahyp="http://schemas.microsoft.com/office/drawing/2018/hyperlinkcolor" val="tx"/>
                    </a:ext>
                  </a:extLst>
                </a:hlinkClick>
              </a:rPr>
              <a:t>child</a:t>
            </a:r>
            <a:r>
              <a:rPr lang="en-GB" sz="900" dirty="0"/>
              <a:t> like that?</a:t>
            </a:r>
            <a:br>
              <a:rPr lang="en-GB" sz="900" dirty="0"/>
            </a:br>
            <a:br>
              <a:rPr lang="en-GB" sz="900" dirty="0"/>
            </a:br>
            <a:r>
              <a:rPr lang="en-GB" sz="900" dirty="0"/>
              <a:t>Inspector: I didn't do it. She's upsetting herself.</a:t>
            </a:r>
            <a:br>
              <a:rPr lang="en-GB" sz="900" dirty="0"/>
            </a:br>
            <a:br>
              <a:rPr lang="en-GB" sz="900" dirty="0"/>
            </a:br>
            <a:r>
              <a:rPr lang="en-GB" sz="900" dirty="0"/>
              <a:t>Birling: Well – why – why?</a:t>
            </a:r>
            <a:br>
              <a:rPr lang="en-GB" sz="900" dirty="0"/>
            </a:br>
            <a:br>
              <a:rPr lang="en-GB" sz="900" dirty="0"/>
            </a:br>
            <a:r>
              <a:rPr lang="en-GB" sz="900" dirty="0"/>
              <a:t>Inspector: I don't know – yet. That's something I have to find out.</a:t>
            </a:r>
            <a:br>
              <a:rPr lang="en-GB" sz="900" dirty="0"/>
            </a:br>
            <a:br>
              <a:rPr lang="en-GB" sz="900" dirty="0"/>
            </a:br>
            <a:r>
              <a:rPr lang="en-GB" sz="900" dirty="0"/>
              <a:t>Birling: (still angrily) Well – if you don't mind – I'll find out first.</a:t>
            </a:r>
            <a:br>
              <a:rPr lang="en-GB" sz="900" dirty="0"/>
            </a:br>
            <a:br>
              <a:rPr lang="en-GB" sz="900" dirty="0"/>
            </a:br>
            <a:r>
              <a:rPr lang="en-GB" sz="900" dirty="0"/>
              <a:t>Gerald: Shall I go after her.</a:t>
            </a:r>
            <a:br>
              <a:rPr lang="en-GB" sz="900" dirty="0"/>
            </a:br>
            <a:br>
              <a:rPr lang="en-GB" sz="900" dirty="0"/>
            </a:br>
            <a:r>
              <a:rPr lang="en-GB" sz="900" dirty="0"/>
              <a:t>Birling: (moving) No, leave this to me. I must also have a word with my wife – tell her what's happening. (turns at the door, staring at the inspector angrily.) We were having a nice family celebration tonight. And a </a:t>
            </a:r>
            <a:r>
              <a:rPr lang="en-GB" sz="900" dirty="0">
                <a:hlinkClick r:id="rId4">
                  <a:extLst>
                    <a:ext uri="{A12FA001-AC4F-418D-AE19-62706E023703}">
                      <ahyp:hlinkClr xmlns:ahyp="http://schemas.microsoft.com/office/drawing/2018/hyperlinkcolor" val="tx"/>
                    </a:ext>
                  </a:extLst>
                </a:hlinkClick>
              </a:rPr>
              <a:t>nasty mess</a:t>
            </a:r>
            <a:r>
              <a:rPr lang="en-GB" sz="900" dirty="0"/>
              <a:t> you've made of it now, haven't you?</a:t>
            </a:r>
            <a:br>
              <a:rPr lang="en-GB" sz="900" dirty="0"/>
            </a:br>
            <a:br>
              <a:rPr lang="en-GB" sz="900" dirty="0"/>
            </a:br>
            <a:r>
              <a:rPr lang="en-GB" sz="900" dirty="0"/>
              <a:t>Inspector: (steadily) That's more or less what I was thinking earlier tonight when I was in the infirmary looking at what was left of Eva Smith. A nice little promising life there, I thought, and a nasty mess somebody's made of it.</a:t>
            </a:r>
            <a:br>
              <a:rPr lang="en-GB" sz="900" dirty="0"/>
            </a:br>
            <a:br>
              <a:rPr lang="en-GB" sz="900" dirty="0"/>
            </a:br>
            <a:r>
              <a:rPr lang="en-GB" sz="900" dirty="0"/>
              <a:t>// Birling looks as if about to make some retort, then thinks better of it, and goes out, closing door sharply behind him. </a:t>
            </a:r>
            <a:r>
              <a:rPr lang="en-GB" sz="900" dirty="0">
                <a:hlinkClick r:id="rId5">
                  <a:extLst>
                    <a:ext uri="{A12FA001-AC4F-418D-AE19-62706E023703}">
                      <ahyp:hlinkClr xmlns:ahyp="http://schemas.microsoft.com/office/drawing/2018/hyperlinkcolor" val="tx"/>
                    </a:ext>
                  </a:extLst>
                </a:hlinkClick>
              </a:rPr>
              <a:t>Gerald and Eric exchange uneasy glances</a:t>
            </a:r>
            <a:r>
              <a:rPr lang="en-GB" sz="900" dirty="0"/>
              <a:t>. The inspector ignores them.//</a:t>
            </a:r>
            <a:br>
              <a:rPr lang="en-GB" sz="900" dirty="0"/>
            </a:br>
            <a:br>
              <a:rPr lang="en-GB" sz="900" dirty="0"/>
            </a:br>
            <a:r>
              <a:rPr lang="en-GB" sz="900" dirty="0"/>
              <a:t>Gerald: I’d like to have a look at that photograph now, inspector.</a:t>
            </a:r>
            <a:br>
              <a:rPr lang="en-GB" sz="900" dirty="0"/>
            </a:br>
            <a:br>
              <a:rPr lang="en-GB" sz="900" dirty="0"/>
            </a:br>
            <a:r>
              <a:rPr lang="en-GB" sz="900" dirty="0"/>
              <a:t>Inspector: All in good time.</a:t>
            </a:r>
            <a:br>
              <a:rPr lang="en-GB" sz="900" dirty="0"/>
            </a:br>
            <a:br>
              <a:rPr lang="en-GB" sz="900" dirty="0"/>
            </a:br>
            <a:r>
              <a:rPr lang="en-GB" sz="900" dirty="0"/>
              <a:t>Gerald: I don't see why -</a:t>
            </a:r>
            <a:br>
              <a:rPr lang="en-GB" sz="900" dirty="0"/>
            </a:b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21</a:t>
            </a:fld>
            <a:endParaRPr lang="en-GB"/>
          </a:p>
        </p:txBody>
      </p:sp>
      <p:sp>
        <p:nvSpPr>
          <p:cNvPr id="5" name="Rectangle 1">
            <a:extLst>
              <a:ext uri="{FF2B5EF4-FFF2-40B4-BE49-F238E27FC236}">
                <a16:creationId xmlns:a16="http://schemas.microsoft.com/office/drawing/2014/main" id="{60678D38-7999-41E8-B73F-2293201D5823}"/>
              </a:ext>
            </a:extLst>
          </p:cNvPr>
          <p:cNvSpPr>
            <a:spLocks noChangeArrowheads="1"/>
          </p:cNvSpPr>
          <p:nvPr/>
        </p:nvSpPr>
        <p:spPr bwMode="auto">
          <a:xfrm>
            <a:off x="4663028" y="281506"/>
            <a:ext cx="4088087" cy="650947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pt-BR" sz="900" dirty="0"/>
              <a:t>Inspector: Se vier aqui, eu mostro-lhe.</a:t>
            </a:r>
            <a:br>
              <a:rPr lang="pt-BR" sz="900" dirty="0"/>
            </a:br>
            <a:br>
              <a:rPr lang="pt-BR" sz="900" dirty="0"/>
            </a:br>
            <a:r>
              <a:rPr lang="pt-BR" sz="900" dirty="0"/>
              <a:t>// Ele move-se mais perto de uma lâmpada - talvez padrão - e ela cruza-se com ele. Produz a fotografia. Ela olha para ele de perto, reconhece-o com um pequeno choro, dá um soluço meio abafado, e depois acaba. O inspetor volta a colocar a fotografia no bolso e olha especulativamente atrás dela. Os outros três olham com espanto por um momento.//</a:t>
            </a:r>
            <a:br>
              <a:rPr lang="pt-BR" sz="900" dirty="0"/>
            </a:br>
            <a:br>
              <a:rPr lang="pt-BR" sz="900" dirty="0"/>
            </a:br>
            <a:r>
              <a:rPr lang="pt-BR" sz="900" dirty="0"/>
              <a:t>Birling: O que se passa com ela?</a:t>
            </a:r>
            <a:br>
              <a:rPr lang="pt-BR" sz="900" dirty="0"/>
            </a:br>
            <a:br>
              <a:rPr lang="pt-BR" sz="900" dirty="0"/>
            </a:br>
            <a:r>
              <a:rPr lang="pt-BR" sz="900" dirty="0"/>
              <a:t>Eric: Ela reconheceu-a da fotografia, não foi?</a:t>
            </a:r>
            <a:br>
              <a:rPr lang="pt-BR" sz="900" dirty="0"/>
            </a:br>
            <a:br>
              <a:rPr lang="pt-BR" sz="900" dirty="0"/>
            </a:br>
            <a:r>
              <a:rPr lang="pt-BR" sz="900" dirty="0"/>
              <a:t>Inspetor: Sim.</a:t>
            </a:r>
            <a:br>
              <a:rPr lang="pt-BR" sz="900" dirty="0"/>
            </a:br>
            <a:br>
              <a:rPr lang="pt-BR" sz="900" dirty="0"/>
            </a:br>
            <a:r>
              <a:rPr lang="pt-BR" sz="900" dirty="0"/>
              <a:t>Birling: (com raiva) Por que o diabo quer ir perturbar a criança assim?</a:t>
            </a:r>
            <a:br>
              <a:rPr lang="pt-BR" sz="900" dirty="0"/>
            </a:br>
            <a:br>
              <a:rPr lang="pt-BR" sz="900" dirty="0"/>
            </a:br>
            <a:r>
              <a:rPr lang="pt-BR" sz="900" dirty="0"/>
              <a:t>Inspector: Não o fiz. Ela está a perturbar-se.</a:t>
            </a:r>
            <a:br>
              <a:rPr lang="pt-BR" sz="900" dirty="0"/>
            </a:br>
            <a:br>
              <a:rPr lang="pt-BR" sz="900" dirty="0"/>
            </a:br>
            <a:r>
              <a:rPr lang="pt-BR" sz="900" dirty="0"/>
              <a:t>Birling: Bem – porquê ?</a:t>
            </a:r>
            <a:br>
              <a:rPr lang="pt-BR" sz="900" dirty="0"/>
            </a:br>
            <a:br>
              <a:rPr lang="pt-BR" sz="900" dirty="0"/>
            </a:br>
            <a:r>
              <a:rPr lang="pt-BR" sz="900" dirty="0"/>
              <a:t>Inspetor: Não sei ainda. É algo que tenho de descobrir.</a:t>
            </a:r>
            <a:br>
              <a:rPr lang="pt-BR" sz="900" dirty="0"/>
            </a:br>
            <a:br>
              <a:rPr lang="pt-BR" sz="900" dirty="0"/>
            </a:br>
            <a:r>
              <a:rPr lang="pt-BR" sz="900" dirty="0"/>
              <a:t>Birling: (ainda com raiva) Bem – se não se importa – vou descobrir primeiro.</a:t>
            </a:r>
            <a:br>
              <a:rPr lang="pt-BR" sz="900" dirty="0"/>
            </a:br>
            <a:br>
              <a:rPr lang="pt-BR" sz="900" dirty="0"/>
            </a:br>
            <a:r>
              <a:rPr lang="pt-BR" sz="900" dirty="0"/>
              <a:t>Gerald: Devo ir atrás dela.</a:t>
            </a:r>
            <a:br>
              <a:rPr lang="pt-BR" sz="900" dirty="0"/>
            </a:br>
            <a:br>
              <a:rPr lang="pt-BR" sz="900" dirty="0"/>
            </a:br>
            <a:r>
              <a:rPr lang="pt-BR" sz="900" dirty="0"/>
              <a:t>Birling: (comovente) Não, deixe isto comigo. Também tenho de falar com a minha mulher, dizer-lhe o que se passa. (vira-se para a porta, olhando para o inspetor com raiva.) Estávamos tendo uma boa celebração familiar esta noite. E uma confusão desagradável que fizeste agora, não é?</a:t>
            </a:r>
            <a:br>
              <a:rPr lang="pt-BR" sz="900" dirty="0"/>
            </a:br>
            <a:br>
              <a:rPr lang="pt-BR" sz="900" dirty="0"/>
            </a:br>
            <a:r>
              <a:rPr lang="pt-BR" sz="900" dirty="0"/>
              <a:t>Inspetor: (constantemente) Isso é mais ou menos o que eu estava a pensar esta noite quando eu estava na enfermaria olhando para o que restava de Eva Smith. Uma vida promissora e agradável, pensei, e uma confusão desagradável que alguém fez dela.</a:t>
            </a:r>
            <a:br>
              <a:rPr lang="pt-BR" sz="900" dirty="0"/>
            </a:br>
            <a:br>
              <a:rPr lang="pt-BR" sz="900" dirty="0"/>
            </a:br>
            <a:r>
              <a:rPr lang="pt-BR" sz="900" dirty="0"/>
              <a:t>Birling parece prestes a fazer alguma repreensão, depois pensa melhor, e sai, fechando a porta afiadamente atrás dele. Gerald e Eric trocam olhares inquietos. O inspetor ignora-os.//</a:t>
            </a:r>
            <a:br>
              <a:rPr lang="pt-BR" sz="900" dirty="0"/>
            </a:br>
            <a:br>
              <a:rPr lang="pt-BR" sz="900" dirty="0"/>
            </a:br>
            <a:r>
              <a:rPr lang="pt-BR" sz="900" dirty="0"/>
              <a:t>Gerald: Gostaria de ver a fotografia agora, inspetor.</a:t>
            </a:r>
            <a:br>
              <a:rPr lang="pt-BR" sz="900" dirty="0"/>
            </a:br>
            <a:br>
              <a:rPr lang="pt-BR" sz="900" dirty="0"/>
            </a:br>
            <a:r>
              <a:rPr lang="pt-BR" sz="900" dirty="0"/>
              <a:t>Inspector: Tudo a seu tempo.</a:t>
            </a:r>
            <a:br>
              <a:rPr lang="pt-BR" sz="900" dirty="0"/>
            </a:br>
            <a:br>
              <a:rPr lang="pt-BR" sz="900" dirty="0"/>
            </a:br>
            <a:r>
              <a:rPr lang="pt-BR" sz="900" dirty="0"/>
              <a:t>Gerald: Não vejo porquê...</a:t>
            </a:r>
            <a:br>
              <a:rPr lang="pt-BR" sz="900" dirty="0"/>
            </a:br>
            <a:r>
              <a:rPr lang="pt-BR" sz="900" dirty="0"/>
              <a:t>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23322456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9021" y="451262"/>
            <a:ext cx="4088087" cy="595547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Inspector: (cutting in, massively) You heard what I said before, Mr Croft. One line of inquiry at a time. Otherwise we'll all be taking at once and won't know where we are. If you've anything to tell me, you'll have an opportunity of doing it soon.</a:t>
            </a:r>
            <a:br>
              <a:rPr lang="en-GB" sz="900" dirty="0"/>
            </a:br>
            <a:br>
              <a:rPr lang="en-GB" sz="900" dirty="0"/>
            </a:br>
            <a:r>
              <a:rPr lang="en-GB" sz="900" dirty="0"/>
              <a:t>Gerald: (rather uneasily) Well, I don't suppose I have –</a:t>
            </a:r>
            <a:br>
              <a:rPr lang="en-GB" sz="900" dirty="0"/>
            </a:br>
            <a:br>
              <a:rPr lang="en-GB" sz="900" dirty="0"/>
            </a:br>
            <a:r>
              <a:rPr lang="en-GB" sz="900" dirty="0"/>
              <a:t>Eric: (suddenly bursting out) I'm sorry – but you see – we were having a little party – and I’ve had a few drinks, including rather a lot of champagne – and I’ve got a headache – and as I'm only in the way here – </a:t>
            </a:r>
            <a:r>
              <a:rPr lang="en-GB" sz="900" dirty="0">
                <a:hlinkClick r:id="rId2">
                  <a:extLst>
                    <a:ext uri="{A12FA001-AC4F-418D-AE19-62706E023703}">
                      <ahyp:hlinkClr xmlns:ahyp="http://schemas.microsoft.com/office/drawing/2018/hyperlinkcolor" val="tx"/>
                    </a:ext>
                  </a:extLst>
                </a:hlinkClick>
              </a:rPr>
              <a:t>I think I'd better turn in.</a:t>
            </a:r>
            <a:br>
              <a:rPr lang="en-GB" sz="900" dirty="0"/>
            </a:br>
            <a:br>
              <a:rPr lang="en-GB" sz="900" dirty="0"/>
            </a:br>
            <a:r>
              <a:rPr lang="en-GB" sz="900" dirty="0"/>
              <a:t>inspector: And I think you'd better stay here.</a:t>
            </a:r>
            <a:br>
              <a:rPr lang="en-GB" sz="900" dirty="0"/>
            </a:br>
            <a:br>
              <a:rPr lang="en-GB" sz="900" dirty="0"/>
            </a:br>
            <a:r>
              <a:rPr lang="en-GB" sz="900" dirty="0"/>
              <a:t>Eric: Why should I?</a:t>
            </a:r>
            <a:br>
              <a:rPr lang="en-GB" sz="900" dirty="0"/>
            </a:br>
            <a:br>
              <a:rPr lang="en-GB" sz="900" dirty="0"/>
            </a:br>
            <a:r>
              <a:rPr lang="en-GB" sz="900" dirty="0"/>
              <a:t>Inspector: It might be less trouble. </a:t>
            </a:r>
            <a:r>
              <a:rPr lang="en-GB" sz="900" dirty="0">
                <a:hlinkClick r:id="rId3">
                  <a:extLst>
                    <a:ext uri="{A12FA001-AC4F-418D-AE19-62706E023703}">
                      <ahyp:hlinkClr xmlns:ahyp="http://schemas.microsoft.com/office/drawing/2018/hyperlinkcolor" val="tx"/>
                    </a:ext>
                  </a:extLst>
                </a:hlinkClick>
              </a:rPr>
              <a:t>If you turn in, you might have to turn out again soon.</a:t>
            </a:r>
            <a:br>
              <a:rPr lang="en-GB" sz="900" dirty="0"/>
            </a:br>
            <a:br>
              <a:rPr lang="en-GB" sz="900" dirty="0"/>
            </a:br>
            <a:r>
              <a:rPr lang="en-GB" sz="900" dirty="0"/>
              <a:t>Gerald: Getting a bit heavy-handed, aren't you, inspector?</a:t>
            </a:r>
            <a:br>
              <a:rPr lang="en-GB" sz="900" dirty="0"/>
            </a:br>
            <a:br>
              <a:rPr lang="en-GB" sz="900" dirty="0"/>
            </a:br>
            <a:r>
              <a:rPr lang="en-GB" sz="900" dirty="0"/>
              <a:t>Inspector: Possibly. But if you're easy with me, I'm easy with you.</a:t>
            </a:r>
            <a:br>
              <a:rPr lang="en-GB" sz="900" dirty="0"/>
            </a:br>
            <a:br>
              <a:rPr lang="en-GB" sz="900" dirty="0"/>
            </a:br>
            <a:r>
              <a:rPr lang="en-GB" sz="900" dirty="0"/>
              <a:t>Gerald: After all, </a:t>
            </a:r>
            <a:r>
              <a:rPr lang="en-GB" sz="900" dirty="0" err="1"/>
              <a:t>y'know</a:t>
            </a:r>
            <a:r>
              <a:rPr lang="en-GB" sz="900" dirty="0"/>
              <a:t>, </a:t>
            </a:r>
            <a:r>
              <a:rPr lang="en-GB" sz="900" dirty="0">
                <a:hlinkClick r:id="rId4">
                  <a:extLst>
                    <a:ext uri="{A12FA001-AC4F-418D-AE19-62706E023703}">
                      <ahyp:hlinkClr xmlns:ahyp="http://schemas.microsoft.com/office/drawing/2018/hyperlinkcolor" val="tx"/>
                    </a:ext>
                  </a:extLst>
                </a:hlinkClick>
              </a:rPr>
              <a:t>we're respectable citizens and not criminals.</a:t>
            </a:r>
            <a:br>
              <a:rPr lang="en-GB" sz="900" dirty="0"/>
            </a:br>
            <a:br>
              <a:rPr lang="en-GB" sz="900" dirty="0"/>
            </a:br>
            <a:r>
              <a:rPr lang="en-GB" sz="900" dirty="0"/>
              <a:t>Inspector: Sometimes there isn't much difference as you think. Often , if it was left to me, I wouldn't know where to draw the line.</a:t>
            </a:r>
            <a:br>
              <a:rPr lang="en-GB" sz="900" dirty="0"/>
            </a:br>
            <a:br>
              <a:rPr lang="en-GB" sz="900" dirty="0"/>
            </a:br>
            <a:r>
              <a:rPr lang="en-GB" sz="900" dirty="0"/>
              <a:t>Gerald: Fortunately, it isn't left to you, is it?</a:t>
            </a:r>
            <a:br>
              <a:rPr lang="en-GB" sz="900" dirty="0"/>
            </a:br>
            <a:br>
              <a:rPr lang="en-GB" sz="900" dirty="0"/>
            </a:br>
            <a:r>
              <a:rPr lang="en-GB" sz="900" dirty="0"/>
              <a:t>Inspector: No, it isn't. But some things are left to me. Inquiries of this sort, for instance.</a:t>
            </a:r>
            <a:br>
              <a:rPr lang="en-GB" sz="900" dirty="0"/>
            </a:br>
            <a:br>
              <a:rPr lang="en-GB" sz="900" dirty="0"/>
            </a:br>
            <a:r>
              <a:rPr lang="en-GB" sz="900" dirty="0"/>
              <a:t>// Enter Sheila, who looks as if she's been crying.//</a:t>
            </a:r>
            <a:br>
              <a:rPr lang="en-GB" sz="900" dirty="0"/>
            </a:br>
            <a:br>
              <a:rPr lang="en-GB" sz="900" dirty="0"/>
            </a:br>
            <a:r>
              <a:rPr lang="en-GB" sz="900" dirty="0"/>
              <a:t>Well, Miss Birling?</a:t>
            </a:r>
            <a:br>
              <a:rPr lang="en-GB" sz="900" dirty="0"/>
            </a:br>
            <a:br>
              <a:rPr lang="en-GB" sz="900" dirty="0"/>
            </a:br>
            <a:r>
              <a:rPr lang="en-GB" sz="900" dirty="0"/>
              <a:t>Sheila: (coming in, closing the door) You knew it was me all the time, didn't you?</a:t>
            </a:r>
            <a:br>
              <a:rPr lang="en-GB" sz="900" dirty="0"/>
            </a:br>
            <a:br>
              <a:rPr lang="en-GB" sz="900" dirty="0"/>
            </a:br>
            <a:r>
              <a:rPr lang="en-GB" sz="900" dirty="0"/>
              <a:t>Inspector: I had an idea it might be – from something the girl herself wrote.</a:t>
            </a:r>
            <a:br>
              <a:rPr lang="en-GB" sz="900" dirty="0"/>
            </a:br>
            <a:br>
              <a:rPr lang="en-GB" sz="900" dirty="0"/>
            </a:br>
            <a:r>
              <a:rPr lang="en-GB" sz="900" dirty="0"/>
              <a:t>Sheila: I've told my father – he didn't seem to think it amounted to much – but I felt rotten about it at the time and now I feel a lot worse. Did it make much difference to her?</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22</a:t>
            </a:fld>
            <a:endParaRPr lang="en-GB"/>
          </a:p>
        </p:txBody>
      </p:sp>
      <p:sp>
        <p:nvSpPr>
          <p:cNvPr id="5" name="Rectangle 1">
            <a:extLst>
              <a:ext uri="{FF2B5EF4-FFF2-40B4-BE49-F238E27FC236}">
                <a16:creationId xmlns:a16="http://schemas.microsoft.com/office/drawing/2014/main" id="{A318E443-2D26-43A6-9AD1-71B6ECA0F427}"/>
              </a:ext>
            </a:extLst>
          </p:cNvPr>
          <p:cNvSpPr>
            <a:spLocks noChangeArrowheads="1"/>
          </p:cNvSpPr>
          <p:nvPr/>
        </p:nvSpPr>
        <p:spPr bwMode="auto">
          <a:xfrm>
            <a:off x="4806892" y="312763"/>
            <a:ext cx="4088087" cy="62324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pt-BR" sz="900" dirty="0"/>
              <a:t>Inspetor: (cortando, massivamente) ouviu o que eu disse antes, Sr. Croft. Uma linha de investigação de cada vez. Caso contrário, estaremos todos a tomar de uma vez e não saberemos onde estamos. Se tiver algo a me dizer, terá a oportunidade de fazê-lo em breve.</a:t>
            </a:r>
            <a:br>
              <a:rPr lang="pt-BR" sz="900" dirty="0"/>
            </a:br>
            <a:br>
              <a:rPr lang="pt-BR" sz="900" dirty="0"/>
            </a:br>
            <a:r>
              <a:rPr lang="pt-BR" sz="900" dirty="0"/>
              <a:t>Gerald: (bastante inquieto) Bem, eu não suponho que eu tenho -</a:t>
            </a:r>
            <a:br>
              <a:rPr lang="pt-BR" sz="900" dirty="0"/>
            </a:br>
            <a:br>
              <a:rPr lang="pt-BR" sz="900" dirty="0"/>
            </a:br>
            <a:r>
              <a:rPr lang="pt-BR" sz="900" dirty="0"/>
              <a:t>Eric: Sinto muito – mas estava a dar uma pequena festa – e tomei umas bebidas, incluindo bastante champanhe – e tenho uma dor de cabeça – e como só estou no caminho para cá – acho melhor me entregar.</a:t>
            </a:r>
            <a:br>
              <a:rPr lang="pt-BR" sz="900" dirty="0"/>
            </a:br>
            <a:br>
              <a:rPr lang="pt-BR" sz="900" dirty="0"/>
            </a:br>
            <a:r>
              <a:rPr lang="pt-BR" sz="900" dirty="0"/>
              <a:t>Inspetor: E eu acho que é melhor ficar aqui.</a:t>
            </a:r>
            <a:br>
              <a:rPr lang="pt-BR" sz="900" dirty="0"/>
            </a:br>
            <a:br>
              <a:rPr lang="pt-BR" sz="900" dirty="0"/>
            </a:br>
            <a:r>
              <a:rPr lang="pt-BR" sz="900" dirty="0"/>
              <a:t>Eric: Por que deveria?</a:t>
            </a:r>
            <a:br>
              <a:rPr lang="pt-BR" sz="900" dirty="0"/>
            </a:br>
            <a:br>
              <a:rPr lang="pt-BR" sz="900" dirty="0"/>
            </a:br>
            <a:r>
              <a:rPr lang="pt-BR" sz="900" dirty="0"/>
              <a:t>Inspector: Pode ser menos problema. Se te entregares, talvez tenhas de voltar a aparecer em breve.</a:t>
            </a:r>
            <a:br>
              <a:rPr lang="pt-BR" sz="900" dirty="0"/>
            </a:br>
            <a:br>
              <a:rPr lang="pt-BR" sz="900" dirty="0"/>
            </a:br>
            <a:r>
              <a:rPr lang="pt-BR" sz="900" dirty="0"/>
              <a:t>Gerald: Ficando um pouco pesado, não é, inspetor?</a:t>
            </a:r>
            <a:br>
              <a:rPr lang="pt-BR" sz="900" dirty="0"/>
            </a:br>
            <a:br>
              <a:rPr lang="pt-BR" sz="900" dirty="0"/>
            </a:br>
            <a:r>
              <a:rPr lang="pt-BR" sz="900" dirty="0"/>
              <a:t>Inspetor: Possivelmente. Mas se fores fácil comigo, sou fácil contigo.</a:t>
            </a:r>
            <a:br>
              <a:rPr lang="pt-BR" sz="900" dirty="0"/>
            </a:br>
            <a:br>
              <a:rPr lang="pt-BR" sz="900" dirty="0"/>
            </a:br>
            <a:r>
              <a:rPr lang="pt-BR" sz="900" dirty="0"/>
              <a:t>Gerald: Afinal, somos cidadãos respeitáveis e não criminosos.</a:t>
            </a:r>
            <a:br>
              <a:rPr lang="pt-BR" sz="900" dirty="0"/>
            </a:br>
            <a:br>
              <a:rPr lang="pt-BR" sz="900" dirty="0"/>
            </a:br>
            <a:r>
              <a:rPr lang="pt-BR" sz="900" dirty="0"/>
              <a:t>Inspector: Às vezes não há muita diferença como pensa. Muitas vezes, se me deixassem, não saberia onde traçar o limite.</a:t>
            </a:r>
            <a:br>
              <a:rPr lang="pt-BR" sz="900" dirty="0"/>
            </a:br>
            <a:br>
              <a:rPr lang="pt-BR" sz="900" dirty="0"/>
            </a:br>
            <a:r>
              <a:rPr lang="pt-BR" sz="900" dirty="0"/>
              <a:t>Gerald: Felizmente, não te resta nada, pois não?</a:t>
            </a:r>
            <a:br>
              <a:rPr lang="pt-BR" sz="900" dirty="0"/>
            </a:br>
            <a:br>
              <a:rPr lang="pt-BR" sz="900" dirty="0"/>
            </a:br>
            <a:r>
              <a:rPr lang="pt-BR" sz="900" dirty="0"/>
              <a:t>Inspector: Não, não é. Mas algumas coisas são deixadas para mim. Inquéritos deste tipo, por exemplo.</a:t>
            </a:r>
            <a:br>
              <a:rPr lang="pt-BR" sz="900" dirty="0"/>
            </a:br>
            <a:br>
              <a:rPr lang="pt-BR" sz="900" dirty="0"/>
            </a:br>
            <a:r>
              <a:rPr lang="pt-BR" sz="900" dirty="0"/>
              <a:t>// Entra a Sheila, que parece estar a chorar./</a:t>
            </a:r>
            <a:br>
              <a:rPr lang="pt-BR" sz="900" dirty="0"/>
            </a:br>
            <a:br>
              <a:rPr lang="pt-BR" sz="900" dirty="0"/>
            </a:br>
            <a:r>
              <a:rPr lang="pt-BR" sz="900" dirty="0"/>
              <a:t>Well, Miss Birling?</a:t>
            </a:r>
            <a:br>
              <a:rPr lang="pt-BR" sz="900" dirty="0"/>
            </a:br>
            <a:br>
              <a:rPr lang="pt-BR" sz="900" dirty="0"/>
            </a:br>
            <a:r>
              <a:rPr lang="pt-BR" sz="900" dirty="0"/>
              <a:t>Sheila: (entrar, fechar a porta) sabias que era sempre eu, não sabias?</a:t>
            </a:r>
            <a:br>
              <a:rPr lang="pt-BR" sz="900" dirty="0"/>
            </a:br>
            <a:br>
              <a:rPr lang="pt-BR" sz="900" dirty="0"/>
            </a:br>
            <a:r>
              <a:rPr lang="pt-BR" sz="900" dirty="0"/>
              <a:t>Inspector: Tinha uma ideia de que poderia ser , de algo que a própria rapariga escreveu.</a:t>
            </a:r>
            <a:br>
              <a:rPr lang="pt-BR" sz="900" dirty="0"/>
            </a:br>
            <a:br>
              <a:rPr lang="pt-BR" sz="900" dirty="0"/>
            </a:br>
            <a:r>
              <a:rPr lang="pt-BR" sz="900" dirty="0"/>
              <a:t>Sheila: Disse ao meu pai - ele não parecia pensar que era muito - mas senti-me podre por isso na altura e agora sinto-me muito pior. Fez muita diferença para ela?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10127520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9021" y="243514"/>
            <a:ext cx="4088087" cy="63709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Inspector: Yes, I’m afraid it did. It was the last real steady job she had. When she lost it – for no reason that she could discover – she decided she might as well try another kind of life.</a:t>
            </a:r>
            <a:br>
              <a:rPr lang="en-GB" sz="900" dirty="0"/>
            </a:br>
            <a:br>
              <a:rPr lang="en-GB" sz="900" dirty="0"/>
            </a:br>
            <a:r>
              <a:rPr lang="en-GB" sz="900" dirty="0"/>
              <a:t>Sheila: (miserably) So I’m really responsible?</a:t>
            </a:r>
            <a:br>
              <a:rPr lang="en-GB" sz="900" dirty="0"/>
            </a:br>
            <a:br>
              <a:rPr lang="en-GB" sz="900" dirty="0"/>
            </a:br>
            <a:r>
              <a:rPr lang="en-GB" sz="900" dirty="0"/>
              <a:t>Inspector: No, not entirely. A good deal happened to her after that. But you're partly to blame. Just as your father is.</a:t>
            </a:r>
            <a:br>
              <a:rPr lang="en-GB" sz="900" dirty="0"/>
            </a:br>
            <a:br>
              <a:rPr lang="en-GB" sz="900" dirty="0"/>
            </a:br>
            <a:r>
              <a:rPr lang="en-GB" sz="900" dirty="0"/>
              <a:t>Eric: But what did Sheila do?</a:t>
            </a:r>
            <a:br>
              <a:rPr lang="en-GB" sz="900" dirty="0"/>
            </a:br>
            <a:br>
              <a:rPr lang="en-GB" sz="900" dirty="0"/>
            </a:br>
            <a:r>
              <a:rPr lang="en-GB" sz="900" dirty="0"/>
              <a:t>Sheila: (distressed) I went to the manager at </a:t>
            </a:r>
            <a:r>
              <a:rPr lang="en-GB" sz="900" dirty="0" err="1"/>
              <a:t>Milwards</a:t>
            </a:r>
            <a:r>
              <a:rPr lang="en-GB" sz="900" dirty="0"/>
              <a:t> and I told him that if they didn't get rid of that girl, I’d never go near the place again and </a:t>
            </a:r>
            <a:r>
              <a:rPr lang="en-GB" sz="900" dirty="0">
                <a:hlinkClick r:id="rId2">
                  <a:extLst>
                    <a:ext uri="{A12FA001-AC4F-418D-AE19-62706E023703}">
                      <ahyp:hlinkClr xmlns:ahyp="http://schemas.microsoft.com/office/drawing/2018/hyperlinkcolor" val="tx"/>
                    </a:ext>
                  </a:extLst>
                </a:hlinkClick>
              </a:rPr>
              <a:t>I’d persuade mother to close our account with them.</a:t>
            </a:r>
            <a:br>
              <a:rPr lang="en-GB" sz="900" dirty="0"/>
            </a:br>
            <a:br>
              <a:rPr lang="en-GB" sz="900" dirty="0"/>
            </a:br>
            <a:r>
              <a:rPr lang="en-GB" sz="900" dirty="0"/>
              <a:t>Inspector: And why did you do that?</a:t>
            </a:r>
            <a:br>
              <a:rPr lang="en-GB" sz="900" dirty="0"/>
            </a:br>
            <a:br>
              <a:rPr lang="en-GB" sz="900" dirty="0"/>
            </a:br>
            <a:r>
              <a:rPr lang="en-GB" sz="900" dirty="0"/>
              <a:t>Sheila: Because I was in a furious temper.</a:t>
            </a:r>
            <a:br>
              <a:rPr lang="en-GB" sz="900" dirty="0"/>
            </a:br>
            <a:br>
              <a:rPr lang="en-GB" sz="900" dirty="0"/>
            </a:br>
            <a:r>
              <a:rPr lang="en-GB" sz="900" dirty="0"/>
              <a:t>Inspector: And what had this girl done to make you lose your temper.</a:t>
            </a:r>
            <a:br>
              <a:rPr lang="en-GB" sz="900" dirty="0"/>
            </a:br>
            <a:br>
              <a:rPr lang="en-GB" sz="900" dirty="0"/>
            </a:br>
            <a:r>
              <a:rPr lang="en-GB" sz="900" dirty="0"/>
              <a:t>Sheila: When I was looking at myself in the mirror I caught sight of her smiling at the assistant, and I was furious with her. I'd been in a bad temper anyhow.</a:t>
            </a:r>
            <a:br>
              <a:rPr lang="en-GB" sz="900" dirty="0"/>
            </a:br>
            <a:br>
              <a:rPr lang="en-GB" sz="900" dirty="0"/>
            </a:br>
            <a:r>
              <a:rPr lang="en-GB" sz="900" dirty="0"/>
              <a:t>Inspector: And was it the girls fault?</a:t>
            </a:r>
            <a:br>
              <a:rPr lang="en-GB" sz="900" dirty="0"/>
            </a:br>
            <a:br>
              <a:rPr lang="en-GB" sz="900" dirty="0"/>
            </a:br>
            <a:r>
              <a:rPr lang="en-GB" sz="900" dirty="0"/>
              <a:t>Sheila: No, not really. It was my own fault. (suddenly, to Gerald) All right, Gerald, you needn't look at me like that. At least, I'm trying to tell the truth. I expect you've done things you're ashamed of too.</a:t>
            </a:r>
            <a:br>
              <a:rPr lang="en-GB" sz="900" dirty="0"/>
            </a:br>
            <a:br>
              <a:rPr lang="en-GB" sz="900" dirty="0"/>
            </a:br>
            <a:r>
              <a:rPr lang="en-GB" sz="900" dirty="0"/>
              <a:t>Gerald: (surprised) Well, I never said I hadn't. I don't see why –</a:t>
            </a:r>
            <a:br>
              <a:rPr lang="en-GB" sz="900" dirty="0"/>
            </a:br>
            <a:br>
              <a:rPr lang="en-GB" sz="900" dirty="0"/>
            </a:br>
            <a:r>
              <a:rPr lang="en-GB" sz="900" dirty="0"/>
              <a:t>inspector:(cutting in) Never mind about that. You can settle that between you afterwards. (to Sheila.) What happened?</a:t>
            </a:r>
            <a:br>
              <a:rPr lang="en-GB" sz="900" dirty="0"/>
            </a:br>
            <a:br>
              <a:rPr lang="en-GB" sz="900" dirty="0"/>
            </a:br>
            <a:r>
              <a:rPr lang="en-GB" sz="900" dirty="0"/>
              <a:t>Sheila: I'd gone in to try something on. It was an idea of my own – mother had been against it, and so had the assistant – but I insisted. As soon as I tried it on, I knew they'd been right. It just didn't suit me at all. I looked silly in the thing. Well, this girl had brought the dress up from the workroom, and when the assistant – miss Francis – had asked her something about it, this girl, to show us what she meant, had held the dress up, as if she was wearing it. And it just suited her. She was the right type for it, just as I was the wrong type. </a:t>
            </a:r>
            <a:r>
              <a:rPr lang="en-GB" sz="900" dirty="0">
                <a:hlinkClick r:id="rId3">
                  <a:extLst>
                    <a:ext uri="{A12FA001-AC4F-418D-AE19-62706E023703}">
                      <ahyp:hlinkClr xmlns:ahyp="http://schemas.microsoft.com/office/drawing/2018/hyperlinkcolor" val="tx"/>
                    </a:ext>
                  </a:extLst>
                </a:hlinkClick>
              </a:rPr>
              <a:t>She was very pretty too</a:t>
            </a:r>
            <a:r>
              <a:rPr lang="en-GB" sz="900" dirty="0"/>
              <a:t> – with big dark eyes – and that didn't make it any better. Well, when I tried the thing on and looked at myself and knew that it was all wrong, I caught sight of this girl smiling at miss Francis – as if to say: 'doesn't she look awful' – and I was absolutely furious. I was very rude to both</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23</a:t>
            </a:fld>
            <a:endParaRPr lang="en-GB"/>
          </a:p>
        </p:txBody>
      </p:sp>
      <p:sp>
        <p:nvSpPr>
          <p:cNvPr id="5" name="Rectangle 1">
            <a:extLst>
              <a:ext uri="{FF2B5EF4-FFF2-40B4-BE49-F238E27FC236}">
                <a16:creationId xmlns:a16="http://schemas.microsoft.com/office/drawing/2014/main" id="{7DC91292-0CEB-43E1-9FCC-60F94AB550DE}"/>
              </a:ext>
            </a:extLst>
          </p:cNvPr>
          <p:cNvSpPr>
            <a:spLocks noChangeArrowheads="1"/>
          </p:cNvSpPr>
          <p:nvPr/>
        </p:nvSpPr>
        <p:spPr bwMode="auto">
          <a:xfrm>
            <a:off x="4700486" y="174263"/>
            <a:ext cx="4228051" cy="650947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pt-BR" sz="900" dirty="0"/>
              <a:t>Inspector: Sim, receio que sim. Foi o último emprego que teve. Quando a perdeu – sem razão aparente – decidiu que poderia tentar outro tipo de vida.</a:t>
            </a:r>
            <a:br>
              <a:rPr lang="pt-BR" sz="900" dirty="0"/>
            </a:br>
            <a:br>
              <a:rPr lang="pt-BR" sz="900" dirty="0"/>
            </a:br>
            <a:r>
              <a:rPr lang="pt-BR" sz="900" dirty="0"/>
              <a:t>Sheila: (miseravelmente) Então eu sou realmente responsável?</a:t>
            </a:r>
            <a:br>
              <a:rPr lang="pt-BR" sz="900" dirty="0"/>
            </a:br>
            <a:br>
              <a:rPr lang="pt-BR" sz="900" dirty="0"/>
            </a:br>
            <a:r>
              <a:rPr lang="pt-BR" sz="900" dirty="0"/>
              <a:t>Inspector: Não, não totalmente. Aconteceu-lhe um bom negócio depois disso. Mas em parte és culpado. Tal como o teu pai.</a:t>
            </a:r>
            <a:br>
              <a:rPr lang="pt-BR" sz="900" dirty="0"/>
            </a:br>
            <a:br>
              <a:rPr lang="pt-BR" sz="900" dirty="0"/>
            </a:br>
            <a:r>
              <a:rPr lang="pt-BR" sz="900" dirty="0"/>
              <a:t>Eric: Mas o que é que a Sheila fez?</a:t>
            </a:r>
            <a:br>
              <a:rPr lang="pt-BR" sz="900" dirty="0"/>
            </a:br>
            <a:br>
              <a:rPr lang="pt-BR" sz="900" dirty="0"/>
            </a:br>
            <a:r>
              <a:rPr lang="pt-BR" sz="900" dirty="0"/>
              <a:t>Sheila: Fui ter com o gerente da Milwards e disse-lhe que se não se livrassem daquela rapariga, nunca mais me aproximaria do lugar e persuadia a mãe a fechar a nossa conta com eles.</a:t>
            </a:r>
            <a:br>
              <a:rPr lang="pt-BR" sz="900" dirty="0"/>
            </a:br>
            <a:br>
              <a:rPr lang="pt-BR" sz="900" dirty="0"/>
            </a:br>
            <a:r>
              <a:rPr lang="pt-BR" sz="900" dirty="0"/>
              <a:t>Inspector: E por que fez aquilo?</a:t>
            </a:r>
            <a:br>
              <a:rPr lang="pt-BR" sz="900" dirty="0"/>
            </a:br>
            <a:br>
              <a:rPr lang="pt-BR" sz="900" dirty="0"/>
            </a:br>
            <a:r>
              <a:rPr lang="pt-BR" sz="900" dirty="0"/>
              <a:t>Sheila: Porque estava de mau humor.</a:t>
            </a:r>
            <a:br>
              <a:rPr lang="pt-BR" sz="900" dirty="0"/>
            </a:br>
            <a:br>
              <a:rPr lang="pt-BR" sz="900" dirty="0"/>
            </a:br>
            <a:r>
              <a:rPr lang="pt-BR" sz="900" dirty="0"/>
              <a:t>Inspector: E o que esta rapariga fez para te fazer perder a calma.</a:t>
            </a:r>
            <a:br>
              <a:rPr lang="pt-BR" sz="900" dirty="0"/>
            </a:br>
            <a:br>
              <a:rPr lang="pt-BR" sz="900" dirty="0"/>
            </a:br>
            <a:r>
              <a:rPr lang="pt-BR" sz="900" dirty="0"/>
              <a:t>Sheila: Quando estava a olhar-me ao espelho, vi-a a sorrir para a assistente e fiquei furiosa com ela. De qualquer forma, estava de mau humor.</a:t>
            </a:r>
            <a:br>
              <a:rPr lang="pt-BR" sz="900" dirty="0"/>
            </a:br>
            <a:br>
              <a:rPr lang="pt-BR" sz="900" dirty="0"/>
            </a:br>
            <a:r>
              <a:rPr lang="pt-BR" sz="900" dirty="0"/>
              <a:t>Inspector: E foi culpa das raparigas?</a:t>
            </a:r>
            <a:br>
              <a:rPr lang="pt-BR" sz="900" dirty="0"/>
            </a:br>
            <a:br>
              <a:rPr lang="pt-BR" sz="900" dirty="0"/>
            </a:br>
            <a:r>
              <a:rPr lang="pt-BR" sz="900" dirty="0"/>
              <a:t>Sheila: Não, na verdade não. A culpa foi minha. (de repente, para Gerald) Muito bem, Gerald, não precisas de me olhar assim. Pelo menos, estou a tentar dizer a verdade. Espero que tenhas feito coisas de que também tenhas vergonha.</a:t>
            </a:r>
            <a:br>
              <a:rPr lang="pt-BR" sz="900" dirty="0"/>
            </a:br>
            <a:br>
              <a:rPr lang="pt-BR" sz="900" dirty="0"/>
            </a:br>
            <a:r>
              <a:rPr lang="pt-BR" sz="900" dirty="0"/>
              <a:t>Gerald: (surpresa) Bem, eu nunca disse que não tinha. Não vejo porquê.</a:t>
            </a:r>
            <a:br>
              <a:rPr lang="pt-BR" sz="900" dirty="0"/>
            </a:br>
            <a:br>
              <a:rPr lang="pt-BR" sz="900" dirty="0"/>
            </a:br>
            <a:r>
              <a:rPr lang="pt-BR" sz="900" dirty="0"/>
              <a:t>inspetor:(cortar em) Não importa. Pode resolver isso entre si depois. (a Sheila.) O que aconteceu?</a:t>
            </a:r>
            <a:br>
              <a:rPr lang="pt-BR" sz="900" dirty="0"/>
            </a:br>
            <a:br>
              <a:rPr lang="pt-BR" sz="900" dirty="0"/>
            </a:br>
            <a:r>
              <a:rPr lang="pt-BR" sz="900" dirty="0"/>
              <a:t>Sheila: Tinha entrado para experimentar algo. Era uma ideia minha – a mãe tinha sido contra, assim como a assistente – mas eu insisti. Assim que experimentei, soube que tinham razão. Não me convou. Parecia tola na coisa. Bem, esta rapariga tinha trazido o vestido da sala de trabalho, e quando a assistente – miss Francis – lhe tinha perguntado algo sobre isso, esta rapariga, para nos mostrar o que ela queria dizer, tinha segurado o vestido, como se estivesse a usá-lo. E só lhe convinha. Era o tipo certo para isto, tal como eu era do tipo errado. Ela também era muito bonita – com grandes olhos escuros – e isso não o fez melhor. Bem, quando experimentei a coisa e olhei para mim e soube que estava tudo errado, vi uma rapariga a sorrir para a Menina Francisco – como se dissesse: 'ela não está horrível' - e fiquei absolutamente furiosa. Fui muito rude com ambos.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10337008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173520" y="492896"/>
            <a:ext cx="4088087" cy="595547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of them, and then I went to the manager and told him that this girl had been very impertinent – and – and – (she almost breaks down, but just controls herself.) How could I know what would happen afterwards? If she'd been some miserable plain little creature, I don't suppose I’d have done it. But she was very pretty and looked as if she could take care of herself. I couldn't be sorry for her.</a:t>
            </a:r>
            <a:br>
              <a:rPr lang="en-GB" sz="900" dirty="0"/>
            </a:br>
            <a:br>
              <a:rPr lang="en-GB" sz="900" dirty="0"/>
            </a:br>
            <a:r>
              <a:rPr lang="en-GB" sz="900" dirty="0"/>
              <a:t>Inspector: In fact, in a kind of way, you might be said to have been jealous of her.</a:t>
            </a:r>
            <a:br>
              <a:rPr lang="en-GB" sz="900" dirty="0"/>
            </a:br>
            <a:br>
              <a:rPr lang="en-GB" sz="900" dirty="0"/>
            </a:br>
            <a:r>
              <a:rPr lang="en-GB" sz="900" dirty="0"/>
              <a:t>Sheila: Yes, I suppose so.</a:t>
            </a:r>
            <a:br>
              <a:rPr lang="en-GB" sz="900" dirty="0"/>
            </a:br>
            <a:br>
              <a:rPr lang="en-GB" sz="900" dirty="0"/>
            </a:br>
            <a:r>
              <a:rPr lang="en-GB" sz="900" dirty="0"/>
              <a:t>Inspector: </a:t>
            </a:r>
            <a:r>
              <a:rPr lang="en-GB" sz="900" dirty="0">
                <a:hlinkClick r:id="rId2">
                  <a:extLst>
                    <a:ext uri="{A12FA001-AC4F-418D-AE19-62706E023703}">
                      <ahyp:hlinkClr xmlns:ahyp="http://schemas.microsoft.com/office/drawing/2018/hyperlinkcolor" val="tx"/>
                    </a:ext>
                  </a:extLst>
                </a:hlinkClick>
              </a:rPr>
              <a:t>And so you used the power you had, as a daughter of a good customer and also of a man well known in the town, to punish the girl just because she made you feel like that?</a:t>
            </a:r>
            <a:br>
              <a:rPr lang="en-GB" sz="900" dirty="0"/>
            </a:br>
            <a:br>
              <a:rPr lang="en-GB" sz="900" dirty="0"/>
            </a:br>
            <a:r>
              <a:rPr lang="en-GB" sz="900" dirty="0"/>
              <a:t>Sheila: </a:t>
            </a:r>
            <a:r>
              <a:rPr lang="en-GB" sz="900" dirty="0">
                <a:hlinkClick r:id="rId3">
                  <a:extLst>
                    <a:ext uri="{A12FA001-AC4F-418D-AE19-62706E023703}">
                      <ahyp:hlinkClr xmlns:ahyp="http://schemas.microsoft.com/office/drawing/2018/hyperlinkcolor" val="tx"/>
                    </a:ext>
                  </a:extLst>
                </a:hlinkClick>
              </a:rPr>
              <a:t>Yes, but it didn't seem to be anything very terrible at the time. Don't you understand? And if I could help her now, I would---</a:t>
            </a:r>
            <a:br>
              <a:rPr lang="en-GB" sz="900" dirty="0"/>
            </a:br>
            <a:br>
              <a:rPr lang="en-GB" sz="900" dirty="0"/>
            </a:br>
            <a:r>
              <a:rPr lang="en-GB" sz="900" dirty="0"/>
              <a:t>Inspector:(harshly) Yes, but you can't. It's too late. She's dead.</a:t>
            </a:r>
            <a:br>
              <a:rPr lang="en-GB" sz="900" dirty="0"/>
            </a:br>
            <a:br>
              <a:rPr lang="en-GB" sz="900" dirty="0"/>
            </a:br>
            <a:r>
              <a:rPr lang="en-GB" sz="900" dirty="0"/>
              <a:t>Eric: My god, it's a bit thick, when you come to think of it----</a:t>
            </a:r>
            <a:br>
              <a:rPr lang="en-GB" sz="900" dirty="0"/>
            </a:br>
            <a:br>
              <a:rPr lang="en-GB" sz="900" dirty="0"/>
            </a:br>
            <a:r>
              <a:rPr lang="en-GB" sz="900" dirty="0"/>
              <a:t>Sheila: (stormily) Oh shut up, Eric. I know I know.</a:t>
            </a:r>
            <a:br>
              <a:rPr lang="en-GB" sz="900" dirty="0"/>
            </a:br>
            <a:r>
              <a:rPr lang="en-GB" sz="900" dirty="0"/>
              <a:t>It's the only time I’ve ever done anything like that, and I’ll never, never do it again to anybody. I've noticed them giving me a sort of look sometimes at </a:t>
            </a:r>
            <a:r>
              <a:rPr lang="en-GB" sz="900" dirty="0" err="1"/>
              <a:t>Milwards</a:t>
            </a:r>
            <a:r>
              <a:rPr lang="en-GB" sz="900" dirty="0"/>
              <a:t> – I noticed it even this afternoon – and I suppose some of them remember. I feel now I can never go there again. Oh – why had this to happen?</a:t>
            </a:r>
            <a:br>
              <a:rPr lang="en-GB" sz="900" dirty="0"/>
            </a:br>
            <a:br>
              <a:rPr lang="en-GB" sz="900" dirty="0"/>
            </a:br>
            <a:r>
              <a:rPr lang="en-GB" sz="900" dirty="0"/>
              <a:t>Inspector: (sternly) That's what I asked myself tonight when I was looking at that dead girl. And then I said to myself: 'well, we'll try to understand why it had to happen?' and that's why I'm here, and why I’m, not going until I know all that happened. Eva Smith lost her job with Birling and company because the strike failed and they were determined not to have another one. At last she found another job – under what name I don't know – in a big shop, and had to leave there because you were annoyed with yourself and passed the annoyance on to her. Now she had to try something else. So first she changed her name to Daisy Renton-</a:t>
            </a:r>
            <a:br>
              <a:rPr lang="en-GB" sz="900" dirty="0"/>
            </a:br>
            <a:br>
              <a:rPr lang="en-GB" sz="900" dirty="0"/>
            </a:br>
            <a:r>
              <a:rPr lang="en-GB" sz="900" dirty="0"/>
              <a:t>Gerald: (startled) What?</a:t>
            </a:r>
            <a:br>
              <a:rPr lang="en-GB" sz="900" dirty="0"/>
            </a:br>
            <a:br>
              <a:rPr lang="en-GB" sz="900" dirty="0"/>
            </a:br>
            <a:r>
              <a:rPr lang="en-GB" sz="900" dirty="0"/>
              <a:t>Inspector: (steadily) I said she changed her name to Daisy Renton.</a:t>
            </a:r>
            <a:br>
              <a:rPr lang="en-GB" sz="900" dirty="0"/>
            </a:br>
            <a:br>
              <a:rPr lang="en-GB" sz="900" dirty="0"/>
            </a:br>
            <a:r>
              <a:rPr lang="en-GB" sz="900" dirty="0"/>
              <a:t>Gerald: (pulling himself together) Do you mind if I give myself a drink, Sheila?</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24</a:t>
            </a:fld>
            <a:endParaRPr lang="en-GB"/>
          </a:p>
        </p:txBody>
      </p:sp>
      <p:sp>
        <p:nvSpPr>
          <p:cNvPr id="5" name="Rectangle 1">
            <a:extLst>
              <a:ext uri="{FF2B5EF4-FFF2-40B4-BE49-F238E27FC236}">
                <a16:creationId xmlns:a16="http://schemas.microsoft.com/office/drawing/2014/main" id="{90EBEB0B-B2BC-4E50-B41F-B5A6D50FE47E}"/>
              </a:ext>
            </a:extLst>
          </p:cNvPr>
          <p:cNvSpPr>
            <a:spLocks noChangeArrowheads="1"/>
          </p:cNvSpPr>
          <p:nvPr/>
        </p:nvSpPr>
        <p:spPr bwMode="auto">
          <a:xfrm>
            <a:off x="4806892" y="382012"/>
            <a:ext cx="4088087" cy="609397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pt-BR" sz="900" dirty="0"/>
              <a:t>deles, e depois fui ter com o gerente e disse-lhe que esta rapariga tinha sido muito impertinente – e – e –e –ela quase se desfaz, mas apenas controla-se a si própria.) Como poderia saber o que aconteceria depois? Se tivesse sido uma criatura miserável, suponho que não o teria feito. Mas era muito bonita e parecia que podia tomar conta de si mesma. Não podia estar arrependido dela.</a:t>
            </a:r>
            <a:br>
              <a:rPr lang="pt-BR" sz="900" dirty="0"/>
            </a:br>
            <a:br>
              <a:rPr lang="pt-BR" sz="900" dirty="0"/>
            </a:br>
            <a:r>
              <a:rPr lang="pt-BR" sz="900" dirty="0"/>
              <a:t>Inspector: Na verdade, de certa forma, pode dizer-se que tinha ciúmes dela.</a:t>
            </a:r>
            <a:br>
              <a:rPr lang="pt-BR" sz="900" dirty="0"/>
            </a:br>
            <a:br>
              <a:rPr lang="pt-BR" sz="900" dirty="0"/>
            </a:br>
            <a:r>
              <a:rPr lang="pt-BR" sz="900" dirty="0"/>
              <a:t>Sheila: Sim, suponho que sim.</a:t>
            </a:r>
            <a:br>
              <a:rPr lang="pt-BR" sz="900" dirty="0"/>
            </a:br>
            <a:br>
              <a:rPr lang="pt-BR" sz="900" dirty="0"/>
            </a:br>
            <a:r>
              <a:rPr lang="pt-BR" sz="900" dirty="0"/>
              <a:t>Inspector: Então usou o poder que tinha, como filha de um bom cliente e também de um homem conhecido na cidade, para castigar a rapariga só porque ela te fez sentir assim?</a:t>
            </a:r>
            <a:br>
              <a:rPr lang="pt-BR" sz="900" dirty="0"/>
            </a:br>
            <a:br>
              <a:rPr lang="pt-BR" sz="900" dirty="0"/>
            </a:br>
            <a:r>
              <a:rPr lang="pt-BR" sz="900" dirty="0"/>
              <a:t>Sheila: Sim, mas não parecia ser nada terrível na época. Não entende? E se pudesse ajudá-la agora, ---</a:t>
            </a:r>
            <a:br>
              <a:rPr lang="pt-BR" sz="900" dirty="0"/>
            </a:br>
            <a:br>
              <a:rPr lang="pt-BR" sz="900" dirty="0"/>
            </a:br>
            <a:r>
              <a:rPr lang="pt-BR" sz="900" dirty="0"/>
              <a:t>Inspetor: (duramente) Sim, mas não pode. É demasiado tarde. Ela está morta.</a:t>
            </a:r>
            <a:br>
              <a:rPr lang="pt-BR" sz="900" dirty="0"/>
            </a:br>
            <a:br>
              <a:rPr lang="pt-BR" sz="900" dirty="0"/>
            </a:br>
            <a:r>
              <a:rPr lang="pt-BR" sz="900" dirty="0"/>
              <a:t>Eric: Meu Deus, é um pouco grosso, quando pensas nisso----</a:t>
            </a:r>
            <a:br>
              <a:rPr lang="pt-BR" sz="900" dirty="0"/>
            </a:br>
            <a:br>
              <a:rPr lang="pt-BR" sz="900" dirty="0"/>
            </a:br>
            <a:r>
              <a:rPr lang="pt-BR" sz="900" dirty="0"/>
              <a:t>Sheila: (tempestuosamente) Oh cale-se, Eric. Sei, Sei.</a:t>
            </a:r>
            <a:br>
              <a:rPr lang="pt-BR" sz="900" dirty="0"/>
            </a:br>
            <a:r>
              <a:rPr lang="pt-BR" sz="900" dirty="0"/>
              <a:t>É a única vez que faço algo assim, e nunca mais o farei a ninguém. Reparei que, por vezes, me davam uma espécie de olhar para Milwards – reparei nisso ainda esta tarde – e suponho que alguns deles se lembram. Sinto que agora nunca mais poderei lá ir. Por que isto tinha que acontecer?</a:t>
            </a:r>
            <a:br>
              <a:rPr lang="pt-BR" sz="900" dirty="0"/>
            </a:br>
            <a:br>
              <a:rPr lang="pt-BR" sz="900" dirty="0"/>
            </a:br>
            <a:r>
              <a:rPr lang="pt-BR" sz="900" dirty="0"/>
              <a:t>Inspector: Foi o que me perguntei esta noite quando estava a olhar para aquela rapariga morta. E depois disse a mim mesmo: 'Bem, vamos tentar perceber porque é que tinha de acontecer?' e é por isso que estou aqui, e por isso não vou até saber tudo o que aconteceu. Eva Smith perdeu o emprego com Birling e companhia porque a greve falhou e estavam determinados a não ter outro. Por fim, encontrou outro emprego – com o nome que não sei – numa grande loja, e teve de sair de lá porque estava chateada consigo mesma e passou-lhe o aborrecimento. Agora tinha de tentar outra coisa. Primeiro mudou de nome para Daisy Renton...</a:t>
            </a:r>
            <a:br>
              <a:rPr lang="pt-BR" sz="900" dirty="0"/>
            </a:br>
            <a:br>
              <a:rPr lang="pt-BR" sz="900" dirty="0"/>
            </a:br>
            <a:r>
              <a:rPr lang="pt-BR" sz="900" dirty="0"/>
              <a:t>Gerald: (assustado) O que?</a:t>
            </a:r>
            <a:br>
              <a:rPr lang="pt-BR" sz="900" dirty="0"/>
            </a:br>
            <a:br>
              <a:rPr lang="pt-BR" sz="900" dirty="0"/>
            </a:br>
            <a:r>
              <a:rPr lang="pt-BR" sz="900" dirty="0"/>
              <a:t>Inspetora: (continuamente) eu disse que ela mudou de nome para Daisy Renton.</a:t>
            </a:r>
            <a:br>
              <a:rPr lang="pt-BR" sz="900" dirty="0"/>
            </a:br>
            <a:br>
              <a:rPr lang="pt-BR" sz="900" dirty="0"/>
            </a:br>
            <a:r>
              <a:rPr lang="pt-BR" sz="900" dirty="0"/>
              <a:t>Gerald: (se juntando) importa-se se eu me der uma bebida, Sheila?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15279958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9021" y="243515"/>
            <a:ext cx="4088087" cy="63709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 Sheila merely nods, still staring at him, and he goes across to the tantalus on the sideboard for a whisky.//</a:t>
            </a:r>
            <a:br>
              <a:rPr lang="en-GB" sz="900" dirty="0"/>
            </a:br>
            <a:br>
              <a:rPr lang="en-GB" sz="900" dirty="0"/>
            </a:br>
            <a:r>
              <a:rPr lang="en-GB" sz="900" dirty="0"/>
              <a:t>Inspector: Where is your father, Miss Birling?</a:t>
            </a:r>
            <a:br>
              <a:rPr lang="en-GB" sz="900" dirty="0"/>
            </a:br>
            <a:br>
              <a:rPr lang="en-GB" sz="900" dirty="0"/>
            </a:br>
            <a:r>
              <a:rPr lang="en-GB" sz="900" dirty="0"/>
              <a:t>Sheila: He went into the drawing room, to tell mother what was happening here. Eric, take the inspector along to the drawing-room.</a:t>
            </a:r>
            <a:br>
              <a:rPr lang="en-GB" sz="900" dirty="0"/>
            </a:br>
            <a:br>
              <a:rPr lang="en-GB" sz="900" dirty="0"/>
            </a:br>
            <a:r>
              <a:rPr lang="en-GB" sz="900" dirty="0"/>
              <a:t>// As Eric moves, the inspector looks from Sheila to Gerald, then goes out with Eric.//</a:t>
            </a:r>
            <a:br>
              <a:rPr lang="en-GB" sz="900" dirty="0"/>
            </a:br>
            <a:br>
              <a:rPr lang="en-GB" sz="900" dirty="0"/>
            </a:br>
            <a:r>
              <a:rPr lang="en-GB" sz="900" dirty="0"/>
              <a:t>Well, Gerald?</a:t>
            </a:r>
            <a:br>
              <a:rPr lang="en-GB" sz="900" dirty="0"/>
            </a:br>
            <a:br>
              <a:rPr lang="en-GB" sz="900" dirty="0"/>
            </a:br>
            <a:r>
              <a:rPr lang="en-GB" sz="900" dirty="0"/>
              <a:t>Gerald: (trying to smile) Well what, Sheila?</a:t>
            </a:r>
            <a:br>
              <a:rPr lang="en-GB" sz="900" dirty="0"/>
            </a:br>
            <a:br>
              <a:rPr lang="en-GB" sz="900" dirty="0"/>
            </a:br>
            <a:r>
              <a:rPr lang="en-GB" sz="900" dirty="0"/>
              <a:t>Sheila: How did you come to know this girl – Eva Smith?</a:t>
            </a:r>
            <a:br>
              <a:rPr lang="en-GB" sz="900" dirty="0"/>
            </a:br>
            <a:br>
              <a:rPr lang="en-GB" sz="900" dirty="0"/>
            </a:br>
            <a:r>
              <a:rPr lang="en-GB" sz="900" dirty="0"/>
              <a:t>Gerald: I didn't.</a:t>
            </a:r>
            <a:br>
              <a:rPr lang="en-GB" sz="900" dirty="0"/>
            </a:br>
            <a:br>
              <a:rPr lang="en-GB" sz="900" dirty="0"/>
            </a:br>
            <a:r>
              <a:rPr lang="en-GB" sz="900" dirty="0"/>
              <a:t>Sheila: Daisy </a:t>
            </a:r>
            <a:r>
              <a:rPr lang="en-GB" sz="900" dirty="0" err="1"/>
              <a:t>renton</a:t>
            </a:r>
            <a:r>
              <a:rPr lang="en-GB" sz="900" dirty="0"/>
              <a:t> then – it's the same thing.</a:t>
            </a:r>
            <a:br>
              <a:rPr lang="en-GB" sz="900" dirty="0"/>
            </a:br>
            <a:br>
              <a:rPr lang="en-GB" sz="900" dirty="0"/>
            </a:br>
            <a:r>
              <a:rPr lang="en-GB" sz="900" dirty="0"/>
              <a:t>Gerald: Why should I have to known her?</a:t>
            </a:r>
            <a:br>
              <a:rPr lang="en-GB" sz="900" dirty="0"/>
            </a:br>
            <a:br>
              <a:rPr lang="en-GB" sz="900" dirty="0"/>
            </a:br>
            <a:r>
              <a:rPr lang="en-GB" sz="900" dirty="0"/>
              <a:t>Sheila: </a:t>
            </a:r>
            <a:r>
              <a:rPr lang="en-GB" sz="900" dirty="0">
                <a:hlinkClick r:id="rId2">
                  <a:extLst>
                    <a:ext uri="{A12FA001-AC4F-418D-AE19-62706E023703}">
                      <ahyp:hlinkClr xmlns:ahyp="http://schemas.microsoft.com/office/drawing/2018/hyperlinkcolor" val="tx"/>
                    </a:ext>
                  </a:extLst>
                </a:hlinkClick>
              </a:rPr>
              <a:t>Oh don't be stupid.</a:t>
            </a:r>
            <a:r>
              <a:rPr lang="en-GB" sz="900" dirty="0"/>
              <a:t> We haven't much time. You gave yourself away as soon as he mentioned her other name.</a:t>
            </a:r>
            <a:br>
              <a:rPr lang="en-GB" sz="900" dirty="0"/>
            </a:br>
            <a:br>
              <a:rPr lang="en-GB" sz="900" dirty="0"/>
            </a:br>
            <a:r>
              <a:rPr lang="en-GB" sz="900" dirty="0"/>
              <a:t>Gerald: All right. I knew her. Let's leave it at that.</a:t>
            </a:r>
            <a:br>
              <a:rPr lang="en-GB" sz="900" dirty="0"/>
            </a:br>
            <a:br>
              <a:rPr lang="en-GB" sz="900" dirty="0"/>
            </a:br>
            <a:r>
              <a:rPr lang="en-GB" sz="900" dirty="0"/>
              <a:t>Sheila: We can't leave it at that.</a:t>
            </a:r>
            <a:br>
              <a:rPr lang="en-GB" sz="900" dirty="0"/>
            </a:br>
            <a:br>
              <a:rPr lang="en-GB" sz="900" dirty="0"/>
            </a:br>
            <a:r>
              <a:rPr lang="en-GB" sz="900" dirty="0"/>
              <a:t>Gerald: (approaching her) </a:t>
            </a:r>
            <a:r>
              <a:rPr lang="en-GB" sz="900" dirty="0">
                <a:hlinkClick r:id="rId3">
                  <a:extLst>
                    <a:ext uri="{A12FA001-AC4F-418D-AE19-62706E023703}">
                      <ahyp:hlinkClr xmlns:ahyp="http://schemas.microsoft.com/office/drawing/2018/hyperlinkcolor" val="tx"/>
                    </a:ext>
                  </a:extLst>
                </a:hlinkClick>
              </a:rPr>
              <a:t>Now listen, darling--</a:t>
            </a:r>
            <a:br>
              <a:rPr lang="en-GB" sz="900" dirty="0"/>
            </a:br>
            <a:br>
              <a:rPr lang="en-GB" sz="900" dirty="0"/>
            </a:br>
            <a:r>
              <a:rPr lang="en-GB" sz="900" dirty="0"/>
              <a:t>Sheila: no, that's no use. You not only knew her but you knew her very well. Otherwise, you wouldn't look so guilty about it. When did you first get to know her?</a:t>
            </a:r>
            <a:br>
              <a:rPr lang="en-GB" sz="900" dirty="0"/>
            </a:br>
            <a:br>
              <a:rPr lang="en-GB" sz="900" dirty="0"/>
            </a:br>
            <a:r>
              <a:rPr lang="en-GB" sz="900" dirty="0"/>
              <a:t>// he does not reply//</a:t>
            </a:r>
            <a:br>
              <a:rPr lang="en-GB" sz="900" dirty="0"/>
            </a:br>
            <a:br>
              <a:rPr lang="en-GB" sz="900" dirty="0"/>
            </a:br>
            <a:r>
              <a:rPr lang="en-GB" sz="900" dirty="0"/>
              <a:t>Was it after she left </a:t>
            </a:r>
            <a:r>
              <a:rPr lang="en-GB" sz="900" dirty="0" err="1"/>
              <a:t>milwards</a:t>
            </a:r>
            <a:r>
              <a:rPr lang="en-GB" sz="900" dirty="0"/>
              <a:t>? When she changed her name, as he said, and began to lead a different sort of life? Were you seeing her last spring and summer, during that time you hardly came near me and said you were so busy? Were you?</a:t>
            </a:r>
            <a:br>
              <a:rPr lang="en-GB" sz="900" dirty="0"/>
            </a:br>
            <a:br>
              <a:rPr lang="en-GB" sz="900" dirty="0"/>
            </a:br>
            <a:r>
              <a:rPr lang="en-GB" sz="900" dirty="0"/>
              <a:t>// he does not reply but looks at her.//</a:t>
            </a:r>
            <a:br>
              <a:rPr lang="en-GB" sz="900" dirty="0"/>
            </a:br>
            <a:br>
              <a:rPr lang="en-GB" sz="900" dirty="0"/>
            </a:br>
            <a:r>
              <a:rPr lang="en-GB" sz="900" dirty="0"/>
              <a:t>Yes, of course you were.</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25</a:t>
            </a:fld>
            <a:endParaRPr lang="en-GB"/>
          </a:p>
        </p:txBody>
      </p:sp>
      <p:sp>
        <p:nvSpPr>
          <p:cNvPr id="5" name="Rectangle 1">
            <a:extLst>
              <a:ext uri="{FF2B5EF4-FFF2-40B4-BE49-F238E27FC236}">
                <a16:creationId xmlns:a16="http://schemas.microsoft.com/office/drawing/2014/main" id="{73F5DAF1-8F2A-4486-8359-B4637C791070}"/>
              </a:ext>
            </a:extLst>
          </p:cNvPr>
          <p:cNvSpPr>
            <a:spLocks noChangeArrowheads="1"/>
          </p:cNvSpPr>
          <p:nvPr/>
        </p:nvSpPr>
        <p:spPr bwMode="auto">
          <a:xfrm>
            <a:off x="4897920" y="243515"/>
            <a:ext cx="4088087" cy="63709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pt-BR" sz="900" dirty="0"/>
              <a:t>// Sheila apenas acena, ainda olhando para ele, e ele vai para o tantalus no aparador para um whisky.//</a:t>
            </a:r>
            <a:br>
              <a:rPr lang="pt-BR" sz="900" dirty="0"/>
            </a:br>
            <a:br>
              <a:rPr lang="pt-BR" sz="900" dirty="0"/>
            </a:br>
            <a:r>
              <a:rPr lang="pt-BR" sz="900" dirty="0"/>
              <a:t>Inspector: Onde está o seu pai, Miss Birling?</a:t>
            </a:r>
            <a:br>
              <a:rPr lang="pt-BR" sz="900" dirty="0"/>
            </a:br>
            <a:br>
              <a:rPr lang="pt-BR" sz="900" dirty="0"/>
            </a:br>
            <a:r>
              <a:rPr lang="pt-BR" sz="900" dirty="0"/>
              <a:t>Sheila: Ele entrou na sala de estar para contar à mãe o que se passava aqui. Eric, leva o inspetor para a sala de visitas.</a:t>
            </a:r>
            <a:br>
              <a:rPr lang="pt-BR" sz="900" dirty="0"/>
            </a:br>
            <a:br>
              <a:rPr lang="pt-BR" sz="900" dirty="0"/>
            </a:br>
            <a:r>
              <a:rPr lang="pt-BR" sz="900" dirty="0"/>
              <a:t>// À medida que o Eric se move, o inspetor olha de Sheila para Gerald, e depois sai com o Eric.//</a:t>
            </a:r>
            <a:br>
              <a:rPr lang="pt-BR" sz="900" dirty="0"/>
            </a:br>
            <a:br>
              <a:rPr lang="pt-BR" sz="900" dirty="0"/>
            </a:br>
            <a:r>
              <a:rPr lang="pt-BR" sz="900" dirty="0"/>
              <a:t>Bem, Gerald?</a:t>
            </a:r>
            <a:br>
              <a:rPr lang="pt-BR" sz="900" dirty="0"/>
            </a:br>
            <a:br>
              <a:rPr lang="pt-BR" sz="900" dirty="0"/>
            </a:br>
            <a:r>
              <a:rPr lang="pt-BR" sz="900" dirty="0"/>
              <a:t>Gerald: (tentando sorrir) Bem, o que, Sheila?</a:t>
            </a:r>
            <a:br>
              <a:rPr lang="pt-BR" sz="900" dirty="0"/>
            </a:br>
            <a:br>
              <a:rPr lang="pt-BR" sz="900" dirty="0"/>
            </a:br>
            <a:r>
              <a:rPr lang="pt-BR" sz="900" dirty="0"/>
              <a:t>Sheila: Como é que conheceste esta rapariga , Eva Smith?</a:t>
            </a:r>
            <a:br>
              <a:rPr lang="pt-BR" sz="900" dirty="0"/>
            </a:br>
            <a:br>
              <a:rPr lang="pt-BR" sz="900" dirty="0"/>
            </a:br>
            <a:r>
              <a:rPr lang="pt-BR" sz="900" dirty="0"/>
              <a:t>Gerald: Não o fiz.</a:t>
            </a:r>
            <a:br>
              <a:rPr lang="pt-BR" sz="900" dirty="0"/>
            </a:br>
            <a:br>
              <a:rPr lang="pt-BR" sz="900" dirty="0"/>
            </a:br>
            <a:r>
              <a:rPr lang="pt-BR" sz="900" dirty="0"/>
              <a:t>Sheila: Daisy Renton então - é a mesma coisa.</a:t>
            </a:r>
            <a:br>
              <a:rPr lang="pt-BR" sz="900" dirty="0"/>
            </a:br>
            <a:br>
              <a:rPr lang="pt-BR" sz="900" dirty="0"/>
            </a:br>
            <a:r>
              <a:rPr lang="pt-BR" sz="900" dirty="0"/>
              <a:t>Gerald: Por que deveria tê-la conhecido?</a:t>
            </a:r>
            <a:br>
              <a:rPr lang="pt-BR" sz="900" dirty="0"/>
            </a:br>
            <a:br>
              <a:rPr lang="pt-BR" sz="900" dirty="0"/>
            </a:br>
            <a:r>
              <a:rPr lang="pt-BR" sz="900" dirty="0"/>
              <a:t>Sheila: Não seja estúpido. Não temos muito tempo. Deste-te embora assim que ele mencionou o outro nome dela.</a:t>
            </a:r>
            <a:br>
              <a:rPr lang="pt-BR" sz="900" dirty="0"/>
            </a:br>
            <a:br>
              <a:rPr lang="pt-BR" sz="900" dirty="0"/>
            </a:br>
            <a:r>
              <a:rPr lang="pt-BR" sz="900" dirty="0"/>
              <a:t>Gerald: Muito bem. Eu a conhecia. Vamos deixar assim.</a:t>
            </a:r>
            <a:br>
              <a:rPr lang="pt-BR" sz="900" dirty="0"/>
            </a:br>
            <a:br>
              <a:rPr lang="pt-BR" sz="900" dirty="0"/>
            </a:br>
            <a:r>
              <a:rPr lang="pt-BR" sz="900" dirty="0"/>
              <a:t>Sheila: Não podemos deixar assim.</a:t>
            </a:r>
            <a:br>
              <a:rPr lang="pt-BR" sz="900" dirty="0"/>
            </a:br>
            <a:br>
              <a:rPr lang="pt-BR" sz="900" dirty="0"/>
            </a:br>
            <a:r>
              <a:rPr lang="pt-BR" sz="900" dirty="0"/>
              <a:t>Gerald: (aproximando-se dela) Agora ouve, querida...</a:t>
            </a:r>
            <a:br>
              <a:rPr lang="pt-BR" sz="900" dirty="0"/>
            </a:br>
            <a:br>
              <a:rPr lang="pt-BR" sz="900" dirty="0"/>
            </a:br>
            <a:r>
              <a:rPr lang="pt-BR" sz="900" dirty="0"/>
              <a:t>Sheila: Não, não adianta. Não só a conhecia, como a conhecia muito bem. Caso contrário, não pareceria tão culpado. Quando a conheceu pela primeira vez?</a:t>
            </a:r>
            <a:br>
              <a:rPr lang="pt-BR" sz="900" dirty="0"/>
            </a:br>
            <a:br>
              <a:rPr lang="pt-BR" sz="900" dirty="0"/>
            </a:br>
            <a:r>
              <a:rPr lang="pt-BR" sz="900" dirty="0"/>
              <a:t>// não responde//</a:t>
            </a:r>
            <a:br>
              <a:rPr lang="pt-BR" sz="900" dirty="0"/>
            </a:br>
            <a:br>
              <a:rPr lang="pt-BR" sz="900" dirty="0"/>
            </a:br>
            <a:r>
              <a:rPr lang="pt-BR" sz="900" dirty="0"/>
              <a:t>Foi depois de ter saído do Milwards? Quando mudou de nome, como ele disse, e começou a levar um tipo diferente de vida? Estavas a vê-la na primavera e no verão passado, durante esse tempo, mal chegaste perto de mim e disseste que estavas tão ocupado? Esteve?</a:t>
            </a:r>
            <a:br>
              <a:rPr lang="pt-BR" sz="900" dirty="0"/>
            </a:br>
            <a:br>
              <a:rPr lang="pt-BR" sz="900" dirty="0"/>
            </a:br>
            <a:r>
              <a:rPr lang="pt-BR" sz="900" dirty="0"/>
              <a:t>// não responde, mas olha para ela.//</a:t>
            </a:r>
            <a:br>
              <a:rPr lang="pt-BR" sz="900" dirty="0"/>
            </a:br>
            <a:br>
              <a:rPr lang="pt-BR" sz="900" dirty="0"/>
            </a:br>
            <a:r>
              <a:rPr lang="pt-BR" sz="900" dirty="0"/>
              <a:t>Sim, claro que sim.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41697270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07076" y="246142"/>
            <a:ext cx="4088087" cy="457048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Gerald: I'm sorry, Sheila. But it was all over and done with, last summer. I hadn't set eyes on the girl for at least six months. I don't come into this suicide business.</a:t>
            </a:r>
            <a:br>
              <a:rPr lang="en-GB" sz="900" dirty="0"/>
            </a:br>
            <a:br>
              <a:rPr lang="en-GB" sz="900" dirty="0"/>
            </a:br>
            <a:r>
              <a:rPr lang="en-GB" sz="900" dirty="0"/>
              <a:t>Sheila: I thought I didn't half an hour ago.</a:t>
            </a:r>
            <a:br>
              <a:rPr lang="en-GB" sz="900" dirty="0"/>
            </a:br>
            <a:br>
              <a:rPr lang="en-GB" sz="900" dirty="0"/>
            </a:br>
            <a:r>
              <a:rPr lang="en-GB" sz="900" dirty="0"/>
              <a:t>Gerald: You don't. Neither of us does. So – for god's sake – don't say anything to the inspector.</a:t>
            </a:r>
            <a:br>
              <a:rPr lang="en-GB" sz="900" dirty="0"/>
            </a:br>
            <a:br>
              <a:rPr lang="en-GB" sz="900" dirty="0"/>
            </a:br>
            <a:r>
              <a:rPr lang="en-GB" sz="900" dirty="0"/>
              <a:t>Sheila: About you and this girl?</a:t>
            </a:r>
            <a:br>
              <a:rPr lang="en-GB" sz="900" dirty="0"/>
            </a:br>
            <a:br>
              <a:rPr lang="en-GB" sz="900" dirty="0"/>
            </a:br>
            <a:r>
              <a:rPr lang="en-GB" sz="900" dirty="0"/>
              <a:t>Gerald: Yes. We can keep it from him.</a:t>
            </a:r>
            <a:br>
              <a:rPr lang="en-GB" sz="900" dirty="0"/>
            </a:br>
            <a:br>
              <a:rPr lang="en-GB" sz="900" dirty="0"/>
            </a:br>
            <a:r>
              <a:rPr lang="en-GB" sz="900" dirty="0"/>
              <a:t>Sheila: (laughs rather hysterically) </a:t>
            </a:r>
            <a:r>
              <a:rPr lang="en-GB" sz="900" dirty="0">
                <a:hlinkClick r:id="rId2">
                  <a:extLst>
                    <a:ext uri="{A12FA001-AC4F-418D-AE19-62706E023703}">
                      <ahyp:hlinkClr xmlns:ahyp="http://schemas.microsoft.com/office/drawing/2018/hyperlinkcolor" val="tx"/>
                    </a:ext>
                  </a:extLst>
                </a:hlinkClick>
              </a:rPr>
              <a:t>why – you fool – he knows. Of course he knows. And I hate to think how much he knows that we don't know yet. You'll see. You'll see.</a:t>
            </a:r>
            <a:br>
              <a:rPr lang="en-GB" sz="900" dirty="0"/>
            </a:br>
            <a:br>
              <a:rPr lang="en-GB" sz="900" dirty="0"/>
            </a:br>
            <a:r>
              <a:rPr lang="en-GB" sz="900" dirty="0"/>
              <a:t>// she looks at him almost in triumph. He looks crushed. The doors slowly opens and the inspector appears, looking steadily and searchingly at them.//</a:t>
            </a:r>
            <a:br>
              <a:rPr lang="en-GB" sz="900" dirty="0"/>
            </a:br>
            <a:br>
              <a:rPr lang="en-GB" sz="900" dirty="0"/>
            </a:br>
            <a:r>
              <a:rPr lang="en-GB" sz="900" dirty="0"/>
              <a:t>Inspector: Well?</a:t>
            </a:r>
          </a:p>
          <a:p>
            <a:pPr lvl="0" defTabSz="914400"/>
            <a:endParaRPr lang="en-GB" sz="900" dirty="0"/>
          </a:p>
          <a:p>
            <a:pPr lvl="0" defTabSz="914400"/>
            <a:endParaRPr lang="en-GB" sz="900" dirty="0"/>
          </a:p>
          <a:p>
            <a:pPr lvl="0" defTabSz="914400"/>
            <a:endParaRPr lang="en-GB" sz="900" dirty="0"/>
          </a:p>
          <a:p>
            <a:pPr lvl="0" defTabSz="914400"/>
            <a:endParaRPr lang="en-GB" sz="900" dirty="0"/>
          </a:p>
          <a:p>
            <a:pPr lvl="0" defTabSz="914400"/>
            <a:endParaRPr lang="en-GB" sz="900" dirty="0"/>
          </a:p>
          <a:p>
            <a:pPr lvl="0" defTabSz="914400"/>
            <a:endParaRPr lang="en-GB" sz="900" dirty="0"/>
          </a:p>
          <a:p>
            <a:pPr lvl="0" defTabSz="914400"/>
            <a:endParaRPr lang="en-GB" sz="900" dirty="0"/>
          </a:p>
          <a:p>
            <a:pPr lvl="0" defTabSz="914400"/>
            <a:endParaRPr lang="en-GB" sz="900" dirty="0"/>
          </a:p>
          <a:p>
            <a:pPr lvl="0" defTabSz="914400"/>
            <a:endParaRPr lang="en-GB" sz="900" dirty="0"/>
          </a:p>
          <a:p>
            <a:pPr lvl="0" defTabSz="914400"/>
            <a:endParaRPr lang="en-GB" sz="900" dirty="0"/>
          </a:p>
          <a:p>
            <a:pPr lvl="0" defTabSz="914400"/>
            <a:br>
              <a:rPr lang="en-GB" sz="900" dirty="0"/>
            </a:br>
            <a:r>
              <a:rPr lang="en-GB" sz="900" dirty="0"/>
              <a:t>END OF ACT ONE</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26</a:t>
            </a:fld>
            <a:endParaRPr lang="en-GB"/>
          </a:p>
        </p:txBody>
      </p:sp>
      <p:sp>
        <p:nvSpPr>
          <p:cNvPr id="5" name="Rectangle 1">
            <a:extLst>
              <a:ext uri="{FF2B5EF4-FFF2-40B4-BE49-F238E27FC236}">
                <a16:creationId xmlns:a16="http://schemas.microsoft.com/office/drawing/2014/main" id="{71CD4ECD-59FD-4936-899C-1DDF061D45D8}"/>
              </a:ext>
            </a:extLst>
          </p:cNvPr>
          <p:cNvSpPr>
            <a:spLocks noChangeArrowheads="1"/>
          </p:cNvSpPr>
          <p:nvPr/>
        </p:nvSpPr>
        <p:spPr bwMode="auto">
          <a:xfrm>
            <a:off x="4848837" y="246144"/>
            <a:ext cx="4088087" cy="457048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pt-BR" sz="900" dirty="0"/>
              <a:t>Gerald: Desculpa, Sheila. Mas tudo acabou no verão passado. Há pelo menos seis meses que não via a rapariga. Não ensoo neste negócio de suicídio.</a:t>
            </a:r>
            <a:br>
              <a:rPr lang="pt-BR" sz="900" dirty="0"/>
            </a:br>
            <a:br>
              <a:rPr lang="pt-BR" sz="900" dirty="0"/>
            </a:br>
            <a:r>
              <a:rPr lang="pt-BR" sz="900" dirty="0"/>
              <a:t>Sheila: Pensei que não há meia hora.</a:t>
            </a:r>
            <a:br>
              <a:rPr lang="pt-BR" sz="900" dirty="0"/>
            </a:br>
            <a:br>
              <a:rPr lang="pt-BR" sz="900" dirty="0"/>
            </a:br>
            <a:r>
              <a:rPr lang="pt-BR" sz="900" dirty="0"/>
              <a:t>Gerald: Não tem. Nenhum de nós tem. Então , pelo amor de Deus, não diga nada ao inspetor.</a:t>
            </a:r>
            <a:br>
              <a:rPr lang="pt-BR" sz="900" dirty="0"/>
            </a:br>
            <a:br>
              <a:rPr lang="pt-BR" sz="900" dirty="0"/>
            </a:br>
            <a:r>
              <a:rPr lang="pt-BR" sz="900" dirty="0"/>
              <a:t>Sheila: Sobre ti e esta rapariga?</a:t>
            </a:r>
            <a:br>
              <a:rPr lang="pt-BR" sz="900" dirty="0"/>
            </a:br>
            <a:br>
              <a:rPr lang="pt-BR" sz="900" dirty="0"/>
            </a:br>
            <a:r>
              <a:rPr lang="pt-BR" sz="900" dirty="0"/>
              <a:t>Gerald: Sim. Podemos esmurá-lo.</a:t>
            </a:r>
            <a:br>
              <a:rPr lang="pt-BR" sz="900" dirty="0"/>
            </a:br>
            <a:br>
              <a:rPr lang="pt-BR" sz="900" dirty="0"/>
            </a:br>
            <a:r>
              <a:rPr lang="pt-BR" sz="900" dirty="0"/>
              <a:t>Sheila: (ri-se um pouco histericamente) por que - seu tolo - ele sabe. Claro que sim. E odeio pensar no quanto ele sabe que ainda não sabemos. Tu vais ver. Tu vais ver.</a:t>
            </a:r>
            <a:br>
              <a:rPr lang="pt-BR" sz="900" dirty="0"/>
            </a:br>
            <a:br>
              <a:rPr lang="pt-BR" sz="900" dirty="0"/>
            </a:br>
            <a:r>
              <a:rPr lang="pt-BR" sz="900" dirty="0"/>
              <a:t>// ela olha para ele quase em triunfo. Parece esmagado. As portas abrem-se lentamente e o inspetor aparece, olhando constantemente e procurando-as.//</a:t>
            </a:r>
            <a:br>
              <a:rPr lang="pt-BR" sz="900" dirty="0"/>
            </a:br>
            <a:br>
              <a:rPr lang="pt-BR" sz="900" dirty="0"/>
            </a:br>
            <a:r>
              <a:rPr lang="pt-BR" sz="900" dirty="0"/>
              <a:t>Inspetor: Bem?</a:t>
            </a:r>
          </a:p>
          <a:p>
            <a:pPr lvl="0" defTabSz="914400"/>
            <a:endParaRPr lang="pt-BR" sz="900" dirty="0"/>
          </a:p>
          <a:p>
            <a:pPr lvl="0" defTabSz="914400"/>
            <a:endParaRPr lang="pt-BR" sz="900" dirty="0"/>
          </a:p>
          <a:p>
            <a:pPr lvl="0" defTabSz="914400"/>
            <a:endParaRPr lang="pt-BR" sz="900" dirty="0"/>
          </a:p>
          <a:p>
            <a:pPr lvl="0" defTabSz="914400"/>
            <a:endParaRPr lang="pt-BR" sz="900" dirty="0"/>
          </a:p>
          <a:p>
            <a:pPr lvl="0" defTabSz="914400"/>
            <a:endParaRPr lang="pt-BR" sz="900" dirty="0"/>
          </a:p>
          <a:p>
            <a:pPr lvl="0" defTabSz="914400"/>
            <a:endParaRPr lang="pt-BR" sz="900" dirty="0"/>
          </a:p>
          <a:p>
            <a:pPr lvl="0" defTabSz="914400"/>
            <a:endParaRPr lang="pt-BR" sz="900" dirty="0"/>
          </a:p>
          <a:p>
            <a:pPr lvl="0" defTabSz="914400"/>
            <a:endParaRPr lang="pt-BR" sz="900" dirty="0"/>
          </a:p>
          <a:p>
            <a:pPr lvl="0" defTabSz="914400"/>
            <a:endParaRPr lang="pt-BR" sz="900" dirty="0"/>
          </a:p>
          <a:p>
            <a:pPr lvl="0" defTabSz="914400"/>
            <a:r>
              <a:rPr lang="pt-BR" sz="900" dirty="0"/>
              <a:t>
</a:t>
            </a:r>
            <a:br>
              <a:rPr lang="pt-BR" sz="900" dirty="0"/>
            </a:br>
            <a:r>
              <a:rPr lang="pt-BR" sz="900" dirty="0"/>
              <a:t>FIM DO PRIMEIRO ATO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1983273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192947" y="289678"/>
            <a:ext cx="4117797" cy="627864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800" dirty="0">
                <a:hlinkClick r:id="rId2">
                  <a:extLst>
                    <a:ext uri="{A12FA001-AC4F-418D-AE19-62706E023703}">
                      <ahyp:hlinkClr xmlns:ahyp="http://schemas.microsoft.com/office/drawing/2018/hyperlinkcolor" val="tx"/>
                    </a:ext>
                  </a:extLst>
                </a:hlinkClick>
              </a:rPr>
              <a:t>Arthur Birling</a:t>
            </a:r>
            <a:r>
              <a:rPr lang="en-GB" sz="800" dirty="0"/>
              <a:t>: </a:t>
            </a:r>
            <a:r>
              <a:rPr lang="en-GB" sz="800" dirty="0">
                <a:hlinkClick r:id="rId3">
                  <a:extLst>
                    <a:ext uri="{A12FA001-AC4F-418D-AE19-62706E023703}">
                      <ahyp:hlinkClr xmlns:ahyp="http://schemas.microsoft.com/office/drawing/2018/hyperlinkcolor" val="tx"/>
                    </a:ext>
                  </a:extLst>
                </a:hlinkClick>
              </a:rPr>
              <a:t>Giving us the port, Edna? That’s right.</a:t>
            </a:r>
            <a:r>
              <a:rPr lang="en-GB" sz="800" dirty="0"/>
              <a:t>( </a:t>
            </a:r>
            <a:r>
              <a:rPr lang="en-GB" sz="800" dirty="0">
                <a:hlinkClick r:id="rId4">
                  <a:extLst>
                    <a:ext uri="{A12FA001-AC4F-418D-AE19-62706E023703}">
                      <ahyp:hlinkClr xmlns:ahyp="http://schemas.microsoft.com/office/drawing/2018/hyperlinkcolor" val="tx"/>
                    </a:ext>
                  </a:extLst>
                </a:hlinkClick>
              </a:rPr>
              <a:t>he pushes it towards Eric.</a:t>
            </a:r>
            <a:r>
              <a:rPr lang="en-GB" sz="800" dirty="0"/>
              <a:t>.) you ought to like this port, Gerald, as a matter of fact, </a:t>
            </a:r>
            <a:r>
              <a:rPr lang="en-GB" sz="800" dirty="0">
                <a:hlinkClick r:id="rId5">
                  <a:extLst>
                    <a:ext uri="{A12FA001-AC4F-418D-AE19-62706E023703}">
                      <ahyp:hlinkClr xmlns:ahyp="http://schemas.microsoft.com/office/drawing/2018/hyperlinkcolor" val="tx"/>
                    </a:ext>
                  </a:extLst>
                </a:hlinkClick>
              </a:rPr>
              <a:t>Finchley</a:t>
            </a:r>
            <a:r>
              <a:rPr lang="en-GB" sz="800" dirty="0"/>
              <a:t> told me </a:t>
            </a:r>
            <a:r>
              <a:rPr lang="en-GB" sz="800" dirty="0">
                <a:hlinkClick r:id="rId6">
                  <a:extLst>
                    <a:ext uri="{A12FA001-AC4F-418D-AE19-62706E023703}">
                      <ahyp:hlinkClr xmlns:ahyp="http://schemas.microsoft.com/office/drawing/2018/hyperlinkcolor" val="tx"/>
                    </a:ext>
                  </a:extLst>
                </a:hlinkClick>
              </a:rPr>
              <a:t>it's exactly the same port your father gets</a:t>
            </a:r>
            <a:r>
              <a:rPr lang="en-GB" sz="800" dirty="0"/>
              <a:t> from him.</a:t>
            </a:r>
            <a:br>
              <a:rPr lang="en-GB" sz="800" dirty="0"/>
            </a:br>
            <a:br>
              <a:rPr lang="en-GB" sz="800" dirty="0"/>
            </a:br>
            <a:r>
              <a:rPr lang="en-GB" sz="800" dirty="0"/>
              <a:t>Gerald: Then it'll be all right. </a:t>
            </a:r>
            <a:r>
              <a:rPr lang="en-GB" sz="800" dirty="0">
                <a:hlinkClick r:id="rId7">
                  <a:extLst>
                    <a:ext uri="{A12FA001-AC4F-418D-AE19-62706E023703}">
                      <ahyp:hlinkClr xmlns:ahyp="http://schemas.microsoft.com/office/drawing/2018/hyperlinkcolor" val="tx"/>
                    </a:ext>
                  </a:extLst>
                </a:hlinkClick>
              </a:rPr>
              <a:t>The governor prides himself on being a good judge of port</a:t>
            </a:r>
            <a:r>
              <a:rPr lang="en-GB" sz="800" dirty="0"/>
              <a:t>. I don’t pretend to know much about it.</a:t>
            </a:r>
            <a:br>
              <a:rPr lang="en-GB" sz="800" dirty="0"/>
            </a:br>
            <a:br>
              <a:rPr lang="en-GB" sz="800" dirty="0"/>
            </a:br>
            <a:r>
              <a:rPr lang="en-GB" sz="800" dirty="0"/>
              <a:t>Sheila: </a:t>
            </a:r>
            <a:r>
              <a:rPr lang="en-GB" sz="800" dirty="0">
                <a:hlinkClick r:id="rId8">
                  <a:extLst>
                    <a:ext uri="{A12FA001-AC4F-418D-AE19-62706E023703}">
                      <ahyp:hlinkClr xmlns:ahyp="http://schemas.microsoft.com/office/drawing/2018/hyperlinkcolor" val="tx"/>
                    </a:ext>
                  </a:extLst>
                </a:hlinkClick>
              </a:rPr>
              <a:t>(gaily, possessively)</a:t>
            </a:r>
            <a:r>
              <a:rPr lang="en-GB" sz="800" dirty="0"/>
              <a:t> I should jolly well think not, Gerald, </a:t>
            </a:r>
            <a:r>
              <a:rPr lang="en-GB" sz="800" dirty="0">
                <a:hlinkClick r:id="rId9">
                  <a:extLst>
                    <a:ext uri="{A12FA001-AC4F-418D-AE19-62706E023703}">
                      <ahyp:hlinkClr xmlns:ahyp="http://schemas.microsoft.com/office/drawing/2018/hyperlinkcolor" val="tx"/>
                    </a:ext>
                  </a:extLst>
                </a:hlinkClick>
              </a:rPr>
              <a:t>I'd hate you to know all about port</a:t>
            </a:r>
            <a:r>
              <a:rPr lang="en-GB" sz="800" dirty="0"/>
              <a:t> – like one of these purple-faced old men.</a:t>
            </a:r>
            <a:br>
              <a:rPr lang="en-GB" sz="800" dirty="0"/>
            </a:br>
            <a:br>
              <a:rPr lang="en-GB" sz="800" dirty="0"/>
            </a:br>
            <a:r>
              <a:rPr lang="en-GB" sz="800" dirty="0"/>
              <a:t>Arthur Birling: here , </a:t>
            </a:r>
            <a:r>
              <a:rPr lang="en-GB" sz="800" dirty="0">
                <a:hlinkClick r:id="rId10">
                  <a:extLst>
                    <a:ext uri="{A12FA001-AC4F-418D-AE19-62706E023703}">
                      <ahyp:hlinkClr xmlns:ahyp="http://schemas.microsoft.com/office/drawing/2018/hyperlinkcolor" val="tx"/>
                    </a:ext>
                  </a:extLst>
                </a:hlinkClick>
              </a:rPr>
              <a:t>I’m not a purple-faced old man.</a:t>
            </a:r>
            <a:br>
              <a:rPr lang="en-GB" sz="800" dirty="0"/>
            </a:br>
            <a:br>
              <a:rPr lang="en-GB" sz="800" dirty="0"/>
            </a:br>
            <a:r>
              <a:rPr lang="en-GB" sz="800" dirty="0"/>
              <a:t>Sheila Birling: </a:t>
            </a:r>
            <a:r>
              <a:rPr lang="en-GB" sz="800" dirty="0">
                <a:hlinkClick r:id="rId11">
                  <a:extLst>
                    <a:ext uri="{A12FA001-AC4F-418D-AE19-62706E023703}">
                      <ahyp:hlinkClr xmlns:ahyp="http://schemas.microsoft.com/office/drawing/2018/hyperlinkcolor" val="tx"/>
                    </a:ext>
                  </a:extLst>
                </a:hlinkClick>
              </a:rPr>
              <a:t>no, not yet.</a:t>
            </a:r>
            <a:r>
              <a:rPr lang="en-GB" sz="800" dirty="0"/>
              <a:t> But then you don't know all about port – do you?</a:t>
            </a:r>
            <a:br>
              <a:rPr lang="en-GB" sz="800" dirty="0"/>
            </a:br>
            <a:br>
              <a:rPr lang="en-GB" sz="800" dirty="0"/>
            </a:br>
            <a:r>
              <a:rPr lang="en-GB" sz="800" dirty="0"/>
              <a:t>Birling: (noticing that his wife has not taken any) N ow then, </a:t>
            </a:r>
            <a:r>
              <a:rPr lang="en-GB" sz="800" dirty="0">
                <a:hlinkClick r:id="rId12">
                  <a:extLst>
                    <a:ext uri="{A12FA001-AC4F-418D-AE19-62706E023703}">
                      <ahyp:hlinkClr xmlns:ahyp="http://schemas.microsoft.com/office/drawing/2018/hyperlinkcolor" val="tx"/>
                    </a:ext>
                  </a:extLst>
                </a:hlinkClick>
              </a:rPr>
              <a:t>Sybil,</a:t>
            </a:r>
            <a:r>
              <a:rPr lang="en-GB" sz="800" dirty="0"/>
              <a:t> you must a take a little tonight. Special occasion, </a:t>
            </a:r>
            <a:r>
              <a:rPr lang="en-GB" sz="800" dirty="0" err="1">
                <a:hlinkClick r:id="rId13">
                  <a:extLst>
                    <a:ext uri="{A12FA001-AC4F-418D-AE19-62706E023703}">
                      <ahyp:hlinkClr xmlns:ahyp="http://schemas.microsoft.com/office/drawing/2018/hyperlinkcolor" val="tx"/>
                    </a:ext>
                  </a:extLst>
                </a:hlinkClick>
              </a:rPr>
              <a:t>y'know</a:t>
            </a:r>
            <a:r>
              <a:rPr lang="en-GB" sz="800" dirty="0">
                <a:hlinkClick r:id="rId13">
                  <a:extLst>
                    <a:ext uri="{A12FA001-AC4F-418D-AE19-62706E023703}">
                      <ahyp:hlinkClr xmlns:ahyp="http://schemas.microsoft.com/office/drawing/2018/hyperlinkcolor" val="tx"/>
                    </a:ext>
                  </a:extLst>
                </a:hlinkClick>
              </a:rPr>
              <a:t>, eh?</a:t>
            </a:r>
            <a:br>
              <a:rPr lang="en-GB" sz="800" dirty="0"/>
            </a:br>
            <a:br>
              <a:rPr lang="en-GB" sz="800" dirty="0"/>
            </a:br>
            <a:r>
              <a:rPr lang="en-GB" sz="800" dirty="0"/>
              <a:t>Sheila: Yes, go on, </a:t>
            </a:r>
            <a:r>
              <a:rPr lang="en-GB" sz="800" dirty="0">
                <a:hlinkClick r:id="rId14">
                  <a:extLst>
                    <a:ext uri="{A12FA001-AC4F-418D-AE19-62706E023703}">
                      <ahyp:hlinkClr xmlns:ahyp="http://schemas.microsoft.com/office/drawing/2018/hyperlinkcolor" val="tx"/>
                    </a:ext>
                  </a:extLst>
                </a:hlinkClick>
              </a:rPr>
              <a:t>mummy</a:t>
            </a:r>
            <a:r>
              <a:rPr lang="en-GB" sz="800" dirty="0"/>
              <a:t>. You must drink our health.</a:t>
            </a:r>
            <a:br>
              <a:rPr lang="en-GB" sz="800" dirty="0"/>
            </a:br>
            <a:br>
              <a:rPr lang="en-GB" sz="800" dirty="0"/>
            </a:br>
            <a:r>
              <a:rPr lang="en-GB" sz="800" dirty="0"/>
              <a:t>Mrs Birling : (smiling) Very well, then. Just a little, thank you.(to Edna, who is about to go, with tray.) all right, Edna. </a:t>
            </a:r>
            <a:r>
              <a:rPr lang="en-GB" sz="800" dirty="0">
                <a:hlinkClick r:id="rId15">
                  <a:extLst>
                    <a:ext uri="{A12FA001-AC4F-418D-AE19-62706E023703}">
                      <ahyp:hlinkClr xmlns:ahyp="http://schemas.microsoft.com/office/drawing/2018/hyperlinkcolor" val="tx"/>
                    </a:ext>
                  </a:extLst>
                </a:hlinkClick>
              </a:rPr>
              <a:t>I'll ring from the drawing room when we want coffee</a:t>
            </a:r>
            <a:r>
              <a:rPr lang="en-GB" sz="800" dirty="0"/>
              <a:t>. Probably in about half an hour.</a:t>
            </a:r>
            <a:br>
              <a:rPr lang="en-GB" sz="800" dirty="0"/>
            </a:br>
            <a:br>
              <a:rPr lang="en-GB" sz="800" dirty="0"/>
            </a:br>
            <a:r>
              <a:rPr lang="en-GB" sz="800" dirty="0"/>
              <a:t>Edna: (going) </a:t>
            </a:r>
            <a:r>
              <a:rPr lang="en-GB" sz="800" dirty="0">
                <a:hlinkClick r:id="rId16">
                  <a:extLst>
                    <a:ext uri="{A12FA001-AC4F-418D-AE19-62706E023703}">
                      <ahyp:hlinkClr xmlns:ahyp="http://schemas.microsoft.com/office/drawing/2018/hyperlinkcolor" val="tx"/>
                    </a:ext>
                  </a:extLst>
                </a:hlinkClick>
              </a:rPr>
              <a:t>Yes, ma'am.</a:t>
            </a:r>
            <a:br>
              <a:rPr lang="en-GB" sz="800" dirty="0"/>
            </a:br>
            <a:br>
              <a:rPr lang="en-GB" sz="800" dirty="0"/>
            </a:br>
            <a:r>
              <a:rPr lang="en-GB" sz="800" dirty="0"/>
              <a:t>// Edna goes out. They now have all the glasses </a:t>
            </a:r>
            <a:r>
              <a:rPr lang="en-GB" sz="800" dirty="0" err="1"/>
              <a:t>filled.Birling</a:t>
            </a:r>
            <a:r>
              <a:rPr lang="en-GB" sz="800" dirty="0"/>
              <a:t> beams at them and clearly relaxes.//</a:t>
            </a:r>
            <a:br>
              <a:rPr lang="en-GB" sz="800" dirty="0"/>
            </a:br>
            <a:br>
              <a:rPr lang="en-GB" sz="800" dirty="0"/>
            </a:br>
            <a:r>
              <a:rPr lang="en-GB" sz="800" dirty="0"/>
              <a:t>Birling: Well, well – this is very nice. Very nice. </a:t>
            </a:r>
            <a:r>
              <a:rPr lang="en-GB" sz="800" dirty="0">
                <a:hlinkClick r:id="rId17">
                  <a:extLst>
                    <a:ext uri="{A12FA001-AC4F-418D-AE19-62706E023703}">
                      <ahyp:hlinkClr xmlns:ahyp="http://schemas.microsoft.com/office/drawing/2018/hyperlinkcolor" val="tx"/>
                    </a:ext>
                  </a:extLst>
                </a:hlinkClick>
              </a:rPr>
              <a:t>Good dinner too, Sybil. Tell cook from me.</a:t>
            </a:r>
            <a:br>
              <a:rPr lang="en-GB" sz="800" dirty="0"/>
            </a:br>
            <a:br>
              <a:rPr lang="en-GB" sz="800" dirty="0"/>
            </a:br>
            <a:r>
              <a:rPr lang="en-GB" sz="800" dirty="0"/>
              <a:t>Gerald: (politely) Absolutely first class.</a:t>
            </a:r>
            <a:br>
              <a:rPr lang="en-GB" sz="800" dirty="0"/>
            </a:br>
            <a:br>
              <a:rPr lang="en-GB" sz="800" dirty="0"/>
            </a:br>
            <a:r>
              <a:rPr lang="en-GB" sz="800" dirty="0"/>
              <a:t>Mrs Birling: (reproachfully) </a:t>
            </a:r>
            <a:r>
              <a:rPr lang="en-GB" sz="800" dirty="0">
                <a:hlinkClick r:id="rId18">
                  <a:extLst>
                    <a:ext uri="{A12FA001-AC4F-418D-AE19-62706E023703}">
                      <ahyp:hlinkClr xmlns:ahyp="http://schemas.microsoft.com/office/drawing/2018/hyperlinkcolor" val="tx"/>
                    </a:ext>
                  </a:extLst>
                </a:hlinkClick>
              </a:rPr>
              <a:t>Arthur, you're not supposed to say such things-</a:t>
            </a:r>
            <a:br>
              <a:rPr lang="en-GB" sz="800" dirty="0"/>
            </a:br>
            <a:br>
              <a:rPr lang="en-GB" sz="800" dirty="0"/>
            </a:br>
            <a:r>
              <a:rPr lang="en-GB" sz="800" dirty="0"/>
              <a:t>Birling: Oh – come </a:t>
            </a:r>
            <a:r>
              <a:rPr lang="en-GB" sz="800" dirty="0" err="1"/>
              <a:t>come</a:t>
            </a:r>
            <a:r>
              <a:rPr lang="en-GB" sz="800" dirty="0"/>
              <a:t> – </a:t>
            </a:r>
            <a:r>
              <a:rPr lang="en-GB" sz="800" dirty="0">
                <a:hlinkClick r:id="rId19">
                  <a:extLst>
                    <a:ext uri="{A12FA001-AC4F-418D-AE19-62706E023703}">
                      <ahyp:hlinkClr xmlns:ahyp="http://schemas.microsoft.com/office/drawing/2018/hyperlinkcolor" val="tx"/>
                    </a:ext>
                  </a:extLst>
                </a:hlinkClick>
              </a:rPr>
              <a:t>I’m treating Gerald like one of the family.</a:t>
            </a:r>
            <a:r>
              <a:rPr lang="en-GB" sz="800" dirty="0"/>
              <a:t> And I'm sure he won't object.</a:t>
            </a:r>
            <a:br>
              <a:rPr lang="en-GB" sz="800" dirty="0"/>
            </a:br>
            <a:br>
              <a:rPr lang="en-GB" sz="800" dirty="0"/>
            </a:br>
            <a:r>
              <a:rPr lang="en-GB" sz="800" dirty="0"/>
              <a:t>Sheila: (with mocking aggressiveness) Go on, Gerald – just you object!</a:t>
            </a:r>
            <a:br>
              <a:rPr lang="en-GB" sz="800" dirty="0"/>
            </a:br>
            <a:br>
              <a:rPr lang="en-GB" sz="800" dirty="0"/>
            </a:br>
            <a:r>
              <a:rPr lang="en-GB" sz="800" dirty="0"/>
              <a:t>Gerald: (smiling) Wouldn't dream of it. In fact, I insist upon being one of the family now. I've been trying long enough, haven't I? </a:t>
            </a:r>
            <a:r>
              <a:rPr lang="en-GB" sz="800" dirty="0">
                <a:hlinkClick r:id="rId20">
                  <a:extLst>
                    <a:ext uri="{A12FA001-AC4F-418D-AE19-62706E023703}">
                      <ahyp:hlinkClr xmlns:ahyp="http://schemas.microsoft.com/office/drawing/2018/hyperlinkcolor" val="tx"/>
                    </a:ext>
                  </a:extLst>
                </a:hlinkClick>
              </a:rPr>
              <a:t>(as she does not reply, with more insistence.)</a:t>
            </a:r>
            <a:r>
              <a:rPr lang="en-GB" sz="800" dirty="0"/>
              <a:t> Haven't I? You know I have.</a:t>
            </a:r>
            <a:br>
              <a:rPr lang="en-GB" sz="800" dirty="0"/>
            </a:br>
            <a:br>
              <a:rPr lang="en-GB" sz="800" dirty="0"/>
            </a:br>
            <a:r>
              <a:rPr lang="en-GB" sz="800" dirty="0"/>
              <a:t>Mrs Birling: (smiling) Of course she does.</a:t>
            </a:r>
            <a:br>
              <a:rPr lang="en-GB" sz="800" dirty="0"/>
            </a:br>
            <a:br>
              <a:rPr lang="en-GB" sz="800" dirty="0"/>
            </a:br>
            <a:r>
              <a:rPr lang="en-GB" sz="800" dirty="0"/>
              <a:t>Sheila: (</a:t>
            </a:r>
            <a:r>
              <a:rPr lang="en-GB" sz="800" dirty="0">
                <a:hlinkClick r:id="rId21">
                  <a:extLst>
                    <a:ext uri="{A12FA001-AC4F-418D-AE19-62706E023703}">
                      <ahyp:hlinkClr xmlns:ahyp="http://schemas.microsoft.com/office/drawing/2018/hyperlinkcolor" val="tx"/>
                    </a:ext>
                  </a:extLst>
                </a:hlinkClick>
              </a:rPr>
              <a:t>half serious</a:t>
            </a:r>
            <a:r>
              <a:rPr lang="en-GB" sz="800" dirty="0"/>
              <a:t>, half playful) Yes – except for all last summer, when you never came near me, and I wondered what had happened to you.</a:t>
            </a:r>
            <a:br>
              <a:rPr lang="en-GB" sz="800" dirty="0"/>
            </a:br>
            <a:br>
              <a:rPr lang="en-GB" sz="800" dirty="0"/>
            </a:br>
            <a:r>
              <a:rPr lang="en-GB" sz="800" dirty="0"/>
              <a:t>Gerald: And I’ve told you – </a:t>
            </a:r>
            <a:r>
              <a:rPr lang="en-GB" sz="800" dirty="0">
                <a:hlinkClick r:id="rId22">
                  <a:extLst>
                    <a:ext uri="{A12FA001-AC4F-418D-AE19-62706E023703}">
                      <ahyp:hlinkClr xmlns:ahyp="http://schemas.microsoft.com/office/drawing/2018/hyperlinkcolor" val="tx"/>
                    </a:ext>
                  </a:extLst>
                </a:hlinkClick>
              </a:rPr>
              <a:t>I was awfully busy at the works all that time.</a:t>
            </a:r>
            <a:br>
              <a:rPr lang="en-GB" sz="800" dirty="0"/>
            </a:br>
            <a:br>
              <a:rPr lang="en-GB" sz="800" dirty="0"/>
            </a:br>
            <a:r>
              <a:rPr lang="en-GB" sz="800" dirty="0"/>
              <a:t>Sheila: </a:t>
            </a:r>
            <a:r>
              <a:rPr lang="en-GB" sz="800" dirty="0">
                <a:hlinkClick r:id="rId23">
                  <a:extLst>
                    <a:ext uri="{A12FA001-AC4F-418D-AE19-62706E023703}">
                      <ahyp:hlinkClr xmlns:ahyp="http://schemas.microsoft.com/office/drawing/2018/hyperlinkcolor" val="tx"/>
                    </a:ext>
                  </a:extLst>
                </a:hlinkClick>
              </a:rPr>
              <a:t>(same tone as before)</a:t>
            </a:r>
            <a:r>
              <a:rPr lang="en-GB" sz="800" dirty="0"/>
              <a:t> </a:t>
            </a:r>
            <a:r>
              <a:rPr lang="en-GB" sz="800" dirty="0" err="1"/>
              <a:t>Yes,that's</a:t>
            </a:r>
            <a:r>
              <a:rPr lang="en-GB" sz="800" dirty="0"/>
              <a:t> what you say.</a:t>
            </a:r>
            <a:endParaRPr kumimoji="0" lang="en-US" altLang="en-US" sz="8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3</a:t>
            </a:fld>
            <a:endParaRPr lang="en-GB"/>
          </a:p>
        </p:txBody>
      </p:sp>
      <p:sp>
        <p:nvSpPr>
          <p:cNvPr id="5" name="Rectangle 1">
            <a:extLst>
              <a:ext uri="{FF2B5EF4-FFF2-40B4-BE49-F238E27FC236}">
                <a16:creationId xmlns:a16="http://schemas.microsoft.com/office/drawing/2014/main" id="{E23D44AD-064A-4B5F-82DE-E004B96D442F}"/>
              </a:ext>
            </a:extLst>
          </p:cNvPr>
          <p:cNvSpPr>
            <a:spLocks noChangeArrowheads="1"/>
          </p:cNvSpPr>
          <p:nvPr/>
        </p:nvSpPr>
        <p:spPr bwMode="auto">
          <a:xfrm>
            <a:off x="4833256" y="228123"/>
            <a:ext cx="4117797" cy="652486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pt-BR" sz="800" dirty="0"/>
              <a:t>Arthur Birling: Nos dando o porto, Edna? Está certo. Empurra-o para Eric..) Devias gostar deste porto, Gerald, na verdade, o Finchley disse-me que é exatamente o mesmo porto que o teu pai recebe dele.</a:t>
            </a:r>
            <a:br>
              <a:rPr lang="pt-BR" sz="800" dirty="0"/>
            </a:br>
            <a:br>
              <a:rPr lang="pt-BR" sz="800" dirty="0"/>
            </a:br>
            <a:r>
              <a:rPr lang="pt-BR" sz="800" dirty="0"/>
              <a:t>Gerald: Então vai ficar tudo bem. O governador orgulha-se de ser um bom juiz do porto. Não pretendo saber muito sobre isto.</a:t>
            </a:r>
            <a:br>
              <a:rPr lang="pt-BR" sz="800" dirty="0"/>
            </a:br>
            <a:br>
              <a:rPr lang="pt-BR" sz="800" dirty="0"/>
            </a:br>
            <a:r>
              <a:rPr lang="pt-BR" sz="800" dirty="0"/>
              <a:t>Sheila: (alegremente, possessivamente) eu deveria alegremente pensar bem não, Gerald, eu odiaria que você soubesse tudo sobre o porto - como um desses velhos de cara roxa.</a:t>
            </a:r>
            <a:br>
              <a:rPr lang="pt-BR" sz="800" dirty="0"/>
            </a:br>
            <a:br>
              <a:rPr lang="pt-BR" sz="800" dirty="0"/>
            </a:br>
            <a:r>
              <a:rPr lang="pt-BR" sz="800" dirty="0"/>
              <a:t>Arthur Birling: aqui, não sou um velho de cara roxa.</a:t>
            </a:r>
            <a:br>
              <a:rPr lang="pt-BR" sz="800" dirty="0"/>
            </a:br>
            <a:br>
              <a:rPr lang="pt-BR" sz="800" dirty="0"/>
            </a:br>
            <a:r>
              <a:rPr lang="pt-BR" sz="800" dirty="0"/>
              <a:t>Sheila Birling: não, ainda não. Mas então não sabe tudo sobre porto - não é?</a:t>
            </a:r>
            <a:br>
              <a:rPr lang="pt-BR" sz="800" dirty="0"/>
            </a:br>
            <a:br>
              <a:rPr lang="pt-BR" sz="800" dirty="0"/>
            </a:br>
            <a:r>
              <a:rPr lang="pt-BR" sz="800" dirty="0"/>
              <a:t>Birling: (notando que a sua esposa não tomou nenhuma) Então, Sybil, você deve tomar um pouco esta noite. Ocasião especial, sabe, não é?</a:t>
            </a:r>
            <a:br>
              <a:rPr lang="pt-BR" sz="800" dirty="0"/>
            </a:br>
            <a:br>
              <a:rPr lang="pt-BR" sz="800" dirty="0"/>
            </a:br>
            <a:r>
              <a:rPr lang="pt-BR" sz="800" dirty="0"/>
              <a:t>Sheila: Sim, continua, mamã. Deve beber a nossa saúde.</a:t>
            </a:r>
            <a:br>
              <a:rPr lang="pt-BR" sz="800" dirty="0"/>
            </a:br>
            <a:br>
              <a:rPr lang="pt-BR" sz="800" dirty="0"/>
            </a:br>
            <a:r>
              <a:rPr lang="pt-BR" sz="800" dirty="0"/>
              <a:t>Sra. Birling : (sorrindo) Muito bem, então. Só um pouco, obrigado. (para Edna, que está prestes a ir, com bandeja.) Tudo bem, Edna. Vou ligar da sala de estar quando quisermos café. Provavelmente daqui a meia hora.</a:t>
            </a:r>
            <a:br>
              <a:rPr lang="pt-BR" sz="800" dirty="0"/>
            </a:br>
            <a:br>
              <a:rPr lang="pt-BR" sz="800" dirty="0"/>
            </a:br>
            <a:r>
              <a:rPr lang="pt-BR" sz="800" dirty="0"/>
              <a:t>Edna: (indo) Sim, senhora.</a:t>
            </a:r>
            <a:br>
              <a:rPr lang="pt-BR" sz="800" dirty="0"/>
            </a:br>
            <a:br>
              <a:rPr lang="pt-BR" sz="800" dirty="0"/>
            </a:br>
            <a:r>
              <a:rPr lang="pt-BR" sz="800" dirty="0"/>
              <a:t>//Edna sai. Agora têm todos os copos cheios. Birling feixes para eles e claramente relaxa.//</a:t>
            </a:r>
            <a:br>
              <a:rPr lang="pt-BR" sz="800" dirty="0"/>
            </a:br>
            <a:br>
              <a:rPr lang="pt-BR" sz="800" dirty="0"/>
            </a:br>
            <a:r>
              <a:rPr lang="pt-BR" sz="800" dirty="0"/>
              <a:t>Birling: Bem, bem , isto é muito bom. Muito giro. Bom jantar também, Sybil. Diga ao cozinheiro de mim.</a:t>
            </a:r>
            <a:br>
              <a:rPr lang="pt-BR" sz="800" dirty="0"/>
            </a:br>
            <a:br>
              <a:rPr lang="pt-BR" sz="800" dirty="0"/>
            </a:br>
            <a:r>
              <a:rPr lang="pt-BR" sz="800" dirty="0"/>
              <a:t>Gerald: (educadamente) Absolutamente de primeira classe.</a:t>
            </a:r>
            <a:br>
              <a:rPr lang="pt-BR" sz="800" dirty="0"/>
            </a:br>
            <a:br>
              <a:rPr lang="pt-BR" sz="800" dirty="0"/>
            </a:br>
            <a:r>
              <a:rPr lang="pt-BR" sz="800" dirty="0"/>
              <a:t>Sra. Birling: (reprovantemente) Arthur, não se deve dizer tais coisas...</a:t>
            </a:r>
            <a:br>
              <a:rPr lang="pt-BR" sz="800" dirty="0"/>
            </a:br>
            <a:br>
              <a:rPr lang="pt-BR" sz="800" dirty="0"/>
            </a:br>
            <a:r>
              <a:rPr lang="pt-BR" sz="800" dirty="0"/>
              <a:t>Birling: Oh – venha - estou tratando Gerald como um da família. E tenho a certeza que não se oporá.</a:t>
            </a:r>
            <a:br>
              <a:rPr lang="pt-BR" sz="800" dirty="0"/>
            </a:br>
            <a:br>
              <a:rPr lang="pt-BR" sz="800" dirty="0"/>
            </a:br>
            <a:r>
              <a:rPr lang="pt-BR" sz="800" dirty="0"/>
              <a:t>Sheila: (com agressividade ridícula) Vá em frente, Gerald – apenas você se opõe!</a:t>
            </a:r>
            <a:br>
              <a:rPr lang="pt-BR" sz="800" dirty="0"/>
            </a:br>
            <a:br>
              <a:rPr lang="pt-BR" sz="800" dirty="0"/>
            </a:br>
            <a:r>
              <a:rPr lang="pt-BR" sz="800" dirty="0"/>
              <a:t>Gerald: (sorrindo) não sonharia com isto. Na verdade, insisto em ser um da família agora. Já tento há muito tempo, não é? (como não responde, com mais insistência.) Não é? Sabe que já.</a:t>
            </a:r>
            <a:br>
              <a:rPr lang="pt-BR" sz="800" dirty="0"/>
            </a:br>
            <a:br>
              <a:rPr lang="pt-BR" sz="800" dirty="0"/>
            </a:br>
            <a:r>
              <a:rPr lang="pt-BR" sz="800" dirty="0"/>
              <a:t>Sra. Birling: (sorrindo) Claro que sim.</a:t>
            </a:r>
            <a:br>
              <a:rPr lang="pt-BR" sz="800" dirty="0"/>
            </a:br>
            <a:br>
              <a:rPr lang="pt-BR" sz="800" dirty="0"/>
            </a:br>
            <a:r>
              <a:rPr lang="pt-BR" sz="800" dirty="0"/>
              <a:t>Sheila: (metade séria, metade brincalhona) Sim – exceto durante todo o verão passado, quando nunca chegaste perto de mim, e eu perguntava-me o que te tinha acontecido.</a:t>
            </a:r>
            <a:br>
              <a:rPr lang="pt-BR" sz="800" dirty="0"/>
            </a:br>
            <a:br>
              <a:rPr lang="pt-BR" sz="800" dirty="0"/>
            </a:br>
            <a:r>
              <a:rPr lang="pt-BR" sz="800" dirty="0"/>
              <a:t>Gerald: E já te disse que estava muito ocupado nas obras o tempo todo.</a:t>
            </a:r>
            <a:br>
              <a:rPr lang="pt-BR" sz="800" dirty="0"/>
            </a:br>
            <a:br>
              <a:rPr lang="pt-BR" sz="800" dirty="0"/>
            </a:br>
            <a:r>
              <a:rPr lang="pt-BR" sz="800" dirty="0"/>
              <a:t>Sheila: (mesmo tom de antes) Sim, é o que diz.
</a:t>
            </a:r>
            <a:endParaRPr kumimoji="0" lang="en-US" altLang="en-US" sz="8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2028536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0632" y="167939"/>
            <a:ext cx="4004197" cy="650947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Mrs Birling: Now, Sheila, don't tease him. </a:t>
            </a:r>
            <a:r>
              <a:rPr lang="en-GB" sz="900" dirty="0">
                <a:hlinkClick r:id="rId2">
                  <a:extLst>
                    <a:ext uri="{A12FA001-AC4F-418D-AE19-62706E023703}">
                      <ahyp:hlinkClr xmlns:ahyp="http://schemas.microsoft.com/office/drawing/2018/hyperlinkcolor" val="tx"/>
                    </a:ext>
                  </a:extLst>
                </a:hlinkClick>
              </a:rPr>
              <a:t>When you're married you'll realize that men with important work to do sometimes have to spend nearly all their time and energy on their business. You'll have to get used to that, just as I had.</a:t>
            </a:r>
            <a:br>
              <a:rPr lang="en-GB" sz="900" dirty="0"/>
            </a:br>
            <a:br>
              <a:rPr lang="en-GB" sz="900" dirty="0"/>
            </a:br>
            <a:r>
              <a:rPr lang="en-GB" sz="900" dirty="0"/>
              <a:t>Sheila: I don't believe I will. (half playful, half serious, to Gerald.) So you be careful.</a:t>
            </a:r>
            <a:br>
              <a:rPr lang="en-GB" sz="900" dirty="0"/>
            </a:br>
            <a:br>
              <a:rPr lang="en-GB" sz="900" dirty="0"/>
            </a:br>
            <a:r>
              <a:rPr lang="en-GB" sz="900" dirty="0"/>
              <a:t>Gerald: Oh – I will, I will.</a:t>
            </a:r>
            <a:br>
              <a:rPr lang="en-GB" sz="900" dirty="0"/>
            </a:br>
            <a:br>
              <a:rPr lang="en-GB" sz="900" dirty="0"/>
            </a:br>
            <a:r>
              <a:rPr lang="en-GB" sz="900" dirty="0"/>
              <a:t>//</a:t>
            </a:r>
            <a:r>
              <a:rPr lang="en-GB" sz="900" dirty="0">
                <a:hlinkClick r:id="rId3">
                  <a:extLst>
                    <a:ext uri="{A12FA001-AC4F-418D-AE19-62706E023703}">
                      <ahyp:hlinkClr xmlns:ahyp="http://schemas.microsoft.com/office/drawing/2018/hyperlinkcolor" val="tx"/>
                    </a:ext>
                  </a:extLst>
                </a:hlinkClick>
              </a:rPr>
              <a:t>Eric suddenly guffaws</a:t>
            </a:r>
            <a:r>
              <a:rPr lang="en-GB" sz="900" dirty="0"/>
              <a:t>. His parents look at him.//</a:t>
            </a:r>
            <a:br>
              <a:rPr lang="en-GB" sz="900" dirty="0"/>
            </a:br>
            <a:br>
              <a:rPr lang="en-GB" sz="900" dirty="0"/>
            </a:br>
            <a:r>
              <a:rPr lang="en-GB" sz="900" dirty="0"/>
              <a:t>Sheila: (severely) Now – what's the joke?</a:t>
            </a:r>
            <a:br>
              <a:rPr lang="en-GB" sz="900" dirty="0"/>
            </a:br>
            <a:br>
              <a:rPr lang="en-GB" sz="900" dirty="0"/>
            </a:br>
            <a:r>
              <a:rPr lang="en-GB" sz="900" dirty="0"/>
              <a:t>Eric: I don't know – really. Suddenly I felt I just had to laugh.</a:t>
            </a:r>
            <a:br>
              <a:rPr lang="en-GB" sz="900" dirty="0"/>
            </a:br>
            <a:br>
              <a:rPr lang="en-GB" sz="900" dirty="0"/>
            </a:br>
            <a:r>
              <a:rPr lang="en-GB" sz="900" dirty="0"/>
              <a:t>Sheila: You're </a:t>
            </a:r>
            <a:r>
              <a:rPr lang="en-GB" sz="900" dirty="0" err="1">
                <a:hlinkClick r:id="rId4">
                  <a:extLst>
                    <a:ext uri="{A12FA001-AC4F-418D-AE19-62706E023703}">
                      <ahyp:hlinkClr xmlns:ahyp="http://schemas.microsoft.com/office/drawing/2018/hyperlinkcolor" val="tx"/>
                    </a:ext>
                  </a:extLst>
                </a:hlinkClick>
              </a:rPr>
              <a:t>squiffy</a:t>
            </a:r>
            <a:r>
              <a:rPr lang="en-GB" sz="900" dirty="0"/>
              <a:t>.</a:t>
            </a:r>
            <a:br>
              <a:rPr lang="en-GB" sz="900" dirty="0"/>
            </a:br>
            <a:br>
              <a:rPr lang="en-GB" sz="900" dirty="0"/>
            </a:br>
            <a:r>
              <a:rPr lang="en-GB" sz="900" dirty="0"/>
              <a:t>Eric: I’m not.</a:t>
            </a:r>
            <a:br>
              <a:rPr lang="en-GB" sz="900" dirty="0"/>
            </a:br>
            <a:br>
              <a:rPr lang="en-GB" sz="900" dirty="0"/>
            </a:br>
            <a:r>
              <a:rPr lang="en-GB" sz="900" dirty="0"/>
              <a:t>Mrs Birling: </a:t>
            </a:r>
            <a:r>
              <a:rPr lang="en-GB" sz="900" dirty="0">
                <a:hlinkClick r:id="rId5">
                  <a:extLst>
                    <a:ext uri="{A12FA001-AC4F-418D-AE19-62706E023703}">
                      <ahyp:hlinkClr xmlns:ahyp="http://schemas.microsoft.com/office/drawing/2018/hyperlinkcolor" val="tx"/>
                    </a:ext>
                  </a:extLst>
                </a:hlinkClick>
              </a:rPr>
              <a:t>What an expression, Sheila! Really the things you girls pick up these days!</a:t>
            </a:r>
            <a:br>
              <a:rPr lang="en-GB" sz="900" dirty="0"/>
            </a:br>
            <a:br>
              <a:rPr lang="en-GB" sz="900" dirty="0"/>
            </a:br>
            <a:r>
              <a:rPr lang="en-GB" sz="900" dirty="0"/>
              <a:t>Eric: If you think that's the best she can do-</a:t>
            </a:r>
            <a:br>
              <a:rPr lang="en-GB" sz="900" dirty="0"/>
            </a:br>
            <a:br>
              <a:rPr lang="en-GB" sz="900" dirty="0"/>
            </a:br>
            <a:r>
              <a:rPr lang="en-GB" sz="900" dirty="0"/>
              <a:t>Sheila: Don't be an </a:t>
            </a:r>
            <a:r>
              <a:rPr lang="en-GB" sz="900" dirty="0">
                <a:hlinkClick r:id="rId6">
                  <a:extLst>
                    <a:ext uri="{A12FA001-AC4F-418D-AE19-62706E023703}">
                      <ahyp:hlinkClr xmlns:ahyp="http://schemas.microsoft.com/office/drawing/2018/hyperlinkcolor" val="tx"/>
                    </a:ext>
                  </a:extLst>
                </a:hlinkClick>
              </a:rPr>
              <a:t>ass</a:t>
            </a:r>
            <a:r>
              <a:rPr lang="en-GB" sz="900" dirty="0"/>
              <a:t>, Eric.</a:t>
            </a:r>
            <a:br>
              <a:rPr lang="en-GB" sz="900" dirty="0"/>
            </a:br>
            <a:br>
              <a:rPr lang="en-GB" sz="900" dirty="0"/>
            </a:br>
            <a:r>
              <a:rPr lang="en-GB" sz="900" dirty="0"/>
              <a:t>Mrs Birling: </a:t>
            </a:r>
            <a:r>
              <a:rPr lang="en-GB" sz="900" dirty="0">
                <a:hlinkClick r:id="rId7">
                  <a:extLst>
                    <a:ext uri="{A12FA001-AC4F-418D-AE19-62706E023703}">
                      <ahyp:hlinkClr xmlns:ahyp="http://schemas.microsoft.com/office/drawing/2018/hyperlinkcolor" val="tx"/>
                    </a:ext>
                  </a:extLst>
                </a:hlinkClick>
              </a:rPr>
              <a:t>Now stop it, you two.</a:t>
            </a:r>
            <a:r>
              <a:rPr lang="en-GB" sz="900" dirty="0"/>
              <a:t> Arthur, what about this famous toast of yours?</a:t>
            </a:r>
            <a:br>
              <a:rPr lang="en-GB" sz="900" dirty="0"/>
            </a:br>
            <a:br>
              <a:rPr lang="en-GB" sz="900" dirty="0"/>
            </a:br>
            <a:r>
              <a:rPr lang="en-GB" sz="900" dirty="0"/>
              <a:t>Birling: Yes, of course. ( clears his throat.) well, Gerald, I know you agreed that we should only have </a:t>
            </a:r>
            <a:r>
              <a:rPr lang="en-GB" sz="900" dirty="0">
                <a:hlinkClick r:id="rId8">
                  <a:extLst>
                    <a:ext uri="{A12FA001-AC4F-418D-AE19-62706E023703}">
                      <ahyp:hlinkClr xmlns:ahyp="http://schemas.microsoft.com/office/drawing/2018/hyperlinkcolor" val="tx"/>
                    </a:ext>
                  </a:extLst>
                </a:hlinkClick>
              </a:rPr>
              <a:t>this quiet little family party.</a:t>
            </a:r>
            <a:r>
              <a:rPr lang="en-GB" sz="900" dirty="0"/>
              <a:t> It's a pity sir George </a:t>
            </a:r>
            <a:r>
              <a:rPr lang="en-GB" sz="900" dirty="0">
                <a:hlinkClick r:id="rId9">
                  <a:extLst>
                    <a:ext uri="{A12FA001-AC4F-418D-AE19-62706E023703}">
                      <ahyp:hlinkClr xmlns:ahyp="http://schemas.microsoft.com/office/drawing/2018/hyperlinkcolor" val="tx"/>
                    </a:ext>
                  </a:extLst>
                </a:hlinkClick>
              </a:rPr>
              <a:t>and – we – lady croft</a:t>
            </a:r>
            <a:r>
              <a:rPr lang="en-GB" sz="900" dirty="0"/>
              <a:t> can't be with us, but they're abroad and so it can't be helped. As I told you, they sent me a very nice cable – couldn't be nicer. I'm not sorry that we're celebrating quietly like this-</a:t>
            </a:r>
            <a:br>
              <a:rPr lang="en-GB" sz="900" dirty="0"/>
            </a:br>
            <a:br>
              <a:rPr lang="en-GB" sz="900" dirty="0"/>
            </a:br>
            <a:r>
              <a:rPr lang="en-GB" sz="900" dirty="0"/>
              <a:t>Mrs Birling: Much nicer really.</a:t>
            </a:r>
            <a:br>
              <a:rPr lang="en-GB" sz="900" dirty="0"/>
            </a:br>
            <a:br>
              <a:rPr lang="en-GB" sz="900" dirty="0"/>
            </a:br>
            <a:r>
              <a:rPr lang="en-GB" sz="900" dirty="0"/>
              <a:t>Gerald: I agree.</a:t>
            </a:r>
            <a:br>
              <a:rPr lang="en-GB" sz="900" dirty="0"/>
            </a:br>
            <a:br>
              <a:rPr lang="en-GB" sz="900" dirty="0"/>
            </a:br>
            <a:r>
              <a:rPr lang="en-GB" sz="900" dirty="0"/>
              <a:t>Birling: So do I, but it makes speech-making more difficult-</a:t>
            </a:r>
            <a:br>
              <a:rPr lang="en-GB" sz="900" dirty="0"/>
            </a:br>
            <a:br>
              <a:rPr lang="en-GB" sz="900" dirty="0"/>
            </a:br>
            <a:r>
              <a:rPr lang="en-GB" sz="900" dirty="0"/>
              <a:t>Eric: (not too rudely) Well . Don't do any. We'll </a:t>
            </a:r>
            <a:r>
              <a:rPr lang="en-GB" sz="900" dirty="0">
                <a:hlinkClick r:id="rId10">
                  <a:extLst>
                    <a:ext uri="{A12FA001-AC4F-418D-AE19-62706E023703}">
                      <ahyp:hlinkClr xmlns:ahyp="http://schemas.microsoft.com/office/drawing/2018/hyperlinkcolor" val="tx"/>
                    </a:ext>
                  </a:extLst>
                </a:hlinkClick>
              </a:rPr>
              <a:t>drink</a:t>
            </a:r>
            <a:r>
              <a:rPr lang="en-GB" sz="900" dirty="0"/>
              <a:t> their health and have done with it.</a:t>
            </a:r>
            <a:br>
              <a:rPr lang="en-GB" sz="900" dirty="0"/>
            </a:br>
            <a:br>
              <a:rPr lang="en-GB" sz="900" dirty="0"/>
            </a:br>
            <a:r>
              <a:rPr lang="en-GB" sz="900" dirty="0"/>
              <a:t>Birling: No, we won't. It's one of the happiest nights of my life. And one day, I hope, Eric, when you've a daughter of your own, you'll understand why. Gerald, I’m going to tell you frankly, without any pretences, that your</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4</a:t>
            </a:fld>
            <a:endParaRPr lang="en-GB"/>
          </a:p>
        </p:txBody>
      </p:sp>
      <p:sp>
        <p:nvSpPr>
          <p:cNvPr id="5" name="Rectangle 1">
            <a:extLst>
              <a:ext uri="{FF2B5EF4-FFF2-40B4-BE49-F238E27FC236}">
                <a16:creationId xmlns:a16="http://schemas.microsoft.com/office/drawing/2014/main" id="{B9B4D164-5C6D-4209-B525-48C069528241}"/>
              </a:ext>
            </a:extLst>
          </p:cNvPr>
          <p:cNvSpPr>
            <a:spLocks noChangeArrowheads="1"/>
          </p:cNvSpPr>
          <p:nvPr/>
        </p:nvSpPr>
        <p:spPr bwMode="auto">
          <a:xfrm>
            <a:off x="4899171" y="98689"/>
            <a:ext cx="4004197" cy="664797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pt-BR" sz="900" dirty="0"/>
              <a:t>Mrs Birling: Sheila, não o provoque. Quando se está casado, vai perceber que os homens com trabalho importante a fazer às vezes têm de gastar quase todo o seu tempo e energia nos seus negócios. Tens de te habituar a isso, tal como eu.</a:t>
            </a:r>
            <a:br>
              <a:rPr lang="pt-BR" sz="900" dirty="0"/>
            </a:br>
            <a:br>
              <a:rPr lang="pt-BR" sz="900" dirty="0"/>
            </a:br>
            <a:r>
              <a:rPr lang="pt-BR" sz="900" dirty="0"/>
              <a:t>Sheila: Não acredito que o farei. (meio brincalhão, meio sério, para Gerald.) Então tenha cuidado.</a:t>
            </a:r>
            <a:br>
              <a:rPr lang="pt-BR" sz="900" dirty="0"/>
            </a:br>
            <a:br>
              <a:rPr lang="pt-BR" sz="900" dirty="0"/>
            </a:br>
            <a:r>
              <a:rPr lang="pt-BR" sz="900" dirty="0"/>
              <a:t>Gerald: Oh - Vou, vou.</a:t>
            </a:r>
            <a:br>
              <a:rPr lang="pt-BR" sz="900" dirty="0"/>
            </a:br>
            <a:br>
              <a:rPr lang="pt-BR" sz="900" dirty="0"/>
            </a:br>
            <a:r>
              <a:rPr lang="pt-BR" sz="900" dirty="0"/>
              <a:t>//Eric de repente guffaws. Os pais olham para ele.//</a:t>
            </a:r>
            <a:br>
              <a:rPr lang="pt-BR" sz="900" dirty="0"/>
            </a:br>
            <a:br>
              <a:rPr lang="pt-BR" sz="900" dirty="0"/>
            </a:br>
            <a:r>
              <a:rPr lang="pt-BR" sz="900" dirty="0"/>
              <a:t>Sheila: (severamente) Agora - qual é a piada?</a:t>
            </a:r>
            <a:br>
              <a:rPr lang="pt-BR" sz="900" dirty="0"/>
            </a:br>
            <a:br>
              <a:rPr lang="pt-BR" sz="900" dirty="0"/>
            </a:br>
            <a:r>
              <a:rPr lang="pt-BR" sz="900" dirty="0"/>
              <a:t>Eric: Não sei, a sério. De repente, senti que tinha de rir.</a:t>
            </a:r>
            <a:br>
              <a:rPr lang="pt-BR" sz="900" dirty="0"/>
            </a:br>
            <a:br>
              <a:rPr lang="pt-BR" sz="900" dirty="0"/>
            </a:br>
            <a:r>
              <a:rPr lang="pt-BR" sz="900" dirty="0"/>
              <a:t>Sheila: Está squiffy.</a:t>
            </a:r>
            <a:br>
              <a:rPr lang="pt-BR" sz="900" dirty="0"/>
            </a:br>
            <a:br>
              <a:rPr lang="pt-BR" sz="900" dirty="0"/>
            </a:br>
            <a:r>
              <a:rPr lang="pt-BR" sz="900" dirty="0"/>
              <a:t>Eric: Não sou.</a:t>
            </a:r>
            <a:br>
              <a:rPr lang="pt-BR" sz="900" dirty="0"/>
            </a:br>
            <a:br>
              <a:rPr lang="pt-BR" sz="900" dirty="0"/>
            </a:br>
            <a:r>
              <a:rPr lang="pt-BR" sz="900" dirty="0"/>
              <a:t>Sra. Birling: Que expressão, Sheila! Realmente as coisas que vocês apanham hoje em dia!</a:t>
            </a:r>
            <a:br>
              <a:rPr lang="pt-BR" sz="900" dirty="0"/>
            </a:br>
            <a:br>
              <a:rPr lang="pt-BR" sz="900" dirty="0"/>
            </a:br>
            <a:r>
              <a:rPr lang="pt-BR" sz="900" dirty="0"/>
              <a:t>Eric: Se achas que é o melhor que ela pode fazer...</a:t>
            </a:r>
            <a:br>
              <a:rPr lang="pt-BR" sz="900" dirty="0"/>
            </a:br>
            <a:br>
              <a:rPr lang="pt-BR" sz="900" dirty="0"/>
            </a:br>
            <a:r>
              <a:rPr lang="pt-BR" sz="900" dirty="0"/>
              <a:t>Sheila: Não seja um, Eric.</a:t>
            </a:r>
            <a:br>
              <a:rPr lang="pt-BR" sz="900" dirty="0"/>
            </a:br>
            <a:br>
              <a:rPr lang="pt-BR" sz="900" dirty="0"/>
            </a:br>
            <a:r>
              <a:rPr lang="pt-BR" sz="900" dirty="0"/>
              <a:t>Mrs Birling: Agora parem com isto, os dois. Arthur, e este teu famoso brinde?</a:t>
            </a:r>
            <a:br>
              <a:rPr lang="pt-BR" sz="900" dirty="0"/>
            </a:br>
            <a:br>
              <a:rPr lang="pt-BR" sz="900" dirty="0"/>
            </a:br>
            <a:r>
              <a:rPr lang="pt-BR" sz="900" dirty="0"/>
              <a:t>Birling: Sim, claro. (limpa a garganta.) Bem, Gerald, sei que concordaste que devíamos fazer uma festa de família tranquila. É uma pena sir George e - nós - lady croft não pode estar connosco, mas eles estão no exterior e por isso não pode ser ajudado. Como te disse, mandaram-me um cabo muito bonito. Não me arrependo de estarmos a celebrar silenciosamente assim...</a:t>
            </a:r>
            <a:br>
              <a:rPr lang="pt-BR" sz="900" dirty="0"/>
            </a:br>
            <a:br>
              <a:rPr lang="pt-BR" sz="900" dirty="0"/>
            </a:br>
            <a:r>
              <a:rPr lang="pt-BR" sz="900" dirty="0"/>
              <a:t>Sra. Birling: Muito melhor realmente.</a:t>
            </a:r>
            <a:br>
              <a:rPr lang="pt-BR" sz="900" dirty="0"/>
            </a:br>
            <a:br>
              <a:rPr lang="pt-BR" sz="900" dirty="0"/>
            </a:br>
            <a:r>
              <a:rPr lang="pt-BR" sz="900" dirty="0"/>
              <a:t>Gerald: Concordo.</a:t>
            </a:r>
            <a:br>
              <a:rPr lang="pt-BR" sz="900" dirty="0"/>
            </a:br>
            <a:br>
              <a:rPr lang="pt-BR" sz="900" dirty="0"/>
            </a:br>
            <a:r>
              <a:rPr lang="pt-BR" sz="900" dirty="0"/>
              <a:t>Birling: Eu também, mas torna a fala mais difícil...</a:t>
            </a:r>
            <a:br>
              <a:rPr lang="pt-BR" sz="900" dirty="0"/>
            </a:br>
            <a:br>
              <a:rPr lang="pt-BR" sz="900" dirty="0"/>
            </a:br>
            <a:r>
              <a:rPr lang="pt-BR" sz="900" dirty="0"/>
              <a:t>Eric: (não muito rudemente) Bem . Não faça nada. Vamos beber-lhes a saúde e acabar com isso.</a:t>
            </a:r>
            <a:br>
              <a:rPr lang="pt-BR" sz="900" dirty="0"/>
            </a:br>
            <a:br>
              <a:rPr lang="pt-BR" sz="900" dirty="0"/>
            </a:br>
            <a:r>
              <a:rPr lang="pt-BR" sz="900" dirty="0"/>
              <a:t>Birling: Não, não vamos. É uma das noites mais felizes da minha vida. E um dia, espero, Eric, quando tiveres uma filha, vais perceber porquê. Gerald, vou dizer-lhe francamente, sem quaisquer pretextos, que o seu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2460380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5</a:t>
            </a:fld>
            <a:endParaRPr lang="en-GB"/>
          </a:p>
        </p:txBody>
      </p:sp>
      <p:sp>
        <p:nvSpPr>
          <p:cNvPr id="7" name="Rectangle 3">
            <a:extLst>
              <a:ext uri="{FF2B5EF4-FFF2-40B4-BE49-F238E27FC236}">
                <a16:creationId xmlns:a16="http://schemas.microsoft.com/office/drawing/2014/main" id="{5027F2D0-516E-4F84-86F6-E235F3B2C345}"/>
              </a:ext>
            </a:extLst>
          </p:cNvPr>
          <p:cNvSpPr>
            <a:spLocks noChangeArrowheads="1"/>
          </p:cNvSpPr>
          <p:nvPr/>
        </p:nvSpPr>
        <p:spPr bwMode="auto">
          <a:xfrm>
            <a:off x="343949" y="243513"/>
            <a:ext cx="4228051" cy="63709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engagement to Sheila means a tremendous lot to me. She'll make you happy, and I’m sure you'll make her happy. </a:t>
            </a:r>
            <a:r>
              <a:rPr lang="en-GB" sz="900" dirty="0">
                <a:hlinkClick r:id="rId2">
                  <a:extLst>
                    <a:ext uri="{A12FA001-AC4F-418D-AE19-62706E023703}">
                      <ahyp:hlinkClr xmlns:ahyp="http://schemas.microsoft.com/office/drawing/2018/hyperlinkcolor" val="tx"/>
                    </a:ext>
                  </a:extLst>
                </a:hlinkClick>
              </a:rPr>
              <a:t>You're just the kind of son-in-law I always wanted</a:t>
            </a:r>
            <a:r>
              <a:rPr lang="en-GB" sz="900" dirty="0"/>
              <a:t>. Your father and I have been friendly rivals in business for some time now – though crofts limited are both older and bigger than Birling and company – and now you've brought us together, and perhaps we may </a:t>
            </a:r>
            <a:r>
              <a:rPr lang="en-GB" sz="900" dirty="0">
                <a:hlinkClick r:id="rId3">
                  <a:extLst>
                    <a:ext uri="{A12FA001-AC4F-418D-AE19-62706E023703}">
                      <ahyp:hlinkClr xmlns:ahyp="http://schemas.microsoft.com/office/drawing/2018/hyperlinkcolor" val="tx"/>
                    </a:ext>
                  </a:extLst>
                </a:hlinkClick>
              </a:rPr>
              <a:t>look forward to the time when Crofts and Birlings are no longer competing but are working together</a:t>
            </a:r>
            <a:r>
              <a:rPr lang="en-GB" sz="900" dirty="0"/>
              <a:t> – </a:t>
            </a:r>
            <a:r>
              <a:rPr lang="en-GB" sz="900" dirty="0">
                <a:hlinkClick r:id="rId4">
                  <a:extLst>
                    <a:ext uri="{A12FA001-AC4F-418D-AE19-62706E023703}">
                      <ahyp:hlinkClr xmlns:ahyp="http://schemas.microsoft.com/office/drawing/2018/hyperlinkcolor" val="tx"/>
                    </a:ext>
                  </a:extLst>
                </a:hlinkClick>
              </a:rPr>
              <a:t>for lower costs and higher prices.</a:t>
            </a:r>
            <a:br>
              <a:rPr lang="en-GB" sz="900" dirty="0"/>
            </a:br>
            <a:br>
              <a:rPr lang="en-GB" sz="900" dirty="0"/>
            </a:br>
            <a:r>
              <a:rPr lang="en-GB" sz="900" dirty="0"/>
              <a:t>Gerald: Hear, hear! And I think my father would agree to that.</a:t>
            </a:r>
            <a:br>
              <a:rPr lang="en-GB" sz="900" dirty="0"/>
            </a:br>
            <a:br>
              <a:rPr lang="en-GB" sz="900" dirty="0"/>
            </a:br>
            <a:r>
              <a:rPr lang="en-GB" sz="900" dirty="0"/>
              <a:t>Mrs Birling: </a:t>
            </a:r>
            <a:r>
              <a:rPr lang="en-GB" sz="900" dirty="0">
                <a:hlinkClick r:id="rId5">
                  <a:extLst>
                    <a:ext uri="{A12FA001-AC4F-418D-AE19-62706E023703}">
                      <ahyp:hlinkClr xmlns:ahyp="http://schemas.microsoft.com/office/drawing/2018/hyperlinkcolor" val="tx"/>
                    </a:ext>
                  </a:extLst>
                </a:hlinkClick>
              </a:rPr>
              <a:t>Now, Arthur, I don't think you ought to talk business on an occasion like this.</a:t>
            </a:r>
            <a:br>
              <a:rPr lang="en-GB" sz="900" dirty="0"/>
            </a:br>
            <a:br>
              <a:rPr lang="en-GB" sz="900" dirty="0"/>
            </a:br>
            <a:r>
              <a:rPr lang="en-GB" sz="900" dirty="0"/>
              <a:t>Sheila: Neither do I. All wrong.</a:t>
            </a:r>
            <a:br>
              <a:rPr lang="en-GB" sz="900" dirty="0"/>
            </a:br>
            <a:br>
              <a:rPr lang="en-GB" sz="900" dirty="0"/>
            </a:br>
            <a:r>
              <a:rPr lang="en-GB" sz="900" dirty="0"/>
              <a:t>Birling: Quite so, I agree with you. I only mentioned it in </a:t>
            </a:r>
            <a:r>
              <a:rPr lang="en-GB" sz="900" dirty="0" err="1"/>
              <a:t>passin</a:t>
            </a:r>
            <a:r>
              <a:rPr lang="en-GB" sz="900" dirty="0"/>
              <a:t>. What I did want to say was – that Sheila’s a lucky girl – and I think you're a pretty fortunate young man too, Gerald.</a:t>
            </a:r>
            <a:br>
              <a:rPr lang="en-GB" sz="900" dirty="0"/>
            </a:br>
            <a:br>
              <a:rPr lang="en-GB" sz="900" dirty="0"/>
            </a:br>
            <a:r>
              <a:rPr lang="en-GB" sz="900" dirty="0"/>
              <a:t>Gerald: I know I am – this once anyhow.</a:t>
            </a:r>
            <a:br>
              <a:rPr lang="en-GB" sz="900" dirty="0"/>
            </a:br>
            <a:br>
              <a:rPr lang="en-GB" sz="900" dirty="0"/>
            </a:br>
            <a:r>
              <a:rPr lang="en-GB" sz="900" dirty="0"/>
              <a:t>Birling: ( raising his glass) So here's wishing the pair of you – the very best that life can bring. </a:t>
            </a:r>
            <a:r>
              <a:rPr lang="en-GB" sz="900" dirty="0">
                <a:hlinkClick r:id="rId6">
                  <a:extLst>
                    <a:ext uri="{A12FA001-AC4F-418D-AE19-62706E023703}">
                      <ahyp:hlinkClr xmlns:ahyp="http://schemas.microsoft.com/office/drawing/2018/hyperlinkcolor" val="tx"/>
                    </a:ext>
                  </a:extLst>
                </a:hlinkClick>
              </a:rPr>
              <a:t>Gerald and Sheila.</a:t>
            </a:r>
            <a:br>
              <a:rPr lang="en-GB" sz="900" dirty="0"/>
            </a:br>
            <a:br>
              <a:rPr lang="en-GB" sz="900" dirty="0"/>
            </a:br>
            <a:r>
              <a:rPr lang="en-GB" sz="900" dirty="0"/>
              <a:t>Mrs Birling: (raising her glass, smiling) </a:t>
            </a:r>
            <a:r>
              <a:rPr lang="en-GB" sz="900" dirty="0">
                <a:hlinkClick r:id="rId7">
                  <a:extLst>
                    <a:ext uri="{A12FA001-AC4F-418D-AE19-62706E023703}">
                      <ahyp:hlinkClr xmlns:ahyp="http://schemas.microsoft.com/office/drawing/2018/hyperlinkcolor" val="tx"/>
                    </a:ext>
                  </a:extLst>
                </a:hlinkClick>
              </a:rPr>
              <a:t>Yes, Gerald. Yes, Sheila</a:t>
            </a:r>
            <a:r>
              <a:rPr lang="en-GB" sz="900" dirty="0"/>
              <a:t> darling. Our congratulations and very best wishes!</a:t>
            </a:r>
            <a:br>
              <a:rPr lang="en-GB" sz="900" dirty="0"/>
            </a:br>
            <a:br>
              <a:rPr lang="en-GB" sz="900" dirty="0"/>
            </a:br>
            <a:r>
              <a:rPr lang="en-GB" sz="900" dirty="0"/>
              <a:t>Gerald: Thank you.</a:t>
            </a:r>
            <a:br>
              <a:rPr lang="en-GB" sz="900" dirty="0"/>
            </a:br>
            <a:br>
              <a:rPr lang="en-GB" sz="900" dirty="0"/>
            </a:br>
            <a:r>
              <a:rPr lang="en-GB" sz="900" dirty="0"/>
              <a:t>Mrs Birling: Eric!</a:t>
            </a:r>
            <a:br>
              <a:rPr lang="en-GB" sz="900" dirty="0"/>
            </a:br>
            <a:br>
              <a:rPr lang="en-GB" sz="900" dirty="0"/>
            </a:br>
            <a:r>
              <a:rPr lang="en-GB" sz="900" dirty="0"/>
              <a:t>Eric: (rather noisily) All the best! She's got a </a:t>
            </a:r>
            <a:r>
              <a:rPr lang="en-GB" sz="900" dirty="0">
                <a:hlinkClick r:id="rId8">
                  <a:extLst>
                    <a:ext uri="{A12FA001-AC4F-418D-AE19-62706E023703}">
                      <ahyp:hlinkClr xmlns:ahyp="http://schemas.microsoft.com/office/drawing/2018/hyperlinkcolor" val="tx"/>
                    </a:ext>
                  </a:extLst>
                </a:hlinkClick>
              </a:rPr>
              <a:t>nasty temper</a:t>
            </a:r>
            <a:r>
              <a:rPr lang="en-GB" sz="900" dirty="0"/>
              <a:t> sometimes – but she's not bad really. Good old Sheila!</a:t>
            </a:r>
            <a:br>
              <a:rPr lang="en-GB" sz="900" dirty="0"/>
            </a:br>
            <a:br>
              <a:rPr lang="en-GB" sz="900" dirty="0"/>
            </a:br>
            <a:r>
              <a:rPr lang="en-GB" sz="900" dirty="0"/>
              <a:t>Sheila: Chump! I can't drink to this, can I? When do I drink?</a:t>
            </a:r>
            <a:br>
              <a:rPr lang="en-GB" sz="900" dirty="0"/>
            </a:br>
            <a:br>
              <a:rPr lang="en-GB" sz="900" dirty="0"/>
            </a:br>
            <a:r>
              <a:rPr lang="en-GB" sz="900" dirty="0"/>
              <a:t>Gerald: You can drink to me.</a:t>
            </a:r>
            <a:br>
              <a:rPr lang="en-GB" sz="900" dirty="0"/>
            </a:br>
            <a:br>
              <a:rPr lang="en-GB" sz="900" dirty="0"/>
            </a:br>
            <a:r>
              <a:rPr lang="en-GB" sz="900" dirty="0"/>
              <a:t>Sheila: (quite and serious now) All right then. I drink to you, Gerald.</a:t>
            </a:r>
            <a:br>
              <a:rPr lang="en-GB" sz="900" dirty="0"/>
            </a:br>
            <a:br>
              <a:rPr lang="en-GB" sz="900" dirty="0"/>
            </a:br>
            <a:r>
              <a:rPr lang="en-GB" sz="900" dirty="0"/>
              <a:t>//for a moment they look at each other//</a:t>
            </a:r>
            <a:br>
              <a:rPr lang="en-GB" sz="900" dirty="0"/>
            </a:br>
            <a:br>
              <a:rPr lang="en-GB" sz="900" dirty="0"/>
            </a:br>
            <a:r>
              <a:rPr lang="en-GB" sz="900" dirty="0"/>
              <a:t>Gerald: (quietly) Thank you. And I drink to you – and hope </a:t>
            </a:r>
            <a:r>
              <a:rPr lang="en-GB" sz="900" dirty="0">
                <a:hlinkClick r:id="rId9">
                  <a:extLst>
                    <a:ext uri="{A12FA001-AC4F-418D-AE19-62706E023703}">
                      <ahyp:hlinkClr xmlns:ahyp="http://schemas.microsoft.com/office/drawing/2018/hyperlinkcolor" val="tx"/>
                    </a:ext>
                  </a:extLst>
                </a:hlinkClick>
              </a:rPr>
              <a:t>I can make you as happy as you deserve to be.</a:t>
            </a:r>
            <a:br>
              <a:rPr lang="en-GB" sz="900" dirty="0"/>
            </a:br>
            <a:br>
              <a:rPr lang="en-GB" sz="900" dirty="0"/>
            </a:br>
            <a:r>
              <a:rPr lang="en-GB" sz="900" dirty="0"/>
              <a:t>Shelia: (trying to be light and easy) You be careful – or I’ll start weeping.</a:t>
            </a:r>
            <a:endParaRPr kumimoji="0" lang="en-US" altLang="en-US" sz="900" b="0" i="0" u="none" strike="noStrike" cap="none" normalizeH="0" baseline="0" dirty="0">
              <a:ln>
                <a:noFill/>
              </a:ln>
              <a:effectLst/>
              <a:cs typeface="Arial" panose="020B0604020202020204" pitchFamily="34" charset="0"/>
            </a:endParaRPr>
          </a:p>
        </p:txBody>
      </p:sp>
      <p:sp>
        <p:nvSpPr>
          <p:cNvPr id="5" name="Rectangle 3">
            <a:extLst>
              <a:ext uri="{FF2B5EF4-FFF2-40B4-BE49-F238E27FC236}">
                <a16:creationId xmlns:a16="http://schemas.microsoft.com/office/drawing/2014/main" id="{54CF2612-202B-4BB4-AE22-4BB5D276DAFE}"/>
              </a:ext>
            </a:extLst>
          </p:cNvPr>
          <p:cNvSpPr>
            <a:spLocks noChangeArrowheads="1"/>
          </p:cNvSpPr>
          <p:nvPr/>
        </p:nvSpPr>
        <p:spPr bwMode="auto">
          <a:xfrm>
            <a:off x="4791512" y="174264"/>
            <a:ext cx="4228051" cy="650947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pt-BR" sz="900" dirty="0"/>
              <a:t>compromisso com Sheila significa muito para mim. Ela vai fazer-te feliz, e tenho a certeza que a vais fazer feliz. És o tipo de genro que sempre quis. O teu pai e eu somos rivais amigáveis nos negócios há já algum tempo – embora os crofts limitados sejam ambos mais velhos e maiores do que a Birling e companhia – e agora juntaste-nos, e talvez possamos esperar pelo momento em que a Crofts e a Birlings já não estejam a competir, mas a trabalhar em conjunto – por custos mais baixos e preços mais elevados.</a:t>
            </a:r>
            <a:br>
              <a:rPr lang="pt-BR" sz="900" dirty="0"/>
            </a:br>
            <a:br>
              <a:rPr lang="pt-BR" sz="900" dirty="0"/>
            </a:br>
            <a:r>
              <a:rPr lang="pt-BR" sz="900" dirty="0"/>
              <a:t>Gerald: Ouve, ouve! E acho que o meu pai concordaria com isso.</a:t>
            </a:r>
            <a:br>
              <a:rPr lang="pt-BR" sz="900" dirty="0"/>
            </a:br>
            <a:br>
              <a:rPr lang="pt-BR" sz="900" dirty="0"/>
            </a:br>
            <a:r>
              <a:rPr lang="pt-BR" sz="900" dirty="0"/>
              <a:t>Mrs Birling: Agora, Arthur, acho que não devias falar de negócios numa ocasião destas.</a:t>
            </a:r>
            <a:br>
              <a:rPr lang="pt-BR" sz="900" dirty="0"/>
            </a:br>
            <a:br>
              <a:rPr lang="pt-BR" sz="900" dirty="0"/>
            </a:br>
            <a:r>
              <a:rPr lang="pt-BR" sz="900" dirty="0"/>
              <a:t>Sheila: Nem eu.</a:t>
            </a:r>
            <a:br>
              <a:rPr lang="pt-BR" sz="900" dirty="0"/>
            </a:br>
            <a:br>
              <a:rPr lang="pt-BR" sz="900" dirty="0"/>
            </a:br>
            <a:r>
              <a:rPr lang="pt-BR" sz="900" dirty="0"/>
              <a:t>Birling: Concordo contigo. Só o mencionei em passin. O que eu queria dizer era que a Sheila é uma rapariga de sorte, e acho que também és um jovem muito afortunado, Gerald.</a:t>
            </a:r>
            <a:br>
              <a:rPr lang="pt-BR" sz="900" dirty="0"/>
            </a:br>
            <a:br>
              <a:rPr lang="pt-BR" sz="900" dirty="0"/>
            </a:br>
            <a:r>
              <a:rPr lang="pt-BR" sz="900" dirty="0"/>
              <a:t>Gerald: Eu sei que sou , desta vez.</a:t>
            </a:r>
            <a:br>
              <a:rPr lang="pt-BR" sz="900" dirty="0"/>
            </a:br>
            <a:br>
              <a:rPr lang="pt-BR" sz="900" dirty="0"/>
            </a:br>
            <a:r>
              <a:rPr lang="pt-BR" sz="900" dirty="0"/>
              <a:t>Birling: (erguendo o copo) Então aqui está desejando-vos os dois - o melhor que a vida pode trazer. Gerald e Sheila.</a:t>
            </a:r>
            <a:br>
              <a:rPr lang="pt-BR" sz="900" dirty="0"/>
            </a:br>
            <a:br>
              <a:rPr lang="pt-BR" sz="900" dirty="0"/>
            </a:br>
            <a:r>
              <a:rPr lang="pt-BR" sz="900" dirty="0"/>
              <a:t>Sra. Birling: (levantar o copo, sorrir) Sim, Gerald. Sim, Sheila querida. Os nossos parabéns e os nossos melhores votos!</a:t>
            </a:r>
            <a:br>
              <a:rPr lang="pt-BR" sz="900" dirty="0"/>
            </a:br>
            <a:br>
              <a:rPr lang="pt-BR" sz="900" dirty="0"/>
            </a:br>
            <a:r>
              <a:rPr lang="pt-BR" sz="900" dirty="0"/>
              <a:t>Gerald: Obrigado.</a:t>
            </a:r>
            <a:br>
              <a:rPr lang="pt-BR" sz="900" dirty="0"/>
            </a:br>
            <a:br>
              <a:rPr lang="pt-BR" sz="900" dirty="0"/>
            </a:br>
            <a:r>
              <a:rPr lang="pt-BR" sz="900" dirty="0"/>
              <a:t>Sra. Birling: Eric!</a:t>
            </a:r>
            <a:br>
              <a:rPr lang="pt-BR" sz="900" dirty="0"/>
            </a:br>
            <a:br>
              <a:rPr lang="pt-BR" sz="900" dirty="0"/>
            </a:br>
            <a:r>
              <a:rPr lang="pt-BR" sz="900" dirty="0"/>
              <a:t>Eric: (ruidosamente) Tudo de bom! Ela às vezes tem um mau feitio, mas não é má. A boa e velha Sheila!</a:t>
            </a:r>
            <a:br>
              <a:rPr lang="pt-BR" sz="900" dirty="0"/>
            </a:br>
            <a:br>
              <a:rPr lang="pt-BR" sz="900" dirty="0"/>
            </a:br>
            <a:r>
              <a:rPr lang="pt-BR" sz="900" dirty="0"/>
              <a:t>Sheila: Chump! Não posso beber por isto, posso? Quando é que eu bebo?</a:t>
            </a:r>
            <a:br>
              <a:rPr lang="pt-BR" sz="900" dirty="0"/>
            </a:br>
            <a:br>
              <a:rPr lang="pt-BR" sz="900" dirty="0"/>
            </a:br>
            <a:r>
              <a:rPr lang="pt-BR" sz="900" dirty="0"/>
              <a:t>Gerald: Pode beber para mim.</a:t>
            </a:r>
            <a:br>
              <a:rPr lang="pt-BR" sz="900" dirty="0"/>
            </a:br>
            <a:br>
              <a:rPr lang="pt-BR" sz="900" dirty="0"/>
            </a:br>
            <a:r>
              <a:rPr lang="pt-BR" sz="900" dirty="0"/>
              <a:t>Sheila: (bastante e sério agora) Tudo bem então. Eu bebo para si, Gerald.</a:t>
            </a:r>
            <a:br>
              <a:rPr lang="pt-BR" sz="900" dirty="0"/>
            </a:br>
            <a:br>
              <a:rPr lang="pt-BR" sz="900" dirty="0"/>
            </a:br>
            <a:r>
              <a:rPr lang="pt-BR" sz="900" dirty="0"/>
              <a:t>//por um momento olham um para o outro//</a:t>
            </a:r>
            <a:br>
              <a:rPr lang="pt-BR" sz="900" dirty="0"/>
            </a:br>
            <a:br>
              <a:rPr lang="pt-BR" sz="900" dirty="0"/>
            </a:br>
            <a:r>
              <a:rPr lang="pt-BR" sz="900" dirty="0"/>
              <a:t>Gerald: (silenciosamente) Obrigado. E eu bebo-te e espero poder fazer-te tão feliz como mereces ser.</a:t>
            </a:r>
            <a:br>
              <a:rPr lang="pt-BR" sz="900" dirty="0"/>
            </a:br>
            <a:br>
              <a:rPr lang="pt-BR" sz="900" dirty="0"/>
            </a:br>
            <a:r>
              <a:rPr lang="pt-BR" sz="900" dirty="0"/>
              <a:t>Shelia: (tentando ser leve e fácil) Você tem cuidado - ou eu começarei a chorar.
</a:t>
            </a:r>
            <a:endParaRPr kumimoji="0" lang="en-US" altLang="en-US" sz="900" b="0" i="0" u="none" strike="noStrike" cap="none" normalizeH="0" baseline="0" dirty="0">
              <a:ln>
                <a:noFill/>
              </a:ln>
              <a:effectLst/>
              <a:cs typeface="Arial" panose="020B0604020202020204" pitchFamily="34" charset="0"/>
            </a:endParaRPr>
          </a:p>
        </p:txBody>
      </p:sp>
    </p:spTree>
    <p:extLst>
      <p:ext uri="{BB962C8B-B14F-4D97-AF65-F5344CB8AC3E}">
        <p14:creationId xmlns:p14="http://schemas.microsoft.com/office/powerpoint/2010/main" val="1254802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0632" y="267708"/>
            <a:ext cx="4113254" cy="609397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Gerald: (smiling) Well, perhaps this will help to stop it. </a:t>
            </a:r>
            <a:r>
              <a:rPr lang="en-GB" sz="900" dirty="0">
                <a:hlinkClick r:id="rId2">
                  <a:extLst>
                    <a:ext uri="{A12FA001-AC4F-418D-AE19-62706E023703}">
                      <ahyp:hlinkClr xmlns:ahyp="http://schemas.microsoft.com/office/drawing/2018/hyperlinkcolor" val="tx"/>
                    </a:ext>
                  </a:extLst>
                </a:hlinkClick>
              </a:rPr>
              <a:t>(he produces a ring case.)</a:t>
            </a:r>
            <a:br>
              <a:rPr lang="en-GB" sz="900" dirty="0"/>
            </a:br>
            <a:br>
              <a:rPr lang="en-GB" sz="900" dirty="0"/>
            </a:br>
            <a:r>
              <a:rPr lang="en-GB" sz="900" dirty="0"/>
              <a:t>Shei</a:t>
            </a:r>
            <a:r>
              <a:rPr lang="en-GB" sz="900" dirty="0">
                <a:hlinkClick r:id="rId3">
                  <a:extLst>
                    <a:ext uri="{A12FA001-AC4F-418D-AE19-62706E023703}">
                      <ahyp:hlinkClr xmlns:ahyp="http://schemas.microsoft.com/office/drawing/2018/hyperlinkcolor" val="tx"/>
                    </a:ext>
                  </a:extLst>
                </a:hlinkClick>
              </a:rPr>
              <a:t>l</a:t>
            </a:r>
            <a:r>
              <a:rPr lang="en-GB" sz="900" dirty="0"/>
              <a:t>a: </a:t>
            </a:r>
            <a:r>
              <a:rPr lang="en-GB" sz="900" dirty="0">
                <a:hlinkClick r:id="rId4">
                  <a:extLst>
                    <a:ext uri="{A12FA001-AC4F-418D-AE19-62706E023703}">
                      <ahyp:hlinkClr xmlns:ahyp="http://schemas.microsoft.com/office/drawing/2018/hyperlinkcolor" val="tx"/>
                    </a:ext>
                  </a:extLst>
                </a:hlinkClick>
              </a:rPr>
              <a:t>(excited) Oh – Gerald – you’ve got it – is it the one you wanted me to have?</a:t>
            </a:r>
            <a:br>
              <a:rPr lang="en-GB" sz="900" dirty="0"/>
            </a:br>
            <a:br>
              <a:rPr lang="en-GB" sz="900" dirty="0"/>
            </a:br>
            <a:r>
              <a:rPr lang="en-GB" sz="900" dirty="0"/>
              <a:t>Gerald: (giving the case to her) Yes – the very one.</a:t>
            </a:r>
            <a:br>
              <a:rPr lang="en-GB" sz="900" dirty="0"/>
            </a:br>
            <a:br>
              <a:rPr lang="en-GB" sz="900" dirty="0"/>
            </a:br>
            <a:r>
              <a:rPr lang="en-GB" sz="900" dirty="0"/>
              <a:t>Sheila: (taking out the ring) Oh – it's wonderful! Look – </a:t>
            </a:r>
            <a:r>
              <a:rPr lang="en-GB" sz="900" dirty="0">
                <a:hlinkClick r:id="rId5">
                  <a:extLst>
                    <a:ext uri="{A12FA001-AC4F-418D-AE19-62706E023703}">
                      <ahyp:hlinkClr xmlns:ahyp="http://schemas.microsoft.com/office/drawing/2018/hyperlinkcolor" val="tx"/>
                    </a:ext>
                  </a:extLst>
                </a:hlinkClick>
              </a:rPr>
              <a:t>mummy</a:t>
            </a:r>
            <a:r>
              <a:rPr lang="en-GB" sz="900" dirty="0"/>
              <a:t> – isn't it a beauty? Oh – darling -</a:t>
            </a:r>
            <a:br>
              <a:rPr lang="en-GB" sz="900" dirty="0"/>
            </a:br>
            <a:r>
              <a:rPr lang="en-GB" sz="900" dirty="0">
                <a:hlinkClick r:id="rId6">
                  <a:extLst>
                    <a:ext uri="{A12FA001-AC4F-418D-AE19-62706E023703}">
                      <ahyp:hlinkClr xmlns:ahyp="http://schemas.microsoft.com/office/drawing/2018/hyperlinkcolor" val="tx"/>
                    </a:ext>
                  </a:extLst>
                </a:hlinkClick>
              </a:rPr>
              <a:t>(she kisses Gerald hastily.)</a:t>
            </a:r>
            <a:br>
              <a:rPr lang="en-GB" sz="900" dirty="0"/>
            </a:br>
            <a:br>
              <a:rPr lang="en-GB" sz="900" dirty="0"/>
            </a:br>
            <a:r>
              <a:rPr lang="en-GB" sz="900" dirty="0"/>
              <a:t>Eric: </a:t>
            </a:r>
            <a:r>
              <a:rPr lang="en-GB" sz="900" dirty="0">
                <a:hlinkClick r:id="rId7">
                  <a:extLst>
                    <a:ext uri="{A12FA001-AC4F-418D-AE19-62706E023703}">
                      <ahyp:hlinkClr xmlns:ahyp="http://schemas.microsoft.com/office/drawing/2018/hyperlinkcolor" val="tx"/>
                    </a:ext>
                  </a:extLst>
                </a:hlinkClick>
              </a:rPr>
              <a:t>steady the buffs!</a:t>
            </a:r>
            <a:br>
              <a:rPr lang="en-GB" sz="900" dirty="0"/>
            </a:br>
            <a:br>
              <a:rPr lang="en-GB" sz="900" dirty="0"/>
            </a:br>
            <a:r>
              <a:rPr lang="en-GB" sz="900" dirty="0"/>
              <a:t>Sheila: </a:t>
            </a:r>
            <a:r>
              <a:rPr lang="en-GB" sz="900" dirty="0">
                <a:hlinkClick r:id="rId8">
                  <a:extLst>
                    <a:ext uri="{A12FA001-AC4F-418D-AE19-62706E023703}">
                      <ahyp:hlinkClr xmlns:ahyp="http://schemas.microsoft.com/office/drawing/2018/hyperlinkcolor" val="tx"/>
                    </a:ext>
                  </a:extLst>
                </a:hlinkClick>
              </a:rPr>
              <a:t>(who has put the ring on, admiringly)</a:t>
            </a:r>
            <a:r>
              <a:rPr lang="en-GB" sz="900" dirty="0"/>
              <a:t> I think it's perfect. </a:t>
            </a:r>
            <a:r>
              <a:rPr lang="en-GB" sz="900" dirty="0">
                <a:hlinkClick r:id="rId9">
                  <a:extLst>
                    <a:ext uri="{A12FA001-AC4F-418D-AE19-62706E023703}">
                      <ahyp:hlinkClr xmlns:ahyp="http://schemas.microsoft.com/office/drawing/2018/hyperlinkcolor" val="tx"/>
                    </a:ext>
                  </a:extLst>
                </a:hlinkClick>
              </a:rPr>
              <a:t>Now I really feel engaged.</a:t>
            </a:r>
            <a:br>
              <a:rPr lang="en-GB" sz="900" dirty="0"/>
            </a:br>
            <a:br>
              <a:rPr lang="en-GB" sz="900" dirty="0"/>
            </a:br>
            <a:r>
              <a:rPr lang="en-GB" sz="900" dirty="0"/>
              <a:t>Mrs Birling: So you ought, darling. It's a lovely ring. </a:t>
            </a:r>
            <a:r>
              <a:rPr lang="en-GB" sz="900" dirty="0">
                <a:hlinkClick r:id="rId10">
                  <a:extLst>
                    <a:ext uri="{A12FA001-AC4F-418D-AE19-62706E023703}">
                      <ahyp:hlinkClr xmlns:ahyp="http://schemas.microsoft.com/office/drawing/2018/hyperlinkcolor" val="tx"/>
                    </a:ext>
                  </a:extLst>
                </a:hlinkClick>
              </a:rPr>
              <a:t>Be careful with it.</a:t>
            </a:r>
            <a:br>
              <a:rPr lang="en-GB" sz="900" dirty="0"/>
            </a:br>
            <a:br>
              <a:rPr lang="en-GB" sz="900" dirty="0"/>
            </a:br>
            <a:r>
              <a:rPr lang="en-GB" sz="900" dirty="0"/>
              <a:t>Sheila: careful! I'll never let it go out of my sight for an instant.</a:t>
            </a:r>
            <a:br>
              <a:rPr lang="en-GB" sz="900" dirty="0"/>
            </a:br>
            <a:br>
              <a:rPr lang="en-GB" sz="900" dirty="0"/>
            </a:br>
            <a:r>
              <a:rPr lang="en-GB" sz="900" dirty="0"/>
              <a:t>Mrs Birling: (smiling) Well, it came just at the right moment. That was clever of you, Gerald. Now, Arthur, if you've no more to say, I think </a:t>
            </a:r>
            <a:r>
              <a:rPr lang="en-GB" sz="900" dirty="0">
                <a:hlinkClick r:id="rId11">
                  <a:extLst>
                    <a:ext uri="{A12FA001-AC4F-418D-AE19-62706E023703}">
                      <ahyp:hlinkClr xmlns:ahyp="http://schemas.microsoft.com/office/drawing/2018/hyperlinkcolor" val="tx"/>
                    </a:ext>
                  </a:extLst>
                </a:hlinkClick>
              </a:rPr>
              <a:t>Sheila and I had better go into the drawing room and leave you men-</a:t>
            </a:r>
            <a:br>
              <a:rPr lang="en-GB" sz="900" dirty="0"/>
            </a:br>
            <a:br>
              <a:rPr lang="en-GB" sz="900" dirty="0"/>
            </a:br>
            <a:r>
              <a:rPr lang="en-GB" sz="900" dirty="0"/>
              <a:t>Birling: (rather heavily) I just want to say this.(noticing that Sheila is still admiring her ring.) are you listening, Sheila? This concerns you too. And after all </a:t>
            </a:r>
            <a:r>
              <a:rPr lang="en-GB" sz="900" dirty="0">
                <a:hlinkClick r:id="rId12">
                  <a:extLst>
                    <a:ext uri="{A12FA001-AC4F-418D-AE19-62706E023703}">
                      <ahyp:hlinkClr xmlns:ahyp="http://schemas.microsoft.com/office/drawing/2018/hyperlinkcolor" val="tx"/>
                    </a:ext>
                  </a:extLst>
                </a:hlinkClick>
              </a:rPr>
              <a:t>I don't often make speeches at you</a:t>
            </a:r>
            <a:r>
              <a:rPr lang="en-GB" sz="900" dirty="0"/>
              <a:t> -</a:t>
            </a:r>
            <a:br>
              <a:rPr lang="en-GB" sz="900" dirty="0"/>
            </a:br>
            <a:br>
              <a:rPr lang="en-GB" sz="900" dirty="0"/>
            </a:br>
            <a:r>
              <a:rPr lang="en-GB" sz="900" dirty="0"/>
              <a:t>Sheila: I’m sorry, </a:t>
            </a:r>
            <a:r>
              <a:rPr lang="en-GB" sz="900" dirty="0">
                <a:hlinkClick r:id="rId13">
                  <a:extLst>
                    <a:ext uri="{A12FA001-AC4F-418D-AE19-62706E023703}">
                      <ahyp:hlinkClr xmlns:ahyp="http://schemas.microsoft.com/office/drawing/2018/hyperlinkcolor" val="tx"/>
                    </a:ext>
                  </a:extLst>
                </a:hlinkClick>
              </a:rPr>
              <a:t>daddy</a:t>
            </a:r>
            <a:r>
              <a:rPr lang="en-GB" sz="900" dirty="0"/>
              <a:t>. Actually I was listening.</a:t>
            </a:r>
            <a:br>
              <a:rPr lang="en-GB" sz="900" dirty="0"/>
            </a:br>
            <a:br>
              <a:rPr lang="en-GB" sz="900" dirty="0"/>
            </a:br>
            <a:r>
              <a:rPr lang="en-GB" sz="900" dirty="0">
                <a:hlinkClick r:id="rId14">
                  <a:extLst>
                    <a:ext uri="{A12FA001-AC4F-418D-AE19-62706E023703}">
                      <ahyp:hlinkClr xmlns:ahyp="http://schemas.microsoft.com/office/drawing/2018/hyperlinkcolor" val="tx"/>
                    </a:ext>
                  </a:extLst>
                </a:hlinkClick>
              </a:rPr>
              <a:t>/</a:t>
            </a:r>
            <a:r>
              <a:rPr lang="en-GB" sz="900" dirty="0"/>
              <a:t>/she looks attentive, as they all do. </a:t>
            </a:r>
            <a:r>
              <a:rPr lang="en-GB" sz="900" dirty="0">
                <a:hlinkClick r:id="rId15">
                  <a:extLst>
                    <a:ext uri="{A12FA001-AC4F-418D-AE19-62706E023703}">
                      <ahyp:hlinkClr xmlns:ahyp="http://schemas.microsoft.com/office/drawing/2018/hyperlinkcolor" val="tx"/>
                    </a:ext>
                  </a:extLst>
                </a:hlinkClick>
              </a:rPr>
              <a:t>He holds them for a moment before continuing</a:t>
            </a:r>
            <a:r>
              <a:rPr lang="en-GB" sz="900" dirty="0"/>
              <a:t>.//</a:t>
            </a:r>
            <a:br>
              <a:rPr lang="en-GB" sz="900" dirty="0"/>
            </a:br>
            <a:br>
              <a:rPr lang="en-GB" sz="900" dirty="0"/>
            </a:br>
            <a:r>
              <a:rPr lang="en-GB" sz="900" dirty="0"/>
              <a:t>Birling: I’m delighted about this engagement and I hope it won't be too long before you're married. And I want to say this. There's a good deal of silly talk about these days – but – and </a:t>
            </a:r>
            <a:r>
              <a:rPr lang="en-GB" sz="900" dirty="0">
                <a:hlinkClick r:id="rId16">
                  <a:extLst>
                    <a:ext uri="{A12FA001-AC4F-418D-AE19-62706E023703}">
                      <ahyp:hlinkClr xmlns:ahyp="http://schemas.microsoft.com/office/drawing/2018/hyperlinkcolor" val="tx"/>
                    </a:ext>
                  </a:extLst>
                </a:hlinkClick>
              </a:rPr>
              <a:t>I speak as a hard-headed business man</a:t>
            </a:r>
            <a:r>
              <a:rPr lang="en-GB" sz="900" dirty="0"/>
              <a:t>, who has to take risks and know what he's about – I say, you can ignore all this silly pessimistic talk. When you marry, you'll be marrying at a very good time. Yes, a very good time – and soon it'll be an even better time. Last month, just because the miners came out on strike, </a:t>
            </a:r>
            <a:r>
              <a:rPr lang="en-GB" sz="900" dirty="0">
                <a:hlinkClick r:id="rId17">
                  <a:extLst>
                    <a:ext uri="{A12FA001-AC4F-418D-AE19-62706E023703}">
                      <ahyp:hlinkClr xmlns:ahyp="http://schemas.microsoft.com/office/drawing/2018/hyperlinkcolor" val="tx"/>
                    </a:ext>
                  </a:extLst>
                </a:hlinkClick>
              </a:rPr>
              <a:t>there's a lot of wild talk about possible labour trouble in the near future. Don't worry. We've passed the worst of it. We employers at last are coming together to see that our interests – and the interests of capital – are properly protected</a:t>
            </a:r>
            <a:r>
              <a:rPr lang="en-GB" sz="900" dirty="0"/>
              <a:t>. And we're in for a time of steadily increasing prosperity.</a:t>
            </a:r>
            <a:endParaRPr lang="en-US" altLang="en-US" sz="900" dirty="0">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6</a:t>
            </a:fld>
            <a:endParaRPr lang="en-GB"/>
          </a:p>
        </p:txBody>
      </p:sp>
      <p:sp>
        <p:nvSpPr>
          <p:cNvPr id="5" name="Rectangle 1">
            <a:extLst>
              <a:ext uri="{FF2B5EF4-FFF2-40B4-BE49-F238E27FC236}">
                <a16:creationId xmlns:a16="http://schemas.microsoft.com/office/drawing/2014/main" id="{4CE8F941-F89D-4E47-8574-9C1625CC40D5}"/>
              </a:ext>
            </a:extLst>
          </p:cNvPr>
          <p:cNvSpPr>
            <a:spLocks noChangeArrowheads="1"/>
          </p:cNvSpPr>
          <p:nvPr/>
        </p:nvSpPr>
        <p:spPr bwMode="auto">
          <a:xfrm>
            <a:off x="4790116" y="267708"/>
            <a:ext cx="4113254" cy="609397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pt-BR" sz="900" dirty="0"/>
              <a:t>Gerald: (sorrindo) Bem, talvez isto ajude a detê-lo. (produz uma caixa de anel.)</a:t>
            </a:r>
            <a:br>
              <a:rPr lang="pt-BR" sz="900" dirty="0"/>
            </a:br>
            <a:br>
              <a:rPr lang="pt-BR" sz="900" dirty="0"/>
            </a:br>
            <a:r>
              <a:rPr lang="pt-BR" sz="900" dirty="0"/>
              <a:t>Sheila: (animado) Oh – Gerald – você tem - é aquele que queria que eu tivesse?</a:t>
            </a:r>
            <a:br>
              <a:rPr lang="pt-BR" sz="900" dirty="0"/>
            </a:br>
            <a:br>
              <a:rPr lang="pt-BR" sz="900" dirty="0"/>
            </a:br>
            <a:r>
              <a:rPr lang="pt-BR" sz="900" dirty="0"/>
              <a:t>Gerald: (dar-lhe o caso) Sim – o mesmo.</a:t>
            </a:r>
            <a:br>
              <a:rPr lang="pt-BR" sz="900" dirty="0"/>
            </a:br>
            <a:br>
              <a:rPr lang="pt-BR" sz="900" dirty="0"/>
            </a:br>
            <a:r>
              <a:rPr lang="pt-BR" sz="900" dirty="0"/>
              <a:t>Sheila: (tirando o anel) Oh – é maravilhoso! Olha - mamã - não é uma beleza? Oh - querida -</a:t>
            </a:r>
            <a:br>
              <a:rPr lang="pt-BR" sz="900" dirty="0"/>
            </a:br>
            <a:r>
              <a:rPr lang="pt-BR" sz="900" dirty="0"/>
              <a:t>(beija Gerald apressadamente.)</a:t>
            </a:r>
            <a:br>
              <a:rPr lang="pt-BR" sz="900" dirty="0"/>
            </a:br>
            <a:br>
              <a:rPr lang="pt-BR" sz="900" dirty="0"/>
            </a:br>
            <a:r>
              <a:rPr lang="pt-BR" sz="900" dirty="0"/>
              <a:t>Eric: Firmes os buffs!</a:t>
            </a:r>
            <a:br>
              <a:rPr lang="pt-BR" sz="900" dirty="0"/>
            </a:br>
            <a:br>
              <a:rPr lang="pt-BR" sz="900" dirty="0"/>
            </a:br>
            <a:r>
              <a:rPr lang="pt-BR" sz="900" dirty="0"/>
              <a:t>Sheila: (que colocou o anel, admiravelmente) acho que é perfeito. Agora sinto-me noiva.</a:t>
            </a:r>
            <a:br>
              <a:rPr lang="pt-BR" sz="900" dirty="0"/>
            </a:br>
            <a:br>
              <a:rPr lang="pt-BR" sz="900" dirty="0"/>
            </a:br>
            <a:r>
              <a:rPr lang="pt-BR" sz="900" dirty="0"/>
              <a:t>Sra. Birling: Então deveria, querida. É um anel adorável. Cuidado com isto.</a:t>
            </a:r>
            <a:br>
              <a:rPr lang="pt-BR" sz="900" dirty="0"/>
            </a:br>
            <a:br>
              <a:rPr lang="pt-BR" sz="900" dirty="0"/>
            </a:br>
            <a:r>
              <a:rPr lang="pt-BR" sz="900" dirty="0"/>
              <a:t>Sheila: cuidado! Nunca o deixarei passar de vista por um instante.</a:t>
            </a:r>
            <a:br>
              <a:rPr lang="pt-BR" sz="900" dirty="0"/>
            </a:br>
            <a:br>
              <a:rPr lang="pt-BR" sz="900" dirty="0"/>
            </a:br>
            <a:r>
              <a:rPr lang="pt-BR" sz="900" dirty="0"/>
              <a:t>Sra. Birling: (sorrindo) Bem, veio apenas no momento certo. Foi inteligente da sua parte, Gerald. Agora, Arthur, se não têm mais nada a dizer, acho que é melhor a Sheila e eu irmos à sala de visitas e deixar-vos...</a:t>
            </a:r>
            <a:br>
              <a:rPr lang="pt-BR" sz="900" dirty="0"/>
            </a:br>
            <a:br>
              <a:rPr lang="pt-BR" sz="900" dirty="0"/>
            </a:br>
            <a:r>
              <a:rPr lang="pt-BR" sz="900" dirty="0"/>
              <a:t>Birling: (bastante fortemente) eu só quero dizer isto. (notando que Sheila ainda está admirando o seu anel.) Está a ouvir, Sheila? Isto também lhe diz respeito. E depois de tudo, não costumo fazer-te discursos...</a:t>
            </a:r>
            <a:br>
              <a:rPr lang="pt-BR" sz="900" dirty="0"/>
            </a:br>
            <a:br>
              <a:rPr lang="pt-BR" sz="900" dirty="0"/>
            </a:br>
            <a:r>
              <a:rPr lang="pt-BR" sz="900" dirty="0"/>
              <a:t>Sheila: Desculpa, papá. Na verdade, estava a ouvir.</a:t>
            </a:r>
            <a:br>
              <a:rPr lang="pt-BR" sz="900" dirty="0"/>
            </a:br>
            <a:br>
              <a:rPr lang="pt-BR" sz="900" dirty="0"/>
            </a:br>
            <a:r>
              <a:rPr lang="pt-BR" sz="900" dirty="0"/>
              <a:t>// parece atenta, como todos fazem. Mantém-nos por um momento antes de continuar.//</a:t>
            </a:r>
            <a:br>
              <a:rPr lang="pt-BR" sz="900" dirty="0"/>
            </a:br>
            <a:br>
              <a:rPr lang="pt-BR" sz="900" dirty="0"/>
            </a:br>
            <a:r>
              <a:rPr lang="pt-BR" sz="900" dirty="0"/>
              <a:t>Birling: Estou encantado com este noivado e espero que não demorou muito até se casar. E quero dizer isto. Há muita conversa tola sobre estes dias – mas - e falo como um homem de negócios teimoso, que tem de correr riscos e saber do que se trata – eu digo, podes ignorar toda esta conversa pessimista. Quando se casar, vai se casar numa boa altura. Sim, um momento muito bom – e em breve será uma época ainda melhor. No mês passado, só porque os mineiros entraram em greve, há muita conversa sobre possíveis problemas laborais num futuro próximo. Não te preocupes. Já passamos o pior. Nós, empregadores, estamos finalmente a unir-nos para ver que os nossos interesses – e os interesses do capital – estão devidamente protegidos. E vamos ter um tempo de prosperidade cada vez maior.
</a:t>
            </a:r>
            <a:endParaRPr lang="en-US" altLang="en-US" sz="900" dirty="0">
              <a:cs typeface="Times New Roman" panose="02020603050405020304" pitchFamily="18" charset="0"/>
            </a:endParaRPr>
          </a:p>
        </p:txBody>
      </p:sp>
    </p:spTree>
    <p:extLst>
      <p:ext uri="{BB962C8B-B14F-4D97-AF65-F5344CB8AC3E}">
        <p14:creationId xmlns:p14="http://schemas.microsoft.com/office/powerpoint/2010/main" val="135002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0632" y="312763"/>
            <a:ext cx="4068661" cy="62324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Gerald: </a:t>
            </a:r>
            <a:r>
              <a:rPr lang="en-GB" sz="900" dirty="0">
                <a:hlinkClick r:id="rId2">
                  <a:extLst>
                    <a:ext uri="{A12FA001-AC4F-418D-AE19-62706E023703}">
                      <ahyp:hlinkClr xmlns:ahyp="http://schemas.microsoft.com/office/drawing/2018/hyperlinkcolor" val="tx"/>
                    </a:ext>
                  </a:extLst>
                </a:hlinkClick>
              </a:rPr>
              <a:t>I believe you're right, sir.</a:t>
            </a:r>
            <a:br>
              <a:rPr lang="en-GB" sz="900" dirty="0"/>
            </a:br>
            <a:br>
              <a:rPr lang="en-GB" sz="900" dirty="0"/>
            </a:br>
            <a:r>
              <a:rPr lang="en-GB" sz="900" dirty="0"/>
              <a:t>Eric: </a:t>
            </a:r>
            <a:r>
              <a:rPr lang="en-GB" sz="900" dirty="0">
                <a:hlinkClick r:id="rId3">
                  <a:extLst>
                    <a:ext uri="{A12FA001-AC4F-418D-AE19-62706E023703}">
                      <ahyp:hlinkClr xmlns:ahyp="http://schemas.microsoft.com/office/drawing/2018/hyperlinkcolor" val="tx"/>
                    </a:ext>
                  </a:extLst>
                </a:hlinkClick>
              </a:rPr>
              <a:t>What about war?</a:t>
            </a:r>
            <a:br>
              <a:rPr lang="en-GB" sz="900" dirty="0"/>
            </a:br>
            <a:br>
              <a:rPr lang="en-GB" sz="900" dirty="0"/>
            </a:br>
            <a:r>
              <a:rPr lang="en-GB" sz="900" dirty="0"/>
              <a:t>Birling: Glad you mentioned it, Eric. I'm coming to that. Just because the </a:t>
            </a:r>
            <a:r>
              <a:rPr lang="en-GB" sz="900" dirty="0" err="1"/>
              <a:t>kaiser</a:t>
            </a:r>
            <a:r>
              <a:rPr lang="en-GB" sz="900" dirty="0"/>
              <a:t> makes a speech or two, or a few </a:t>
            </a:r>
            <a:r>
              <a:rPr lang="en-GB" sz="900" dirty="0" err="1"/>
              <a:t>german</a:t>
            </a:r>
            <a:r>
              <a:rPr lang="en-GB" sz="900" dirty="0"/>
              <a:t> officers have too much to drink and begin taking nonsense, you'll hear some people say that war's inevitable. </a:t>
            </a:r>
            <a:r>
              <a:rPr lang="en-GB" sz="900" dirty="0">
                <a:hlinkClick r:id="rId4">
                  <a:extLst>
                    <a:ext uri="{A12FA001-AC4F-418D-AE19-62706E023703}">
                      <ahyp:hlinkClr xmlns:ahyp="http://schemas.microsoft.com/office/drawing/2018/hyperlinkcolor" val="tx"/>
                    </a:ext>
                  </a:extLst>
                </a:hlinkClick>
              </a:rPr>
              <a:t>And to that I say – fiddlesticks!</a:t>
            </a:r>
            <a:r>
              <a:rPr lang="en-GB" sz="900" dirty="0"/>
              <a:t> </a:t>
            </a:r>
            <a:r>
              <a:rPr lang="en-GB" sz="900" dirty="0">
                <a:hlinkClick r:id="rId5">
                  <a:extLst>
                    <a:ext uri="{A12FA001-AC4F-418D-AE19-62706E023703}">
                      <ahyp:hlinkClr xmlns:ahyp="http://schemas.microsoft.com/office/drawing/2018/hyperlinkcolor" val="tx"/>
                    </a:ext>
                  </a:extLst>
                </a:hlinkClick>
              </a:rPr>
              <a:t>The </a:t>
            </a:r>
            <a:r>
              <a:rPr lang="en-GB" sz="900" dirty="0" err="1">
                <a:hlinkClick r:id="rId5">
                  <a:extLst>
                    <a:ext uri="{A12FA001-AC4F-418D-AE19-62706E023703}">
                      <ahyp:hlinkClr xmlns:ahyp="http://schemas.microsoft.com/office/drawing/2018/hyperlinkcolor" val="tx"/>
                    </a:ext>
                  </a:extLst>
                </a:hlinkClick>
              </a:rPr>
              <a:t>germans</a:t>
            </a:r>
            <a:r>
              <a:rPr lang="en-GB" sz="900" dirty="0">
                <a:hlinkClick r:id="rId5">
                  <a:extLst>
                    <a:ext uri="{A12FA001-AC4F-418D-AE19-62706E023703}">
                      <ahyp:hlinkClr xmlns:ahyp="http://schemas.microsoft.com/office/drawing/2018/hyperlinkcolor" val="tx"/>
                    </a:ext>
                  </a:extLst>
                </a:hlinkClick>
              </a:rPr>
              <a:t> don't want war</a:t>
            </a:r>
            <a:r>
              <a:rPr lang="en-GB" sz="900" dirty="0"/>
              <a:t>. </a:t>
            </a:r>
            <a:r>
              <a:rPr lang="en-GB" sz="900" dirty="0">
                <a:hlinkClick r:id="rId6">
                  <a:extLst>
                    <a:ext uri="{A12FA001-AC4F-418D-AE19-62706E023703}">
                      <ahyp:hlinkClr xmlns:ahyp="http://schemas.microsoft.com/office/drawing/2018/hyperlinkcolor" val="tx"/>
                    </a:ext>
                  </a:extLst>
                </a:hlinkClick>
              </a:rPr>
              <a:t>Nobody wants war</a:t>
            </a:r>
            <a:r>
              <a:rPr lang="en-GB" sz="900" dirty="0"/>
              <a:t>, except some half-civilized folks in the Balkans. And why? There's too much at stake these days. Everything to lose and nothing to gain by war.</a:t>
            </a:r>
            <a:br>
              <a:rPr lang="en-GB" sz="900" dirty="0"/>
            </a:br>
            <a:br>
              <a:rPr lang="en-GB" sz="900" dirty="0"/>
            </a:br>
            <a:r>
              <a:rPr lang="en-GB" sz="900" dirty="0"/>
              <a:t>Eric: </a:t>
            </a:r>
            <a:r>
              <a:rPr lang="en-GB" sz="900" dirty="0">
                <a:hlinkClick r:id="rId7">
                  <a:extLst>
                    <a:ext uri="{A12FA001-AC4F-418D-AE19-62706E023703}">
                      <ahyp:hlinkClr xmlns:ahyp="http://schemas.microsoft.com/office/drawing/2018/hyperlinkcolor" val="tx"/>
                    </a:ext>
                  </a:extLst>
                </a:hlinkClick>
              </a:rPr>
              <a:t>Yes, I know – but still -</a:t>
            </a:r>
            <a:br>
              <a:rPr lang="en-GB" sz="900" dirty="0"/>
            </a:br>
            <a:br>
              <a:rPr lang="en-GB" sz="900" dirty="0"/>
            </a:br>
            <a:r>
              <a:rPr lang="en-GB" sz="900" dirty="0"/>
              <a:t>Birling: </a:t>
            </a:r>
            <a:r>
              <a:rPr lang="en-GB" sz="900" dirty="0">
                <a:hlinkClick r:id="rId8">
                  <a:extLst>
                    <a:ext uri="{A12FA001-AC4F-418D-AE19-62706E023703}">
                      <ahyp:hlinkClr xmlns:ahyp="http://schemas.microsoft.com/office/drawing/2018/hyperlinkcolor" val="tx"/>
                    </a:ext>
                  </a:extLst>
                </a:hlinkClick>
              </a:rPr>
              <a:t>Just let me finish, Eric. You've a lot to learn yet. And I’m taking as a hard headed, practical man of business</a:t>
            </a:r>
            <a:r>
              <a:rPr lang="en-GB" sz="900" dirty="0"/>
              <a:t>. And I say there isn't a chance of war. </a:t>
            </a:r>
            <a:r>
              <a:rPr lang="en-GB" sz="900" dirty="0">
                <a:hlinkClick r:id="rId9">
                  <a:extLst>
                    <a:ext uri="{A12FA001-AC4F-418D-AE19-62706E023703}">
                      <ahyp:hlinkClr xmlns:ahyp="http://schemas.microsoft.com/office/drawing/2018/hyperlinkcolor" val="tx"/>
                    </a:ext>
                  </a:extLst>
                </a:hlinkClick>
              </a:rPr>
              <a:t>The world's developing so fast that it'll make war impossible. Look at the progress we're making. In a year or two we'll have aeroplanes that will be able to go anywhere. And look at the way the auto-mobile's making headway – bigger and faster all the time. And then ships. Why, a friend of mine went over this new liner last week – the titanic – she sails next week – forty-six thousand eight hundred tons – new </a:t>
            </a:r>
            <a:r>
              <a:rPr lang="en-GB" sz="900" dirty="0" err="1">
                <a:hlinkClick r:id="rId9">
                  <a:extLst>
                    <a:ext uri="{A12FA001-AC4F-418D-AE19-62706E023703}">
                      <ahyp:hlinkClr xmlns:ahyp="http://schemas.microsoft.com/office/drawing/2018/hyperlinkcolor" val="tx"/>
                    </a:ext>
                  </a:extLst>
                </a:hlinkClick>
              </a:rPr>
              <a:t>york</a:t>
            </a:r>
            <a:r>
              <a:rPr lang="en-GB" sz="900" dirty="0">
                <a:hlinkClick r:id="rId9">
                  <a:extLst>
                    <a:ext uri="{A12FA001-AC4F-418D-AE19-62706E023703}">
                      <ahyp:hlinkClr xmlns:ahyp="http://schemas.microsoft.com/office/drawing/2018/hyperlinkcolor" val="tx"/>
                    </a:ext>
                  </a:extLst>
                </a:hlinkClick>
              </a:rPr>
              <a:t> in five days – and every luxury – and unsinkable, absolutely unsinkable</a:t>
            </a:r>
            <a:r>
              <a:rPr lang="en-GB" sz="900" dirty="0"/>
              <a:t>. That's what you've got to keep your eye on, facts like that, progress like that – and not a few </a:t>
            </a:r>
            <a:r>
              <a:rPr lang="en-GB" sz="900" dirty="0" err="1"/>
              <a:t>german</a:t>
            </a:r>
            <a:r>
              <a:rPr lang="en-GB" sz="900" dirty="0"/>
              <a:t> officers taking nonsense and a few scaremongers here making a fuss about nothing</a:t>
            </a:r>
            <a:r>
              <a:rPr lang="en-GB" sz="900" dirty="0">
                <a:hlinkClick r:id="rId10">
                  <a:extLst>
                    <a:ext uri="{A12FA001-AC4F-418D-AE19-62706E023703}">
                      <ahyp:hlinkClr xmlns:ahyp="http://schemas.microsoft.com/office/drawing/2018/hyperlinkcolor" val="tx"/>
                    </a:ext>
                  </a:extLst>
                </a:hlinkClick>
              </a:rPr>
              <a:t>.</a:t>
            </a:r>
            <a:r>
              <a:rPr lang="en-GB" sz="900" dirty="0"/>
              <a:t> Now you three young people, just listen to this – and remember what I’m telling you now. In twenty or thirty year's time – let's say, in 1940 – you may be giving a little party like this – your son or daughter might be getting engaged – and I tell you, by that time you'll be living in a world that'll have forgotten all these capital versus labour agitations and all these silly little war scares. There'll be peace and prosperity and rapid progress everywhere – </a:t>
            </a:r>
            <a:r>
              <a:rPr lang="en-GB" sz="900" dirty="0">
                <a:hlinkClick r:id="rId11">
                  <a:extLst>
                    <a:ext uri="{A12FA001-AC4F-418D-AE19-62706E023703}">
                      <ahyp:hlinkClr xmlns:ahyp="http://schemas.microsoft.com/office/drawing/2018/hyperlinkcolor" val="tx"/>
                    </a:ext>
                  </a:extLst>
                </a:hlinkClick>
              </a:rPr>
              <a:t>except of course in </a:t>
            </a:r>
            <a:r>
              <a:rPr lang="en-GB" sz="900" dirty="0" err="1">
                <a:hlinkClick r:id="rId11">
                  <a:extLst>
                    <a:ext uri="{A12FA001-AC4F-418D-AE19-62706E023703}">
                      <ahyp:hlinkClr xmlns:ahyp="http://schemas.microsoft.com/office/drawing/2018/hyperlinkcolor" val="tx"/>
                    </a:ext>
                  </a:extLst>
                </a:hlinkClick>
              </a:rPr>
              <a:t>russia</a:t>
            </a:r>
            <a:r>
              <a:rPr lang="en-GB" sz="900" dirty="0">
                <a:hlinkClick r:id="rId11">
                  <a:extLst>
                    <a:ext uri="{A12FA001-AC4F-418D-AE19-62706E023703}">
                      <ahyp:hlinkClr xmlns:ahyp="http://schemas.microsoft.com/office/drawing/2018/hyperlinkcolor" val="tx"/>
                    </a:ext>
                  </a:extLst>
                </a:hlinkClick>
              </a:rPr>
              <a:t>, which will always be behindhand naturally.</a:t>
            </a:r>
            <a:br>
              <a:rPr lang="en-GB" sz="900" dirty="0"/>
            </a:br>
            <a:br>
              <a:rPr lang="en-GB" sz="900" dirty="0"/>
            </a:br>
            <a:r>
              <a:rPr lang="en-GB" sz="900" dirty="0"/>
              <a:t>Mrs Birling: Arthur!</a:t>
            </a:r>
            <a:br>
              <a:rPr lang="en-GB" sz="900" dirty="0"/>
            </a:br>
            <a:br>
              <a:rPr lang="en-GB" sz="900" dirty="0"/>
            </a:br>
            <a:r>
              <a:rPr lang="en-GB" sz="900" dirty="0"/>
              <a:t>// has Mrs Birling shows signs of interrupting./</a:t>
            </a:r>
            <a:r>
              <a:rPr lang="en-GB" sz="900" dirty="0">
                <a:hlinkClick r:id="rId12">
                  <a:extLst>
                    <a:ext uri="{A12FA001-AC4F-418D-AE19-62706E023703}">
                      <ahyp:hlinkClr xmlns:ahyp="http://schemas.microsoft.com/office/drawing/2018/hyperlinkcolor" val="tx"/>
                    </a:ext>
                  </a:extLst>
                </a:hlinkClick>
              </a:rPr>
              <a:t>/</a:t>
            </a:r>
            <a:br>
              <a:rPr lang="en-GB" sz="900" dirty="0"/>
            </a:br>
            <a:br>
              <a:rPr lang="en-GB" sz="900" dirty="0"/>
            </a:br>
            <a:r>
              <a:rPr lang="en-GB" sz="900" dirty="0"/>
              <a:t>Birling: Yes, my dear, I know – I’m talking too much. But you youngsters just remember what I Said. We can't let these </a:t>
            </a:r>
            <a:r>
              <a:rPr lang="en-GB" sz="900" dirty="0">
                <a:hlinkClick r:id="rId13">
                  <a:extLst>
                    <a:ext uri="{A12FA001-AC4F-418D-AE19-62706E023703}">
                      <ahyp:hlinkClr xmlns:ahyp="http://schemas.microsoft.com/office/drawing/2018/hyperlinkcolor" val="tx"/>
                    </a:ext>
                  </a:extLst>
                </a:hlinkClick>
              </a:rPr>
              <a:t>Bernard </a:t>
            </a:r>
            <a:r>
              <a:rPr lang="en-GB" sz="900" dirty="0" err="1">
                <a:hlinkClick r:id="rId13">
                  <a:extLst>
                    <a:ext uri="{A12FA001-AC4F-418D-AE19-62706E023703}">
                      <ahyp:hlinkClr xmlns:ahyp="http://schemas.microsoft.com/office/drawing/2018/hyperlinkcolor" val="tx"/>
                    </a:ext>
                  </a:extLst>
                </a:hlinkClick>
              </a:rPr>
              <a:t>Shaws</a:t>
            </a:r>
            <a:r>
              <a:rPr lang="en-GB" sz="900" dirty="0">
                <a:hlinkClick r:id="rId13">
                  <a:extLst>
                    <a:ext uri="{A12FA001-AC4F-418D-AE19-62706E023703}">
                      <ahyp:hlinkClr xmlns:ahyp="http://schemas.microsoft.com/office/drawing/2018/hyperlinkcolor" val="tx"/>
                    </a:ext>
                  </a:extLst>
                </a:hlinkClick>
              </a:rPr>
              <a:t> and </a:t>
            </a:r>
            <a:r>
              <a:rPr lang="en-GB" sz="900" dirty="0" err="1">
                <a:hlinkClick r:id="rId13">
                  <a:extLst>
                    <a:ext uri="{A12FA001-AC4F-418D-AE19-62706E023703}">
                      <ahyp:hlinkClr xmlns:ahyp="http://schemas.microsoft.com/office/drawing/2018/hyperlinkcolor" val="tx"/>
                    </a:ext>
                  </a:extLst>
                </a:hlinkClick>
              </a:rPr>
              <a:t>H.G.Wellses</a:t>
            </a:r>
            <a:r>
              <a:rPr lang="en-GB" sz="900" dirty="0">
                <a:hlinkClick r:id="rId13">
                  <a:extLst>
                    <a:ext uri="{A12FA001-AC4F-418D-AE19-62706E023703}">
                      <ahyp:hlinkClr xmlns:ahyp="http://schemas.microsoft.com/office/drawing/2018/hyperlinkcolor" val="tx"/>
                    </a:ext>
                  </a:extLst>
                </a:hlinkClick>
              </a:rPr>
              <a:t> do all the talking.</a:t>
            </a:r>
            <a:r>
              <a:rPr lang="en-GB" sz="900" dirty="0"/>
              <a:t> We hard-headed practical business men must say something sometime. And we don't guess – we've had experience - and we know.</a:t>
            </a:r>
            <a:br>
              <a:rPr lang="en-GB" sz="900" dirty="0"/>
            </a:br>
            <a:br>
              <a:rPr lang="en-GB" sz="900" dirty="0"/>
            </a:br>
            <a:r>
              <a:rPr lang="en-GB" sz="900" dirty="0"/>
              <a:t>Mrs Birling. (rising. The others rise) Yes, of course, dear. Well don't keep Gerald in here too long. Eric – I want you a minute.</a:t>
            </a:r>
            <a:br>
              <a:rPr lang="en-GB" sz="900" dirty="0"/>
            </a:br>
            <a:br>
              <a:rPr lang="en-GB" sz="900" dirty="0"/>
            </a:br>
            <a:r>
              <a:rPr lang="en-GB" sz="900" dirty="0"/>
              <a:t>// she and Sheila and Eric go out. Birling and Gerald sit down again.//</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7</a:t>
            </a:fld>
            <a:endParaRPr lang="en-GB"/>
          </a:p>
        </p:txBody>
      </p:sp>
      <p:sp>
        <p:nvSpPr>
          <p:cNvPr id="5" name="Rectangle 1">
            <a:extLst>
              <a:ext uri="{FF2B5EF4-FFF2-40B4-BE49-F238E27FC236}">
                <a16:creationId xmlns:a16="http://schemas.microsoft.com/office/drawing/2014/main" id="{E8403BA4-F78C-416F-899F-01C6E170D9D9}"/>
              </a:ext>
            </a:extLst>
          </p:cNvPr>
          <p:cNvSpPr>
            <a:spLocks noChangeArrowheads="1"/>
          </p:cNvSpPr>
          <p:nvPr/>
        </p:nvSpPr>
        <p:spPr bwMode="auto">
          <a:xfrm>
            <a:off x="4730140" y="237188"/>
            <a:ext cx="4068661" cy="63709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pt-BR" sz="900" dirty="0"/>
              <a:t>Gerald: Creio que tem razão, senhor.</a:t>
            </a:r>
            <a:br>
              <a:rPr lang="pt-BR" sz="900" dirty="0"/>
            </a:br>
            <a:br>
              <a:rPr lang="pt-BR" sz="900" dirty="0"/>
            </a:br>
            <a:r>
              <a:rPr lang="pt-BR" sz="900" dirty="0"/>
              <a:t>Eric: E a guerra?</a:t>
            </a:r>
            <a:br>
              <a:rPr lang="pt-BR" sz="900" dirty="0"/>
            </a:br>
            <a:br>
              <a:rPr lang="pt-BR" sz="900" dirty="0"/>
            </a:br>
            <a:r>
              <a:rPr lang="pt-BR" sz="900" dirty="0"/>
              <a:t>Birling: Ainda bem que mencionou, Eric. Estou a chegar a isso. Só porque o kaiser faz um discurso ou dois, ou alguns oficiais alemães bebem demais e começam a fazer disparates, vão ouvir algumas pessoas dizer que a guerra é inevitável. E a isso eu digo - violinos! Os alemães não querem guerra. Ninguém quer guerra, exceto algumas pessoas meio civilizadas nos Balcãs. E porquê? Há muito em jogo hoje em dia. Tudo a perder e nada a ganhar com a guerra.</a:t>
            </a:r>
            <a:br>
              <a:rPr lang="pt-BR" sz="900" dirty="0"/>
            </a:br>
            <a:br>
              <a:rPr lang="pt-BR" sz="900" dirty="0"/>
            </a:br>
            <a:r>
              <a:rPr lang="pt-BR" sz="900" dirty="0"/>
              <a:t>Eric: Sim, eu sei - mas mesmo assim -</a:t>
            </a:r>
            <a:br>
              <a:rPr lang="pt-BR" sz="900" dirty="0"/>
            </a:br>
            <a:br>
              <a:rPr lang="pt-BR" sz="900" dirty="0"/>
            </a:br>
            <a:r>
              <a:rPr lang="pt-BR" sz="900" dirty="0"/>
              <a:t>Birling: Deixa-me acabar, Eric. Ainda tens muito a aprender. E estou a tomar como um homem duro e prático. E digo que não há hipótese de guerra. O mundo está a desenvolver-se tão depressa que vai tornar a guerra impossível. Olha para o progresso que estamos a fazer. Daqui a um ano ou dois teremos aviões que poderão ir a qualquer lugar. E veja como o auto-mobile está a fazer progressos – cada vez maiores e mais rápidos. E depois navios. Por que, uma amiga minha passou por cima deste novo liner na semana passada – o titânico – navega na próxima semana – 46.800 toneladas – nova-iorquina em cinco dias – e todos os luxos – e inafundáveis, absolutamente inafundáveis. É nisso que tens de estar atento, factos como esse, progressos como este – e não alguns oficiais alemães a fazerem disparates e alguns assustadores a fazerem barulho sobre nada. Agora, vocês os três jovens, ouçam isto e lembrem-se do que vos estou a dizer agora. Daqui a vinte ou trinta anos – digamos, em 1940 – podes estar a dar uma pequena festa como esta – o teu filho ou filha pode estar a ficar noivo – e digo-vos, nessa altura já estarás a viver num mundo que terá esquecido todo este capital contra agitações laborais e todos estes pequenos sustos de guerra. Haverá paz, prosperidade e rápidos progressos em todo o lado – exceto, claro, na Rússia, que será sempre o futuro natural.</a:t>
            </a:r>
            <a:br>
              <a:rPr lang="pt-BR" sz="900" dirty="0"/>
            </a:br>
            <a:br>
              <a:rPr lang="pt-BR" sz="900" dirty="0"/>
            </a:br>
            <a:r>
              <a:rPr lang="pt-BR" sz="900" dirty="0"/>
              <a:t>Sra. Birling: Arthur!</a:t>
            </a:r>
            <a:br>
              <a:rPr lang="pt-BR" sz="900" dirty="0"/>
            </a:br>
            <a:br>
              <a:rPr lang="pt-BR" sz="900" dirty="0"/>
            </a:br>
            <a:r>
              <a:rPr lang="pt-BR" sz="900" dirty="0"/>
              <a:t>// tem a Sra. Birling mostra sinais de interrupção.//</a:t>
            </a:r>
            <a:br>
              <a:rPr lang="pt-BR" sz="900" dirty="0"/>
            </a:br>
            <a:br>
              <a:rPr lang="pt-BR" sz="900" dirty="0"/>
            </a:br>
            <a:r>
              <a:rPr lang="pt-BR" sz="900" dirty="0"/>
              <a:t>Birling: Sim, minha querida, eu sei - estou a falar demais. Mas os jovens lembram-se do que eu disse. Não podemos deixar que estes Bernard Shaws e H.G.Wellses falem. Nós, homens de negócios práticos, temos de dizer alguma coisa um dia. E nós não adivinhamos - tivemos experiência - e nós sabemos.</a:t>
            </a:r>
            <a:br>
              <a:rPr lang="pt-BR" sz="900" dirty="0"/>
            </a:br>
            <a:br>
              <a:rPr lang="pt-BR" sz="900" dirty="0"/>
            </a:br>
            <a:r>
              <a:rPr lang="pt-BR" sz="900" dirty="0"/>
              <a:t>Sra. Birling. (subindo. Os outros erguem-se) Sim, claro, querida. Bem, não mantenha gerald aqui por muito tempo. Eric, quero-te um minuto.</a:t>
            </a:r>
            <a:br>
              <a:rPr lang="pt-BR" sz="900" dirty="0"/>
            </a:br>
            <a:br>
              <a:rPr lang="pt-BR" sz="900" dirty="0"/>
            </a:br>
            <a:r>
              <a:rPr lang="pt-BR" sz="900" dirty="0"/>
              <a:t>// Ela, a Sheila e o Eric saem. Birling e Gerald sentam-se novamente.//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5861491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4812632" y="136524"/>
            <a:ext cx="4204135" cy="664797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pt-BR" sz="900" dirty="0"/>
              <a:t>Birling: Charuto?</a:t>
            </a:r>
            <a:br>
              <a:rPr lang="pt-BR" sz="900" dirty="0"/>
            </a:br>
            <a:br>
              <a:rPr lang="pt-BR" sz="900" dirty="0"/>
            </a:br>
            <a:r>
              <a:rPr lang="pt-BR" sz="900" dirty="0"/>
              <a:t>Gerald: Não, obrigado. Não posso apreciá-los.</a:t>
            </a:r>
            <a:br>
              <a:rPr lang="pt-BR" sz="900" dirty="0"/>
            </a:br>
            <a:br>
              <a:rPr lang="pt-BR" sz="900" dirty="0"/>
            </a:br>
            <a:r>
              <a:rPr lang="pt-BR" sz="900" dirty="0"/>
              <a:t>Birling: Não sabe o que está a perder. Gosto de um bom charuto. (indicando decantador.) ajudar a si mesmo.</a:t>
            </a:r>
            <a:br>
              <a:rPr lang="pt-BR" sz="900" dirty="0"/>
            </a:br>
            <a:br>
              <a:rPr lang="pt-BR" sz="900" dirty="0"/>
            </a:br>
            <a:r>
              <a:rPr lang="pt-BR" sz="900" dirty="0"/>
              <a:t>Gerald: Obrigado.</a:t>
            </a:r>
            <a:br>
              <a:rPr lang="pt-BR" sz="900" dirty="0"/>
            </a:br>
            <a:br>
              <a:rPr lang="pt-BR" sz="900" dirty="0"/>
            </a:br>
            <a:r>
              <a:rPr lang="pt-BR" sz="900" dirty="0"/>
              <a:t>// Birling acende o seu charuto e Gerald, que tinha acendido um cigarro, ajuda-se a si mesmo no porto, e depois empurra o decantador para Birling.//</a:t>
            </a:r>
            <a:br>
              <a:rPr lang="pt-BR" sz="900" dirty="0"/>
            </a:br>
            <a:br>
              <a:rPr lang="pt-BR" sz="900" dirty="0"/>
            </a:br>
            <a:r>
              <a:rPr lang="pt-BR" sz="900" dirty="0"/>
              <a:t>Birling: Obrigado. (confidencialmente.) A propósito, há algo que eu gostaria de mencionar - em estrita confiança - enquanto estamos sozinhos. Tenho uma ideia de que a tua mãe – senhora croft – enquanto ela não se opõe à minha namorada – sente que poderias ter feito melhor por ti mesmo socialmente -</a:t>
            </a:r>
            <a:br>
              <a:rPr lang="pt-BR" sz="900" dirty="0"/>
            </a:br>
            <a:br>
              <a:rPr lang="pt-BR" sz="900" dirty="0"/>
            </a:br>
            <a:r>
              <a:rPr lang="pt-BR" sz="900" dirty="0"/>
              <a:t>// Gerald, bastante envergonhado, começa a murmurar algumas dissidências, mas Birling verifica-o.//</a:t>
            </a:r>
            <a:br>
              <a:rPr lang="pt-BR" sz="900" dirty="0"/>
            </a:br>
            <a:br>
              <a:rPr lang="pt-BR" sz="900" dirty="0"/>
            </a:br>
            <a:r>
              <a:rPr lang="pt-BR" sz="900" dirty="0"/>
              <a:t>Não, Gerald, não faz mal. Não a culpe. Ela vem de uma velha família do campo – pessoas desembarcadas e assim por diante – e por isso é natural. Mas o que eu queria dizer é que há uma hipótese justa de eu encontrar o meu caminho para a próxima lista de honras. Apenas um título de cavaleiro, claro.</a:t>
            </a:r>
            <a:br>
              <a:rPr lang="pt-BR" sz="900" dirty="0"/>
            </a:br>
            <a:br>
              <a:rPr lang="pt-BR" sz="900" dirty="0"/>
            </a:br>
            <a:r>
              <a:rPr lang="pt-BR" sz="900" dirty="0"/>
              <a:t>Gerald: Oh – Eu digo – parabéns!</a:t>
            </a:r>
            <a:br>
              <a:rPr lang="pt-BR" sz="900" dirty="0"/>
            </a:br>
            <a:br>
              <a:rPr lang="pt-BR" sz="900" dirty="0"/>
            </a:br>
            <a:r>
              <a:rPr lang="pt-BR" sz="900" dirty="0"/>
              <a:t>Birling: Obrigado, mas é um pouco cedo para isso. Por isso, não digas nada. Mas já tive uma pista ou duas. Fui presidente da Câmara há dois anos, quando a realeza nos visitou. E sempre fui considerado um homem de festas muito útil. Então – bem – deduzo que há boas hipóteses de um título de cavaleiro – desde que nos comportemos sozinhos, não entremos no tribunal da polícia ou iniciemos um escândalo – eh? (risos complacentes.)</a:t>
            </a:r>
            <a:br>
              <a:rPr lang="pt-BR" sz="900" dirty="0"/>
            </a:br>
            <a:br>
              <a:rPr lang="pt-BR" sz="900" dirty="0"/>
            </a:br>
            <a:r>
              <a:rPr lang="pt-BR" sz="900" dirty="0"/>
              <a:t>Gerald: (risos) Você parece ser uma boa família bem comportada -</a:t>
            </a:r>
            <a:br>
              <a:rPr lang="pt-BR" sz="900" dirty="0"/>
            </a:br>
            <a:br>
              <a:rPr lang="pt-BR" sz="900" dirty="0"/>
            </a:br>
            <a:r>
              <a:rPr lang="pt-BR" sz="900" dirty="0"/>
              <a:t>Birling: Pensamos que somos...</a:t>
            </a:r>
            <a:br>
              <a:rPr lang="pt-BR" sz="900" dirty="0"/>
            </a:br>
            <a:br>
              <a:rPr lang="pt-BR" sz="900" dirty="0"/>
            </a:br>
            <a:r>
              <a:rPr lang="pt-BR" sz="900" dirty="0"/>
              <a:t>Gerald: Então, se esse é o único obstáculo, senhor, acho que é melhor aceitar as minhas felicitações agora.</a:t>
            </a:r>
            <a:br>
              <a:rPr lang="pt-BR" sz="900" dirty="0"/>
            </a:br>
            <a:br>
              <a:rPr lang="pt-BR" sz="900" dirty="0"/>
            </a:br>
            <a:r>
              <a:rPr lang="pt-BR" sz="900" dirty="0"/>
              <a:t>Birling: Não, não, não posso fazer isso. E não diga nada ainda.</a:t>
            </a:r>
            <a:br>
              <a:rPr lang="pt-BR" sz="900" dirty="0"/>
            </a:br>
            <a:br>
              <a:rPr lang="pt-BR" sz="900" dirty="0"/>
            </a:br>
            <a:r>
              <a:rPr lang="pt-BR" sz="900" dirty="0"/>
              <a:t>Gerald: Nem mesmo para a minha mãe? Sei que ficaria encantada.</a:t>
            </a:r>
            <a:br>
              <a:rPr lang="pt-BR" sz="900" dirty="0"/>
            </a:br>
            <a:br>
              <a:rPr lang="pt-BR" sz="900" dirty="0"/>
            </a:br>
            <a:r>
              <a:rPr lang="pt-BR" sz="900" dirty="0"/>
              <a:t>Birling: Bem, quando ela voltar, podes dar-lhe uma pista. E podes prometer-lhe que vamos tentar manter-nos fora de sarilhos durante os próximos meses.
</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8</a:t>
            </a:fld>
            <a:endParaRPr lang="en-GB"/>
          </a:p>
        </p:txBody>
      </p:sp>
      <p:sp>
        <p:nvSpPr>
          <p:cNvPr id="6" name="Rectangle 1">
            <a:extLst>
              <a:ext uri="{FF2B5EF4-FFF2-40B4-BE49-F238E27FC236}">
                <a16:creationId xmlns:a16="http://schemas.microsoft.com/office/drawing/2014/main" id="{D99C2B2A-B47B-46B5-B60D-DE2DDBA9DD95}"/>
              </a:ext>
            </a:extLst>
          </p:cNvPr>
          <p:cNvSpPr>
            <a:spLocks noChangeArrowheads="1"/>
          </p:cNvSpPr>
          <p:nvPr/>
        </p:nvSpPr>
        <p:spPr bwMode="auto">
          <a:xfrm>
            <a:off x="250419" y="243512"/>
            <a:ext cx="4204135" cy="63709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Birling: Cigar?</a:t>
            </a:r>
            <a:br>
              <a:rPr lang="en-GB" sz="900" dirty="0"/>
            </a:br>
            <a:br>
              <a:rPr lang="en-GB" sz="900" dirty="0"/>
            </a:br>
            <a:r>
              <a:rPr lang="en-GB" sz="900" dirty="0"/>
              <a:t>Gerald: No, thanks. Can't really enjoy them.</a:t>
            </a:r>
            <a:br>
              <a:rPr lang="en-GB" sz="900" dirty="0"/>
            </a:br>
            <a:br>
              <a:rPr lang="en-GB" sz="900" dirty="0"/>
            </a:br>
            <a:r>
              <a:rPr lang="en-GB" sz="900" dirty="0"/>
              <a:t>Birling: (taking one himself) </a:t>
            </a:r>
            <a:r>
              <a:rPr lang="en-GB" sz="900" dirty="0">
                <a:hlinkClick r:id="rId2">
                  <a:extLst>
                    <a:ext uri="{A12FA001-AC4F-418D-AE19-62706E023703}">
                      <ahyp:hlinkClr xmlns:ahyp="http://schemas.microsoft.com/office/drawing/2018/hyperlinkcolor" val="tx"/>
                    </a:ext>
                  </a:extLst>
                </a:hlinkClick>
              </a:rPr>
              <a:t>Ah, you don't know what you're missing. I like a good cigar.</a:t>
            </a:r>
            <a:r>
              <a:rPr lang="en-GB" sz="900" dirty="0"/>
              <a:t> (indicating decanter.) help yourself.</a:t>
            </a:r>
            <a:br>
              <a:rPr lang="en-GB" sz="900" dirty="0"/>
            </a:br>
            <a:br>
              <a:rPr lang="en-GB" sz="900" dirty="0"/>
            </a:br>
            <a:r>
              <a:rPr lang="en-GB" sz="900" dirty="0"/>
              <a:t>Gerald: Thank you.</a:t>
            </a:r>
            <a:br>
              <a:rPr lang="en-GB" sz="900" dirty="0"/>
            </a:br>
            <a:br>
              <a:rPr lang="en-GB" sz="900" dirty="0"/>
            </a:br>
            <a:r>
              <a:rPr lang="en-GB" sz="900" dirty="0"/>
              <a:t>// Birling lights his cigar and Gerald, who had lit a cigarette, helps himself to port, then pushes the decanter to Birling.//</a:t>
            </a:r>
            <a:br>
              <a:rPr lang="en-GB" sz="900" dirty="0"/>
            </a:br>
            <a:br>
              <a:rPr lang="en-GB" sz="900" dirty="0"/>
            </a:br>
            <a:r>
              <a:rPr lang="en-GB" sz="900" dirty="0"/>
              <a:t>Birling: Thanks. (confidentially.) by the way, there's something I’d like to mention – in strict confidence – while we're by ourselves. I have an idea that your mother – lady croft – while she doesn't object to my girl – </a:t>
            </a:r>
            <a:r>
              <a:rPr lang="en-GB" sz="900" dirty="0">
                <a:hlinkClick r:id="rId3">
                  <a:extLst>
                    <a:ext uri="{A12FA001-AC4F-418D-AE19-62706E023703}">
                      <ahyp:hlinkClr xmlns:ahyp="http://schemas.microsoft.com/office/drawing/2018/hyperlinkcolor" val="tx"/>
                    </a:ext>
                  </a:extLst>
                </a:hlinkClick>
              </a:rPr>
              <a:t>feels you might have done better for yourself socially -</a:t>
            </a:r>
            <a:br>
              <a:rPr lang="en-GB" sz="900" dirty="0"/>
            </a:br>
            <a:br>
              <a:rPr lang="en-GB" sz="900" dirty="0"/>
            </a:br>
            <a:r>
              <a:rPr lang="en-GB" sz="900" dirty="0"/>
              <a:t>// Gerald, rather embarrassed, begins to murmur some dissent, but Birling checks him.//</a:t>
            </a:r>
            <a:br>
              <a:rPr lang="en-GB" sz="900" dirty="0"/>
            </a:br>
            <a:br>
              <a:rPr lang="en-GB" sz="900" dirty="0"/>
            </a:br>
            <a:r>
              <a:rPr lang="en-GB" sz="900" dirty="0"/>
              <a:t>no, Gerald, that's all right. Don't blame her. She comes from an old country family – landed people and so forth – and so it's only natural. But what I wanted to say is – there's a fair chance that I might find my way into the next honours list. </a:t>
            </a:r>
            <a:r>
              <a:rPr lang="en-GB" sz="900" dirty="0">
                <a:hlinkClick r:id="rId4">
                  <a:extLst>
                    <a:ext uri="{A12FA001-AC4F-418D-AE19-62706E023703}">
                      <ahyp:hlinkClr xmlns:ahyp="http://schemas.microsoft.com/office/drawing/2018/hyperlinkcolor" val="tx"/>
                    </a:ext>
                  </a:extLst>
                </a:hlinkClick>
              </a:rPr>
              <a:t>Just a knighthood, of course.</a:t>
            </a:r>
            <a:br>
              <a:rPr lang="en-GB" sz="900" dirty="0"/>
            </a:br>
            <a:br>
              <a:rPr lang="en-GB" sz="900" dirty="0"/>
            </a:br>
            <a:r>
              <a:rPr lang="en-GB" sz="900" dirty="0"/>
              <a:t>Gerald: Oh – I say – congratulations!</a:t>
            </a:r>
            <a:br>
              <a:rPr lang="en-GB" sz="900" dirty="0"/>
            </a:br>
            <a:br>
              <a:rPr lang="en-GB" sz="900" dirty="0"/>
            </a:br>
            <a:r>
              <a:rPr lang="en-GB" sz="900" dirty="0"/>
              <a:t>Birling: Thanks, but it's a bit too early for that. So don't say anything. But I’ve had a hint or two. You see, </a:t>
            </a:r>
            <a:r>
              <a:rPr lang="en-GB" sz="900" dirty="0">
                <a:hlinkClick r:id="rId5">
                  <a:extLst>
                    <a:ext uri="{A12FA001-AC4F-418D-AE19-62706E023703}">
                      <ahyp:hlinkClr xmlns:ahyp="http://schemas.microsoft.com/office/drawing/2018/hyperlinkcolor" val="tx"/>
                    </a:ext>
                  </a:extLst>
                </a:hlinkClick>
              </a:rPr>
              <a:t>I was lord mayor here two years ago when royalty visited us. And I’ve always been regarded as a sound useful party man. So – well – I gather there's a very good chance of a knighthood –</a:t>
            </a:r>
            <a:r>
              <a:rPr lang="en-GB" sz="900" dirty="0"/>
              <a:t> so long as we behave </a:t>
            </a:r>
            <a:r>
              <a:rPr lang="en-GB" sz="900" dirty="0" err="1"/>
              <a:t>ourselfs</a:t>
            </a:r>
            <a:r>
              <a:rPr lang="en-GB" sz="900" dirty="0"/>
              <a:t>, don't get into the police court or </a:t>
            </a:r>
            <a:r>
              <a:rPr lang="en-GB" sz="900" dirty="0">
                <a:hlinkClick r:id="rId6">
                  <a:extLst>
                    <a:ext uri="{A12FA001-AC4F-418D-AE19-62706E023703}">
                      <ahyp:hlinkClr xmlns:ahyp="http://schemas.microsoft.com/office/drawing/2018/hyperlinkcolor" val="tx"/>
                    </a:ext>
                  </a:extLst>
                </a:hlinkClick>
              </a:rPr>
              <a:t>start a scandal</a:t>
            </a:r>
            <a:r>
              <a:rPr lang="en-GB" sz="900" dirty="0"/>
              <a:t> – eh? ( laughs complacently.)</a:t>
            </a:r>
            <a:br>
              <a:rPr lang="en-GB" sz="900" dirty="0"/>
            </a:br>
            <a:br>
              <a:rPr lang="en-GB" sz="900" dirty="0"/>
            </a:br>
            <a:r>
              <a:rPr lang="en-GB" sz="900" dirty="0"/>
              <a:t>Gerald: (laughs) You seem to be a </a:t>
            </a:r>
            <a:r>
              <a:rPr lang="en-GB" sz="900" dirty="0">
                <a:hlinkClick r:id="rId7">
                  <a:extLst>
                    <a:ext uri="{A12FA001-AC4F-418D-AE19-62706E023703}">
                      <ahyp:hlinkClr xmlns:ahyp="http://schemas.microsoft.com/office/drawing/2018/hyperlinkcolor" val="tx"/>
                    </a:ext>
                  </a:extLst>
                </a:hlinkClick>
              </a:rPr>
              <a:t>nice well-behaved family</a:t>
            </a:r>
            <a:r>
              <a:rPr lang="en-GB" sz="900" dirty="0"/>
              <a:t> -</a:t>
            </a:r>
            <a:br>
              <a:rPr lang="en-GB" sz="900" dirty="0"/>
            </a:br>
            <a:br>
              <a:rPr lang="en-GB" sz="900" dirty="0"/>
            </a:br>
            <a:r>
              <a:rPr lang="en-GB" sz="900" dirty="0"/>
              <a:t>Birling: </a:t>
            </a:r>
            <a:r>
              <a:rPr lang="en-GB" sz="900" dirty="0">
                <a:hlinkClick r:id="rId8">
                  <a:extLst>
                    <a:ext uri="{A12FA001-AC4F-418D-AE19-62706E023703}">
                      <ahyp:hlinkClr xmlns:ahyp="http://schemas.microsoft.com/office/drawing/2018/hyperlinkcolor" val="tx"/>
                    </a:ext>
                  </a:extLst>
                </a:hlinkClick>
              </a:rPr>
              <a:t>We think we are -</a:t>
            </a:r>
            <a:br>
              <a:rPr lang="en-GB" sz="900" dirty="0"/>
            </a:br>
            <a:br>
              <a:rPr lang="en-GB" sz="900" dirty="0"/>
            </a:br>
            <a:r>
              <a:rPr lang="en-GB" sz="900" dirty="0"/>
              <a:t>Gerald: So if that's the only obstacle, sir , I think you might as well accept my congratulations now.</a:t>
            </a:r>
            <a:br>
              <a:rPr lang="en-GB" sz="900" dirty="0"/>
            </a:br>
            <a:br>
              <a:rPr lang="en-GB" sz="900" dirty="0"/>
            </a:br>
            <a:r>
              <a:rPr lang="en-GB" sz="900" dirty="0"/>
              <a:t>Birling: No, no, I couldn't do that. And don't say anything yet.</a:t>
            </a:r>
            <a:br>
              <a:rPr lang="en-GB" sz="900" dirty="0"/>
            </a:br>
            <a:br>
              <a:rPr lang="en-GB" sz="900" dirty="0"/>
            </a:br>
            <a:r>
              <a:rPr lang="en-GB" sz="900" dirty="0"/>
              <a:t>Gerald: Not even to my mother? </a:t>
            </a:r>
            <a:r>
              <a:rPr lang="en-GB" sz="900" dirty="0">
                <a:hlinkClick r:id="rId9">
                  <a:extLst>
                    <a:ext uri="{A12FA001-AC4F-418D-AE19-62706E023703}">
                      <ahyp:hlinkClr xmlns:ahyp="http://schemas.microsoft.com/office/drawing/2018/hyperlinkcolor" val="tx"/>
                    </a:ext>
                  </a:extLst>
                </a:hlinkClick>
              </a:rPr>
              <a:t>I know she'd be delighted.</a:t>
            </a:r>
            <a:br>
              <a:rPr lang="en-GB" sz="900" dirty="0"/>
            </a:br>
            <a:br>
              <a:rPr lang="en-GB" sz="900" dirty="0"/>
            </a:br>
            <a:r>
              <a:rPr lang="en-GB" sz="900" dirty="0"/>
              <a:t>Birling: Well, when she comes back, you might drop a hint to her. And </a:t>
            </a:r>
            <a:r>
              <a:rPr lang="en-GB" sz="900" dirty="0">
                <a:hlinkClick r:id="rId10">
                  <a:extLst>
                    <a:ext uri="{A12FA001-AC4F-418D-AE19-62706E023703}">
                      <ahyp:hlinkClr xmlns:ahyp="http://schemas.microsoft.com/office/drawing/2018/hyperlinkcolor" val="tx"/>
                    </a:ext>
                  </a:extLst>
                </a:hlinkClick>
              </a:rPr>
              <a:t>you can promise her that we'll try to keep out of trouble during the next few months.</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3495536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9021" y="382012"/>
            <a:ext cx="4155199" cy="609397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//they both laugh. Eric enters//</a:t>
            </a:r>
            <a:br>
              <a:rPr lang="en-GB" sz="900" dirty="0"/>
            </a:br>
            <a:br>
              <a:rPr lang="en-GB" sz="900" dirty="0"/>
            </a:br>
            <a:r>
              <a:rPr lang="en-GB" sz="900" dirty="0"/>
              <a:t>Eric: What's the joke? Started telling stories?</a:t>
            </a:r>
            <a:br>
              <a:rPr lang="en-GB" sz="900" dirty="0"/>
            </a:br>
            <a:br>
              <a:rPr lang="en-GB" sz="900" dirty="0"/>
            </a:br>
            <a:r>
              <a:rPr lang="en-GB" sz="900" dirty="0"/>
              <a:t>Birling: No. want another glass of port?</a:t>
            </a:r>
            <a:br>
              <a:rPr lang="en-GB" sz="900" dirty="0"/>
            </a:br>
            <a:br>
              <a:rPr lang="en-GB" sz="900" dirty="0"/>
            </a:br>
            <a:r>
              <a:rPr lang="en-GB" sz="900" dirty="0"/>
              <a:t>Eric: (sitting down) Yes, please. (takes decanter and helps himself.) mother says we mustn't stay too long. But I don't think it matters. I </a:t>
            </a:r>
            <a:r>
              <a:rPr lang="en-GB" sz="900" dirty="0" err="1"/>
              <a:t>left'em</a:t>
            </a:r>
            <a:r>
              <a:rPr lang="en-GB" sz="900" dirty="0"/>
              <a:t> talking about clothes again. You'd think a girl had never any clothes before she gets married. Women are potty about '</a:t>
            </a:r>
            <a:r>
              <a:rPr lang="en-GB" sz="900" dirty="0" err="1"/>
              <a:t>em</a:t>
            </a:r>
            <a:r>
              <a:rPr lang="en-GB" sz="900" dirty="0"/>
              <a:t>.</a:t>
            </a:r>
            <a:br>
              <a:rPr lang="en-GB" sz="900" dirty="0"/>
            </a:br>
            <a:br>
              <a:rPr lang="en-GB" sz="900" dirty="0"/>
            </a:br>
            <a:r>
              <a:rPr lang="en-GB" sz="900" dirty="0"/>
              <a:t>Birling: Yes, but you've got to remember, my boy, </a:t>
            </a:r>
            <a:r>
              <a:rPr lang="en-GB" sz="900" dirty="0">
                <a:hlinkClick r:id="rId2">
                  <a:extLst>
                    <a:ext uri="{A12FA001-AC4F-418D-AE19-62706E023703}">
                      <ahyp:hlinkClr xmlns:ahyp="http://schemas.microsoft.com/office/drawing/2018/hyperlinkcolor" val="tx"/>
                    </a:ext>
                  </a:extLst>
                </a:hlinkClick>
              </a:rPr>
              <a:t>that clothes mean something quite different to a woman.</a:t>
            </a:r>
            <a:r>
              <a:rPr lang="en-GB" sz="900" dirty="0"/>
              <a:t> Not just something to wear – and not only something to make '</a:t>
            </a:r>
            <a:r>
              <a:rPr lang="en-GB" sz="900" dirty="0" err="1"/>
              <a:t>em</a:t>
            </a:r>
            <a:r>
              <a:rPr lang="en-GB" sz="900" dirty="0"/>
              <a:t> look prettier – but – well, </a:t>
            </a:r>
            <a:r>
              <a:rPr lang="en-GB" sz="900" dirty="0">
                <a:hlinkClick r:id="rId3">
                  <a:extLst>
                    <a:ext uri="{A12FA001-AC4F-418D-AE19-62706E023703}">
                      <ahyp:hlinkClr xmlns:ahyp="http://schemas.microsoft.com/office/drawing/2018/hyperlinkcolor" val="tx"/>
                    </a:ext>
                  </a:extLst>
                </a:hlinkClick>
              </a:rPr>
              <a:t>a sort of sign or token of their self-respect.</a:t>
            </a:r>
            <a:br>
              <a:rPr lang="en-GB" sz="900" dirty="0"/>
            </a:br>
            <a:br>
              <a:rPr lang="en-GB" sz="900" dirty="0"/>
            </a:br>
            <a:r>
              <a:rPr lang="en-GB" sz="900" dirty="0"/>
              <a:t>Gerald: That's true.</a:t>
            </a:r>
            <a:br>
              <a:rPr lang="en-GB" sz="900" dirty="0"/>
            </a:br>
            <a:br>
              <a:rPr lang="en-GB" sz="900" dirty="0"/>
            </a:br>
            <a:r>
              <a:rPr lang="en-GB" sz="900" dirty="0"/>
              <a:t>Eric: (eagerly) Yes, I remember – </a:t>
            </a:r>
            <a:r>
              <a:rPr lang="en-GB" sz="900" dirty="0">
                <a:hlinkClick r:id="rId4">
                  <a:extLst>
                    <a:ext uri="{A12FA001-AC4F-418D-AE19-62706E023703}">
                      <ahyp:hlinkClr xmlns:ahyp="http://schemas.microsoft.com/office/drawing/2018/hyperlinkcolor" val="tx"/>
                    </a:ext>
                  </a:extLst>
                </a:hlinkClick>
              </a:rPr>
              <a:t>(but he checks himself.)</a:t>
            </a:r>
            <a:br>
              <a:rPr lang="en-GB" sz="900" dirty="0"/>
            </a:br>
            <a:br>
              <a:rPr lang="en-GB" sz="900" dirty="0"/>
            </a:br>
            <a:r>
              <a:rPr lang="en-GB" sz="900" dirty="0"/>
              <a:t>Birling: Well, what do you remember?</a:t>
            </a:r>
            <a:br>
              <a:rPr lang="en-GB" sz="900" dirty="0"/>
            </a:br>
            <a:br>
              <a:rPr lang="en-GB" sz="900" dirty="0"/>
            </a:br>
            <a:r>
              <a:rPr lang="en-GB" sz="900" dirty="0"/>
              <a:t>Eric: (confused) Nothing.</a:t>
            </a:r>
            <a:br>
              <a:rPr lang="en-GB" sz="900" dirty="0"/>
            </a:br>
            <a:br>
              <a:rPr lang="en-GB" sz="900" dirty="0"/>
            </a:br>
            <a:r>
              <a:rPr lang="en-GB" sz="900" dirty="0"/>
              <a:t>Birling: Nothing?</a:t>
            </a:r>
            <a:br>
              <a:rPr lang="en-GB" sz="900" dirty="0"/>
            </a:br>
            <a:br>
              <a:rPr lang="en-GB" sz="900" dirty="0"/>
            </a:br>
            <a:r>
              <a:rPr lang="en-GB" sz="900" dirty="0"/>
              <a:t>Gerald: (amused) Sounds a bit fishy to me.</a:t>
            </a:r>
            <a:br>
              <a:rPr lang="en-GB" sz="900" dirty="0"/>
            </a:br>
            <a:br>
              <a:rPr lang="en-GB" sz="900" dirty="0"/>
            </a:br>
            <a:r>
              <a:rPr lang="en-GB" sz="900" dirty="0"/>
              <a:t>Birling: (taking it in the same manner) Yes, you don't know what some of these boys get up to nowadays. More money to spend and time to spare than I had when I was Eric’s age. They worked us hard in those days and kept us short of cash. Thought even then – we broke out and had a bit of fun sometimes.</a:t>
            </a:r>
            <a:br>
              <a:rPr lang="en-GB" sz="900" dirty="0"/>
            </a:br>
            <a:br>
              <a:rPr lang="en-GB" sz="900" dirty="0"/>
            </a:br>
            <a:r>
              <a:rPr lang="en-GB" sz="900" dirty="0"/>
              <a:t>Gerald: I’ll bet you did.</a:t>
            </a:r>
            <a:br>
              <a:rPr lang="en-GB" sz="900" dirty="0"/>
            </a:br>
            <a:br>
              <a:rPr lang="en-GB" sz="900" dirty="0"/>
            </a:br>
            <a:r>
              <a:rPr lang="en-GB" sz="900" dirty="0"/>
              <a:t>Birling: (solemnly) But this is the point. I don't want to lecture you two young fellows again. But what so many of you don't seem to understand now, when things are so much easier, is that a </a:t>
            </a:r>
            <a:r>
              <a:rPr lang="en-GB" sz="900" dirty="0">
                <a:hlinkClick r:id="rId5">
                  <a:extLst>
                    <a:ext uri="{A12FA001-AC4F-418D-AE19-62706E023703}">
                      <ahyp:hlinkClr xmlns:ahyp="http://schemas.microsoft.com/office/drawing/2018/hyperlinkcolor" val="tx"/>
                    </a:ext>
                  </a:extLst>
                </a:hlinkClick>
              </a:rPr>
              <a:t>man has to make his own way – has to look after himself</a:t>
            </a:r>
            <a:r>
              <a:rPr lang="en-GB" sz="900" dirty="0"/>
              <a:t> – and his family too, of course, when he has one – and so long as he does that he won't come to much harm. </a:t>
            </a:r>
            <a:r>
              <a:rPr lang="en-GB" sz="900" dirty="0">
                <a:hlinkClick r:id="rId6">
                  <a:extLst>
                    <a:ext uri="{A12FA001-AC4F-418D-AE19-62706E023703}">
                      <ahyp:hlinkClr xmlns:ahyp="http://schemas.microsoft.com/office/drawing/2018/hyperlinkcolor" val="tx"/>
                    </a:ext>
                  </a:extLst>
                </a:hlinkClick>
              </a:rPr>
              <a:t>But the way some of these cranks talk and write now, you'd think everybody has to look after everybody else, as if we were all mixed up together like bees in a hive</a:t>
            </a:r>
            <a:r>
              <a:rPr lang="en-GB" sz="900" dirty="0"/>
              <a:t> – community and all that nonsense. But take my word for it, you youngsters – and I’ve learnt in the good hard school of experience – </a:t>
            </a:r>
            <a:r>
              <a:rPr lang="en-GB" sz="900" dirty="0">
                <a:hlinkClick r:id="rId7">
                  <a:extLst>
                    <a:ext uri="{A12FA001-AC4F-418D-AE19-62706E023703}">
                      <ahyp:hlinkClr xmlns:ahyp="http://schemas.microsoft.com/office/drawing/2018/hyperlinkcolor" val="tx"/>
                    </a:ext>
                  </a:extLst>
                </a:hlinkClick>
              </a:rPr>
              <a:t>that a man has to mind his own business and look after himself and his own – and -</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9</a:t>
            </a:fld>
            <a:endParaRPr lang="en-GB"/>
          </a:p>
        </p:txBody>
      </p:sp>
      <p:sp>
        <p:nvSpPr>
          <p:cNvPr id="6" name="Rectangle 1">
            <a:extLst>
              <a:ext uri="{FF2B5EF4-FFF2-40B4-BE49-F238E27FC236}">
                <a16:creationId xmlns:a16="http://schemas.microsoft.com/office/drawing/2014/main" id="{D2947CDA-B041-4D48-9F90-E0441BEE5776}"/>
              </a:ext>
            </a:extLst>
          </p:cNvPr>
          <p:cNvSpPr>
            <a:spLocks noChangeArrowheads="1"/>
          </p:cNvSpPr>
          <p:nvPr/>
        </p:nvSpPr>
        <p:spPr bwMode="auto">
          <a:xfrm>
            <a:off x="4572000" y="382012"/>
            <a:ext cx="4331368" cy="63709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pt-BR" sz="900" dirty="0"/>
              <a:t>// ambos riem. Eric entra//</a:t>
            </a:r>
            <a:br>
              <a:rPr lang="pt-BR" sz="900" dirty="0"/>
            </a:br>
            <a:br>
              <a:rPr lang="pt-BR" sz="900" dirty="0"/>
            </a:br>
            <a:r>
              <a:rPr lang="pt-BR" sz="900" dirty="0"/>
              <a:t>Eric: Qual é a piada? Começou a contar histórias?</a:t>
            </a:r>
            <a:br>
              <a:rPr lang="pt-BR" sz="900" dirty="0"/>
            </a:br>
            <a:br>
              <a:rPr lang="pt-BR" sz="900" dirty="0"/>
            </a:br>
            <a:r>
              <a:rPr lang="pt-BR" sz="900" dirty="0"/>
              <a:t>Birling: Não. Quer outro copo de vinho do Porto?</a:t>
            </a:r>
            <a:br>
              <a:rPr lang="pt-BR" sz="900" dirty="0"/>
            </a:br>
            <a:br>
              <a:rPr lang="pt-BR" sz="900" dirty="0"/>
            </a:br>
            <a:r>
              <a:rPr lang="pt-BR" sz="900" dirty="0"/>
              <a:t>Eric: (sentado) Sim, por favor. (toma decanter e ajuda a si mesmo.) mãe diz que não devemos ficar muito tempo. Mas acho que não importa. Deixei-os a falar de roupa outra vez. Seria de esperar que uma rapariga nunca tivesse roupa antes de se casar. As mulheres são peneiras sobre elas.</a:t>
            </a:r>
            <a:br>
              <a:rPr lang="pt-BR" sz="900" dirty="0"/>
            </a:br>
            <a:br>
              <a:rPr lang="pt-BR" sz="900" dirty="0"/>
            </a:br>
            <a:r>
              <a:rPr lang="pt-BR" sz="900" dirty="0"/>
              <a:t>Birling: Sim, mas tens de te lembrar, meu rapaz, que as roupas significam algo muito diferente de uma mulher. Não apenas algo para vestir – e não só algo que os faça parecer mais bonitos – mas – bem, uma espécie de sinal ou sinal da sua autoestima.</a:t>
            </a:r>
            <a:br>
              <a:rPr lang="pt-BR" sz="900" dirty="0"/>
            </a:br>
            <a:br>
              <a:rPr lang="pt-BR" sz="900" dirty="0"/>
            </a:br>
            <a:r>
              <a:rPr lang="pt-BR" sz="900" dirty="0"/>
              <a:t>Gerald: É verdade.</a:t>
            </a:r>
            <a:br>
              <a:rPr lang="pt-BR" sz="900" dirty="0"/>
            </a:br>
            <a:br>
              <a:rPr lang="pt-BR" sz="900" dirty="0"/>
            </a:br>
            <a:r>
              <a:rPr lang="pt-BR" sz="900" dirty="0"/>
              <a:t>Eric: (ansiosamente) Sim, lembro-me – (mas ele verifica-se a si próprio.)</a:t>
            </a:r>
            <a:br>
              <a:rPr lang="pt-BR" sz="900" dirty="0"/>
            </a:br>
            <a:br>
              <a:rPr lang="pt-BR" sz="900" dirty="0"/>
            </a:br>
            <a:r>
              <a:rPr lang="pt-BR" sz="900" dirty="0"/>
              <a:t>Birling: Bem, do que se lembra?</a:t>
            </a:r>
            <a:br>
              <a:rPr lang="pt-BR" sz="900" dirty="0"/>
            </a:br>
            <a:br>
              <a:rPr lang="pt-BR" sz="900" dirty="0"/>
            </a:br>
            <a:r>
              <a:rPr lang="pt-BR" sz="900" dirty="0"/>
              <a:t>Eric: (confuso) Nada.</a:t>
            </a:r>
            <a:br>
              <a:rPr lang="pt-BR" sz="900" dirty="0"/>
            </a:br>
            <a:br>
              <a:rPr lang="pt-BR" sz="900" dirty="0"/>
            </a:br>
            <a:r>
              <a:rPr lang="pt-BR" sz="900" dirty="0"/>
              <a:t>Birling: Nada?</a:t>
            </a:r>
            <a:br>
              <a:rPr lang="pt-BR" sz="900" dirty="0"/>
            </a:br>
            <a:br>
              <a:rPr lang="pt-BR" sz="900" dirty="0"/>
            </a:br>
            <a:r>
              <a:rPr lang="pt-BR" sz="900" dirty="0"/>
              <a:t>Gerald: (divertido) Parece-me um pouco suspeito.</a:t>
            </a:r>
            <a:br>
              <a:rPr lang="pt-BR" sz="900" dirty="0"/>
            </a:br>
            <a:br>
              <a:rPr lang="pt-BR" sz="900" dirty="0"/>
            </a:br>
            <a:r>
              <a:rPr lang="pt-BR" sz="900" dirty="0"/>
              <a:t>Birling: (tomando-o da mesma maneira) Sim, você não sabe o que alguns destes rapazes fazem hoje em dia. Mais dinheiro para gastar e tempo livre do que tinha quando tinha a idade do Eric. Trabalharam duro para nós naqueles dias e mantiveram-nos aquém do dinheiro. Pensei mesmo nessa altura – nós eclodimos e divertimo-nos um pouco às vezes.</a:t>
            </a:r>
            <a:br>
              <a:rPr lang="pt-BR" sz="900" dirty="0"/>
            </a:br>
            <a:br>
              <a:rPr lang="pt-BR" sz="900" dirty="0"/>
            </a:br>
            <a:r>
              <a:rPr lang="pt-BR" sz="900" dirty="0"/>
              <a:t>Gerald: Aposto que sim.</a:t>
            </a:r>
            <a:br>
              <a:rPr lang="pt-BR" sz="900" dirty="0"/>
            </a:br>
            <a:br>
              <a:rPr lang="pt-BR" sz="900" dirty="0"/>
            </a:br>
            <a:r>
              <a:rPr lang="pt-BR" sz="900" dirty="0"/>
              <a:t>Birling: (solenemente) Mas este é o ponto. Não quero dar-vos um sermão de novo. Mas o que muitos de vós parecem não entender agora, quando as coisas são tão mais fáceis, é que um homem tem de fazer o seu próprio caminho – tem de cuidar de si próprio – e da sua família também, claro, quando tem um – e enquanto o fizer, não vai fazer muito mal. Mas a forma como algumas destas manivelas falam e escrevem agora, seria de pensar que todos têm de cuidar de todos os outros, como se estivéssemos todos misturados como abelhas numa colmeia – comunidade e todos esses disparates. Mas tomem a minha palavra, seus jovens – e aprendi na boa e dura escola de experiência – que um homem tem de cuidar da sua vida e cuidar de si mesmo e da sua – e -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422630710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131</TotalTime>
  <Words>19849</Words>
  <Application>Microsoft Office PowerPoint</Application>
  <PresentationFormat>On-screen Show (4:3)</PresentationFormat>
  <Paragraphs>101</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Times New Roman</vt:lpstr>
      <vt:lpstr>Office Theme</vt:lpstr>
      <vt:lpstr>An Inspector Calls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Moore, Miss L</dc:creator>
  <cp:lastModifiedBy>Moore, Miss L</cp:lastModifiedBy>
  <cp:revision>29</cp:revision>
  <dcterms:created xsi:type="dcterms:W3CDTF">2022-10-31T16:51:24Z</dcterms:created>
  <dcterms:modified xsi:type="dcterms:W3CDTF">2023-01-10T11:02:48Z</dcterms:modified>
</cp:coreProperties>
</file>